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9"/>
  </p:notesMasterIdLst>
  <p:handoutMasterIdLst>
    <p:handoutMasterId r:id="rId20"/>
  </p:handoutMasterIdLst>
  <p:sldIdLst>
    <p:sldId id="543" r:id="rId2"/>
    <p:sldId id="465" r:id="rId3"/>
    <p:sldId id="537" r:id="rId4"/>
    <p:sldId id="538" r:id="rId5"/>
    <p:sldId id="542" r:id="rId6"/>
    <p:sldId id="540" r:id="rId7"/>
    <p:sldId id="539" r:id="rId8"/>
    <p:sldId id="541" r:id="rId9"/>
    <p:sldId id="531" r:id="rId10"/>
    <p:sldId id="533" r:id="rId11"/>
    <p:sldId id="534" r:id="rId12"/>
    <p:sldId id="544" r:id="rId13"/>
    <p:sldId id="526" r:id="rId14"/>
    <p:sldId id="532" r:id="rId15"/>
    <p:sldId id="484" r:id="rId16"/>
    <p:sldId id="493" r:id="rId17"/>
    <p:sldId id="545" r:id="rId1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modifyVerifier cryptProviderType="rsaFull" cryptAlgorithmClass="hash" cryptAlgorithmType="typeAny" cryptAlgorithmSid="4" spinCount="100000" saltData="KUD06bHe2HF4p3y1cpFZ5w==" hashData="P+AjQ9EOuDCQDMdB8DkI2fL4RIg="/>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84C"/>
    <a:srgbClr val="669900"/>
    <a:srgbClr val="500903"/>
    <a:srgbClr val="E5F056"/>
    <a:srgbClr val="590903"/>
    <a:srgbClr val="92D050"/>
    <a:srgbClr val="C6D9F1"/>
    <a:srgbClr val="EEECE1"/>
    <a:srgbClr val="ECE4B2"/>
    <a:srgbClr val="F5F4D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8" autoAdjust="0"/>
    <p:restoredTop sz="74034" autoAdjust="0"/>
  </p:normalViewPr>
  <p:slideViewPr>
    <p:cSldViewPr snapToGrid="0">
      <p:cViewPr varScale="1">
        <p:scale>
          <a:sx n="65" d="100"/>
          <a:sy n="65" d="100"/>
        </p:scale>
        <p:origin x="-2054" y="-67"/>
      </p:cViewPr>
      <p:guideLst>
        <p:guide orient="horz" pos="2142"/>
        <p:guide pos="28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44"/>
    </p:cViewPr>
  </p:sorterViewPr>
  <p:notesViewPr>
    <p:cSldViewPr snapToGrid="0">
      <p:cViewPr varScale="1">
        <p:scale>
          <a:sx n="45" d="100"/>
          <a:sy n="45" d="100"/>
        </p:scale>
        <p:origin x="-1950" y="-11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3586" cy="465743"/>
          </a:xfrm>
          <a:prstGeom prst="rect">
            <a:avLst/>
          </a:prstGeom>
          <a:noFill/>
          <a:ln w="9525">
            <a:noFill/>
            <a:miter lim="800000"/>
            <a:headEnd/>
            <a:tailEnd/>
          </a:ln>
        </p:spPr>
        <p:txBody>
          <a:bodyPr vert="horz" wrap="square" lIns="90576" tIns="45288" rIns="90576" bIns="45288" numCol="1" anchor="t" anchorCtr="0" compatLnSpc="1">
            <a:prstTxWarp prst="textNoShape">
              <a:avLst/>
            </a:prstTxWarp>
          </a:bodyPr>
          <a:lstStyle>
            <a:lvl1pPr defTabSz="905640">
              <a:defRPr sz="1100"/>
            </a:lvl1pPr>
          </a:lstStyle>
          <a:p>
            <a:pPr>
              <a:defRPr/>
            </a:pPr>
            <a:endParaRPr lang="en-US"/>
          </a:p>
        </p:txBody>
      </p:sp>
      <p:sp>
        <p:nvSpPr>
          <p:cNvPr id="96259" name="Rectangle 3"/>
          <p:cNvSpPr>
            <a:spLocks noGrp="1" noChangeArrowheads="1"/>
          </p:cNvSpPr>
          <p:nvPr>
            <p:ph type="dt" sz="quarter" idx="1"/>
          </p:nvPr>
        </p:nvSpPr>
        <p:spPr bwMode="auto">
          <a:xfrm>
            <a:off x="3882927" y="0"/>
            <a:ext cx="2973586" cy="465743"/>
          </a:xfrm>
          <a:prstGeom prst="rect">
            <a:avLst/>
          </a:prstGeom>
          <a:noFill/>
          <a:ln w="9525">
            <a:noFill/>
            <a:miter lim="800000"/>
            <a:headEnd/>
            <a:tailEnd/>
          </a:ln>
        </p:spPr>
        <p:txBody>
          <a:bodyPr vert="horz" wrap="square" lIns="90576" tIns="45288" rIns="90576" bIns="45288" numCol="1" anchor="t" anchorCtr="0" compatLnSpc="1">
            <a:prstTxWarp prst="textNoShape">
              <a:avLst/>
            </a:prstTxWarp>
          </a:bodyPr>
          <a:lstStyle>
            <a:lvl1pPr algn="r" defTabSz="905640">
              <a:defRPr sz="1100"/>
            </a:lvl1pPr>
          </a:lstStyle>
          <a:p>
            <a:pPr>
              <a:defRPr/>
            </a:pPr>
            <a:endParaRPr lang="en-US"/>
          </a:p>
        </p:txBody>
      </p:sp>
      <p:sp>
        <p:nvSpPr>
          <p:cNvPr id="96260" name="Rectangle 4"/>
          <p:cNvSpPr>
            <a:spLocks noGrp="1" noChangeArrowheads="1"/>
          </p:cNvSpPr>
          <p:nvPr>
            <p:ph type="ftr" sz="quarter" idx="2"/>
          </p:nvPr>
        </p:nvSpPr>
        <p:spPr bwMode="auto">
          <a:xfrm>
            <a:off x="0" y="8829121"/>
            <a:ext cx="2973586" cy="465743"/>
          </a:xfrm>
          <a:prstGeom prst="rect">
            <a:avLst/>
          </a:prstGeom>
          <a:noFill/>
          <a:ln w="9525">
            <a:noFill/>
            <a:miter lim="800000"/>
            <a:headEnd/>
            <a:tailEnd/>
          </a:ln>
        </p:spPr>
        <p:txBody>
          <a:bodyPr vert="horz" wrap="square" lIns="90576" tIns="45288" rIns="90576" bIns="45288" numCol="1" anchor="b" anchorCtr="0" compatLnSpc="1">
            <a:prstTxWarp prst="textNoShape">
              <a:avLst/>
            </a:prstTxWarp>
          </a:bodyPr>
          <a:lstStyle>
            <a:lvl1pPr defTabSz="905640">
              <a:defRPr sz="1100"/>
            </a:lvl1pPr>
          </a:lstStyle>
          <a:p>
            <a:pPr>
              <a:defRPr/>
            </a:pPr>
            <a:endParaRPr lang="en-US"/>
          </a:p>
        </p:txBody>
      </p:sp>
      <p:sp>
        <p:nvSpPr>
          <p:cNvPr id="96261" name="Rectangle 5"/>
          <p:cNvSpPr>
            <a:spLocks noGrp="1" noChangeArrowheads="1"/>
          </p:cNvSpPr>
          <p:nvPr>
            <p:ph type="sldNum" sz="quarter" idx="3"/>
          </p:nvPr>
        </p:nvSpPr>
        <p:spPr bwMode="auto">
          <a:xfrm>
            <a:off x="3882927" y="8829121"/>
            <a:ext cx="2973586" cy="465743"/>
          </a:xfrm>
          <a:prstGeom prst="rect">
            <a:avLst/>
          </a:prstGeom>
          <a:noFill/>
          <a:ln w="9525">
            <a:noFill/>
            <a:miter lim="800000"/>
            <a:headEnd/>
            <a:tailEnd/>
          </a:ln>
        </p:spPr>
        <p:txBody>
          <a:bodyPr vert="horz" wrap="square" lIns="90576" tIns="45288" rIns="90576" bIns="45288" numCol="1" anchor="b" anchorCtr="0" compatLnSpc="1">
            <a:prstTxWarp prst="textNoShape">
              <a:avLst/>
            </a:prstTxWarp>
          </a:bodyPr>
          <a:lstStyle>
            <a:lvl1pPr algn="r" defTabSz="905640">
              <a:defRPr sz="1100"/>
            </a:lvl1pPr>
          </a:lstStyle>
          <a:p>
            <a:pPr>
              <a:defRPr/>
            </a:pPr>
            <a:fld id="{2A678299-B88F-4F24-94D1-B64CD3FCF07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3586" cy="465743"/>
          </a:xfrm>
          <a:prstGeom prst="rect">
            <a:avLst/>
          </a:prstGeom>
          <a:noFill/>
          <a:ln w="9525">
            <a:noFill/>
            <a:miter lim="800000"/>
            <a:headEnd/>
            <a:tailEnd/>
          </a:ln>
        </p:spPr>
        <p:txBody>
          <a:bodyPr vert="horz" wrap="square" lIns="90576" tIns="45288" rIns="90576" bIns="45288" numCol="1" anchor="t" anchorCtr="0" compatLnSpc="1">
            <a:prstTxWarp prst="textNoShape">
              <a:avLst/>
            </a:prstTxWarp>
          </a:bodyPr>
          <a:lstStyle>
            <a:lvl1pPr defTabSz="905640">
              <a:defRPr sz="1100"/>
            </a:lvl1pPr>
          </a:lstStyle>
          <a:p>
            <a:pPr>
              <a:defRPr/>
            </a:pPr>
            <a:endParaRPr lang="en-US"/>
          </a:p>
        </p:txBody>
      </p:sp>
      <p:sp>
        <p:nvSpPr>
          <p:cNvPr id="79875" name="Rectangle 3"/>
          <p:cNvSpPr>
            <a:spLocks noGrp="1" noChangeArrowheads="1"/>
          </p:cNvSpPr>
          <p:nvPr>
            <p:ph type="dt" idx="1"/>
          </p:nvPr>
        </p:nvSpPr>
        <p:spPr bwMode="auto">
          <a:xfrm>
            <a:off x="3882927" y="0"/>
            <a:ext cx="2973586" cy="465743"/>
          </a:xfrm>
          <a:prstGeom prst="rect">
            <a:avLst/>
          </a:prstGeom>
          <a:noFill/>
          <a:ln w="9525">
            <a:noFill/>
            <a:miter lim="800000"/>
            <a:headEnd/>
            <a:tailEnd/>
          </a:ln>
        </p:spPr>
        <p:txBody>
          <a:bodyPr vert="horz" wrap="square" lIns="90576" tIns="45288" rIns="90576" bIns="45288" numCol="1" anchor="t" anchorCtr="0" compatLnSpc="1">
            <a:prstTxWarp prst="textNoShape">
              <a:avLst/>
            </a:prstTxWarp>
          </a:bodyPr>
          <a:lstStyle>
            <a:lvl1pPr algn="r" defTabSz="905640">
              <a:defRPr sz="11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06488" y="696913"/>
            <a:ext cx="4646612" cy="3486150"/>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86098" y="4416098"/>
            <a:ext cx="5485805" cy="4183995"/>
          </a:xfrm>
          <a:prstGeom prst="rect">
            <a:avLst/>
          </a:prstGeom>
          <a:noFill/>
          <a:ln w="9525">
            <a:noFill/>
            <a:miter lim="800000"/>
            <a:headEnd/>
            <a:tailEnd/>
          </a:ln>
        </p:spPr>
        <p:txBody>
          <a:bodyPr vert="horz" wrap="square" lIns="90576" tIns="45288" rIns="90576" bIns="452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829121"/>
            <a:ext cx="2973586" cy="465743"/>
          </a:xfrm>
          <a:prstGeom prst="rect">
            <a:avLst/>
          </a:prstGeom>
          <a:noFill/>
          <a:ln w="9525">
            <a:noFill/>
            <a:miter lim="800000"/>
            <a:headEnd/>
            <a:tailEnd/>
          </a:ln>
        </p:spPr>
        <p:txBody>
          <a:bodyPr vert="horz" wrap="square" lIns="90576" tIns="45288" rIns="90576" bIns="45288" numCol="1" anchor="b" anchorCtr="0" compatLnSpc="1">
            <a:prstTxWarp prst="textNoShape">
              <a:avLst/>
            </a:prstTxWarp>
          </a:bodyPr>
          <a:lstStyle>
            <a:lvl1pPr defTabSz="905640">
              <a:defRPr sz="1100"/>
            </a:lvl1pPr>
          </a:lstStyle>
          <a:p>
            <a:pPr>
              <a:defRPr/>
            </a:pPr>
            <a:endParaRPr lang="en-US"/>
          </a:p>
        </p:txBody>
      </p:sp>
      <p:sp>
        <p:nvSpPr>
          <p:cNvPr id="79879" name="Rectangle 7"/>
          <p:cNvSpPr>
            <a:spLocks noGrp="1" noChangeArrowheads="1"/>
          </p:cNvSpPr>
          <p:nvPr>
            <p:ph type="sldNum" sz="quarter" idx="5"/>
          </p:nvPr>
        </p:nvSpPr>
        <p:spPr bwMode="auto">
          <a:xfrm>
            <a:off x="3882927" y="8829121"/>
            <a:ext cx="2973586" cy="465743"/>
          </a:xfrm>
          <a:prstGeom prst="rect">
            <a:avLst/>
          </a:prstGeom>
          <a:noFill/>
          <a:ln w="9525">
            <a:noFill/>
            <a:miter lim="800000"/>
            <a:headEnd/>
            <a:tailEnd/>
          </a:ln>
        </p:spPr>
        <p:txBody>
          <a:bodyPr vert="horz" wrap="square" lIns="90576" tIns="45288" rIns="90576" bIns="45288" numCol="1" anchor="b" anchorCtr="0" compatLnSpc="1">
            <a:prstTxWarp prst="textNoShape">
              <a:avLst/>
            </a:prstTxWarp>
          </a:bodyPr>
          <a:lstStyle>
            <a:lvl1pPr algn="r" defTabSz="905640">
              <a:defRPr sz="1100"/>
            </a:lvl1pPr>
          </a:lstStyle>
          <a:p>
            <a:pPr>
              <a:defRPr/>
            </a:pPr>
            <a:fld id="{4016B13D-4607-469C-97FE-A291150D862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04995"/>
            <a:fld id="{C07D0CC1-FBC2-4196-9D43-30E645B3AF66}" type="slidenum">
              <a:rPr lang="en-US" smtClean="0"/>
              <a:pPr defTabSz="904995"/>
              <a:t>10</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pPr defTabSz="904995"/>
            <a:fld id="{8E8012AD-F469-42C3-B9A3-DDBCCCBF8360}" type="slidenum">
              <a:rPr lang="en-US" smtClean="0"/>
              <a:pPr defTabSz="904995"/>
              <a:t>13</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04995"/>
            <a:fld id="{C07D0CC1-FBC2-4196-9D43-30E645B3AF66}" type="slidenum">
              <a:rPr lang="en-US" smtClean="0"/>
              <a:pPr defTabSz="904995"/>
              <a:t>14</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04995"/>
            <a:fld id="{0236FE32-0367-4B26-A6BF-F973E461E2B7}" type="slidenum">
              <a:rPr lang="en-US" smtClean="0"/>
              <a:pPr defTabSz="904995"/>
              <a:t>15</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04995"/>
            <a:fld id="{5B115566-3C92-428D-80A7-CC8A25C4D611}" type="slidenum">
              <a:rPr lang="en-US" smtClean="0"/>
              <a:pPr defTabSz="904995"/>
              <a:t>2</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04995"/>
            <a:fld id="{5B115566-3C92-428D-80A7-CC8A25C4D611}" type="slidenum">
              <a:rPr lang="en-US" smtClean="0"/>
              <a:pPr defTabSz="904995"/>
              <a:t>3</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04995"/>
            <a:fld id="{5B115566-3C92-428D-80A7-CC8A25C4D611}" type="slidenum">
              <a:rPr lang="en-US" smtClean="0"/>
              <a:pPr defTabSz="904995"/>
              <a:t>4</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04995"/>
            <a:fld id="{5B115566-3C92-428D-80A7-CC8A25C4D611}" type="slidenum">
              <a:rPr lang="en-US" smtClean="0"/>
              <a:pPr defTabSz="904995"/>
              <a:t>5</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04995"/>
            <a:fld id="{5B115566-3C92-428D-80A7-CC8A25C4D611}" type="slidenum">
              <a:rPr lang="en-US" smtClean="0"/>
              <a:pPr defTabSz="904995"/>
              <a:t>6</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04995"/>
            <a:fld id="{5B115566-3C92-428D-80A7-CC8A25C4D611}" type="slidenum">
              <a:rPr lang="en-US" smtClean="0"/>
              <a:pPr defTabSz="904995"/>
              <a:t>7</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04995"/>
            <a:fld id="{5B115566-3C92-428D-80A7-CC8A25C4D611}" type="slidenum">
              <a:rPr lang="en-US" smtClean="0"/>
              <a:pPr defTabSz="904995"/>
              <a:t>8</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defTabSz="904995"/>
            <a:fld id="{0236FE32-0367-4B26-A6BF-F973E461E2B7}" type="slidenum">
              <a:rPr lang="en-US" smtClean="0"/>
              <a:pPr defTabSz="904995"/>
              <a:t>9</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B3D3675-37BA-4A5D-8F47-556FD03C7A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00172AF-D16E-42DC-A80D-C8DA3EC6BE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1BAC75E-8E33-418F-A464-9FF83C3302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E432A81F-0D5F-403E-91C7-0640796B57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8EBA8BFB-29D2-4EDA-850E-408C9AA9B6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764E2662-C428-4BA0-BC8B-C16E3EA2B6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15F955E7-E513-4A33-AD2C-10EBC1E8398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BC20764-EB16-4E49-B484-659BDD1E89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60127F1-5E86-46C3-B111-987870D7DB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105C98C-06FF-4998-B88B-85A23E1B03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F7C9A18-01E3-4364-A853-C76749B084C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3592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Third level</a:t>
            </a:r>
          </a:p>
          <a:p>
            <a:pPr lvl="3"/>
            <a:r>
              <a:rPr lang="en-US" smtClean="0"/>
              <a:t>Fourth level</a:t>
            </a:r>
          </a:p>
          <a:p>
            <a:pPr lvl="4"/>
            <a:r>
              <a:rPr lang="en-US" smtClean="0"/>
              <a:t>Fifth level</a:t>
            </a:r>
          </a:p>
        </p:txBody>
      </p:sp>
      <p:sp>
        <p:nvSpPr>
          <p:cNvPr id="50180" name="Rectangle 4"/>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E5E40DCB-15A2-402E-9F31-F040EEFF7F76}" type="slidenum">
              <a:rPr lang="en-US"/>
              <a:pPr>
                <a:defRPr/>
              </a:pPr>
              <a:t>‹#›</a:t>
            </a:fld>
            <a:endParaRPr lang="en-US"/>
          </a:p>
        </p:txBody>
      </p:sp>
      <p:pic>
        <p:nvPicPr>
          <p:cNvPr id="1029" name="Picture 5"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a:ln w="9525">
            <a:noFill/>
            <a:miter lim="800000"/>
            <a:headEnd/>
            <a:tailEnd/>
          </a:ln>
        </p:spPr>
      </p:pic>
      <p:sp>
        <p:nvSpPr>
          <p:cNvPr id="50182" name="Text Box 6"/>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defRPr/>
            </a:pPr>
            <a:r>
              <a:rPr lang="en-US" sz="1400" b="1"/>
              <a:t>BUILDING STRONG</a:t>
            </a:r>
            <a:r>
              <a:rPr lang="en-US" sz="1400" b="1" baseline="-25000"/>
              <a:t>®</a:t>
            </a:r>
          </a:p>
        </p:txBody>
      </p:sp>
      <p:sp>
        <p:nvSpPr>
          <p:cNvPr id="50183" name="Line 7"/>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lnSpc>
          <a:spcPct val="90000"/>
        </a:lnSpc>
        <a:spcBef>
          <a:spcPct val="0"/>
        </a:spcBef>
        <a:spcAft>
          <a:spcPct val="0"/>
        </a:spcAft>
        <a:defRPr sz="4000" b="1">
          <a:solidFill>
            <a:srgbClr val="CC0000"/>
          </a:solidFill>
          <a:latin typeface="+mj-lt"/>
          <a:ea typeface="+mj-ea"/>
          <a:cs typeface="+mj-cs"/>
        </a:defRPr>
      </a:lvl1pPr>
      <a:lvl2pPr algn="ctr" rtl="0" eaLnBrk="0" fontAlgn="base" hangingPunct="0">
        <a:lnSpc>
          <a:spcPct val="90000"/>
        </a:lnSpc>
        <a:spcBef>
          <a:spcPct val="0"/>
        </a:spcBef>
        <a:spcAft>
          <a:spcPct val="0"/>
        </a:spcAft>
        <a:defRPr sz="4000" b="1">
          <a:solidFill>
            <a:srgbClr val="CC0000"/>
          </a:solidFill>
          <a:latin typeface="Tahoma" charset="0"/>
        </a:defRPr>
      </a:lvl2pPr>
      <a:lvl3pPr algn="ctr" rtl="0" eaLnBrk="0" fontAlgn="base" hangingPunct="0">
        <a:lnSpc>
          <a:spcPct val="90000"/>
        </a:lnSpc>
        <a:spcBef>
          <a:spcPct val="0"/>
        </a:spcBef>
        <a:spcAft>
          <a:spcPct val="0"/>
        </a:spcAft>
        <a:defRPr sz="4000" b="1">
          <a:solidFill>
            <a:srgbClr val="CC0000"/>
          </a:solidFill>
          <a:latin typeface="Tahoma" charset="0"/>
        </a:defRPr>
      </a:lvl3pPr>
      <a:lvl4pPr algn="ctr" rtl="0" eaLnBrk="0" fontAlgn="base" hangingPunct="0">
        <a:lnSpc>
          <a:spcPct val="90000"/>
        </a:lnSpc>
        <a:spcBef>
          <a:spcPct val="0"/>
        </a:spcBef>
        <a:spcAft>
          <a:spcPct val="0"/>
        </a:spcAft>
        <a:defRPr sz="4000" b="1">
          <a:solidFill>
            <a:srgbClr val="CC0000"/>
          </a:solidFill>
          <a:latin typeface="Tahoma" charset="0"/>
        </a:defRPr>
      </a:lvl4pPr>
      <a:lvl5pPr algn="ctr" rtl="0" eaLnBrk="0" fontAlgn="base" hangingPunct="0">
        <a:lnSpc>
          <a:spcPct val="90000"/>
        </a:lnSpc>
        <a:spcBef>
          <a:spcPct val="0"/>
        </a:spcBef>
        <a:spcAft>
          <a:spcPct val="0"/>
        </a:spcAft>
        <a:defRPr sz="4000" b="1">
          <a:solidFill>
            <a:srgbClr val="CC0000"/>
          </a:solidFill>
          <a:latin typeface="Tahoma" charset="0"/>
        </a:defRPr>
      </a:lvl5pPr>
      <a:lvl6pPr marL="457200" algn="ctr" rtl="0" fontAlgn="base">
        <a:lnSpc>
          <a:spcPct val="90000"/>
        </a:lnSpc>
        <a:spcBef>
          <a:spcPct val="0"/>
        </a:spcBef>
        <a:spcAft>
          <a:spcPct val="0"/>
        </a:spcAft>
        <a:defRPr sz="4000" b="1">
          <a:solidFill>
            <a:srgbClr val="CC0000"/>
          </a:solidFill>
          <a:latin typeface="Tahoma" charset="0"/>
        </a:defRPr>
      </a:lvl6pPr>
      <a:lvl7pPr marL="914400" algn="ctr" rtl="0" fontAlgn="base">
        <a:lnSpc>
          <a:spcPct val="90000"/>
        </a:lnSpc>
        <a:spcBef>
          <a:spcPct val="0"/>
        </a:spcBef>
        <a:spcAft>
          <a:spcPct val="0"/>
        </a:spcAft>
        <a:defRPr sz="4000" b="1">
          <a:solidFill>
            <a:srgbClr val="CC0000"/>
          </a:solidFill>
          <a:latin typeface="Tahoma" charset="0"/>
        </a:defRPr>
      </a:lvl7pPr>
      <a:lvl8pPr marL="1371600" algn="ctr" rtl="0" fontAlgn="base">
        <a:lnSpc>
          <a:spcPct val="90000"/>
        </a:lnSpc>
        <a:spcBef>
          <a:spcPct val="0"/>
        </a:spcBef>
        <a:spcAft>
          <a:spcPct val="0"/>
        </a:spcAft>
        <a:defRPr sz="4000" b="1">
          <a:solidFill>
            <a:srgbClr val="CC0000"/>
          </a:solidFill>
          <a:latin typeface="Tahoma" charset="0"/>
        </a:defRPr>
      </a:lvl8pPr>
      <a:lvl9pPr marL="1828800" algn="ctr" rtl="0" fontAlgn="base">
        <a:lnSpc>
          <a:spcPct val="90000"/>
        </a:lnSpc>
        <a:spcBef>
          <a:spcPct val="0"/>
        </a:spcBef>
        <a:spcAft>
          <a:spcPct val="0"/>
        </a:spcAft>
        <a:defRPr sz="4000" b="1">
          <a:solidFill>
            <a:srgbClr val="CC0000"/>
          </a:solidFill>
          <a:latin typeface="Tahoma" charset="0"/>
        </a:defRPr>
      </a:lvl9pPr>
    </p:titleStyle>
    <p:bodyStyle>
      <a:lvl1pPr marL="342900" indent="-342900" algn="l" rtl="0" eaLnBrk="0" fontAlgn="base" hangingPunct="0">
        <a:lnSpc>
          <a:spcPct val="90000"/>
        </a:lnSpc>
        <a:spcBef>
          <a:spcPct val="25000"/>
        </a:spcBef>
        <a:spcAft>
          <a:spcPct val="0"/>
        </a:spcAft>
        <a:buClr>
          <a:srgbClr val="CC0000"/>
        </a:buClr>
        <a:buFont typeface="Wingdings" pitchFamily="2" charset="2"/>
        <a:buChar char="§"/>
        <a:defRPr sz="3200">
          <a:solidFill>
            <a:schemeClr val="tx1"/>
          </a:solidFill>
          <a:latin typeface="+mn-lt"/>
          <a:ea typeface="+mn-ea"/>
          <a:cs typeface="+mn-cs"/>
        </a:defRPr>
      </a:lvl1pPr>
      <a:lvl2pPr marL="742950" indent="-285750" algn="l" rtl="0" eaLnBrk="0" fontAlgn="base" hangingPunct="0">
        <a:lnSpc>
          <a:spcPct val="90000"/>
        </a:lnSpc>
        <a:spcBef>
          <a:spcPct val="25000"/>
        </a:spcBef>
        <a:spcAft>
          <a:spcPct val="0"/>
        </a:spcAft>
        <a:buClr>
          <a:srgbClr val="CC0000"/>
        </a:buClr>
        <a:buSzPct val="75000"/>
        <a:buFont typeface="Arial" charset="0"/>
        <a:buChar char="►"/>
        <a:defRPr sz="2800">
          <a:solidFill>
            <a:schemeClr val="tx1"/>
          </a:solidFill>
          <a:latin typeface="+mn-lt"/>
        </a:defRPr>
      </a:lvl2pPr>
      <a:lvl3pPr marL="1143000" indent="-228600" algn="l" rtl="0" eaLnBrk="0" fontAlgn="base" hangingPunct="0">
        <a:lnSpc>
          <a:spcPct val="90000"/>
        </a:lnSpc>
        <a:spcBef>
          <a:spcPct val="25000"/>
        </a:spcBef>
        <a:spcAft>
          <a:spcPct val="0"/>
        </a:spcAft>
        <a:buClr>
          <a:srgbClr val="CC0000"/>
        </a:buClr>
        <a:buChar char="•"/>
        <a:defRPr sz="2400">
          <a:solidFill>
            <a:schemeClr val="tx1"/>
          </a:solidFill>
          <a:latin typeface="+mn-lt"/>
        </a:defRPr>
      </a:lvl3pPr>
      <a:lvl4pPr marL="1600200" indent="-228600" algn="l" rtl="0" eaLnBrk="0" fontAlgn="base" hangingPunct="0">
        <a:lnSpc>
          <a:spcPct val="90000"/>
        </a:lnSpc>
        <a:spcBef>
          <a:spcPct val="25000"/>
        </a:spcBef>
        <a:spcAft>
          <a:spcPct val="0"/>
        </a:spcAft>
        <a:buSzPct val="75000"/>
        <a:buFont typeface="Wingdings 3" pitchFamily="18" charset="2"/>
        <a:buChar char="w"/>
        <a:defRPr sz="2000">
          <a:solidFill>
            <a:schemeClr val="tx1"/>
          </a:solidFill>
          <a:latin typeface="+mn-lt"/>
        </a:defRPr>
      </a:lvl4pPr>
      <a:lvl5pPr marL="2057400" indent="-228600" algn="l" rtl="0" eaLnBrk="0" fontAlgn="base" hangingPunct="0">
        <a:lnSpc>
          <a:spcPct val="90000"/>
        </a:lnSpc>
        <a:spcBef>
          <a:spcPct val="25000"/>
        </a:spcBef>
        <a:spcAft>
          <a:spcPct val="0"/>
        </a:spcAft>
        <a:buSzPct val="50000"/>
        <a:buFont typeface="Wingdings" pitchFamily="2" charset="2"/>
        <a:buChar char="¡"/>
        <a:defRPr sz="2000">
          <a:solidFill>
            <a:schemeClr val="tx1"/>
          </a:solidFill>
          <a:latin typeface="+mn-lt"/>
        </a:defRPr>
      </a:lvl5pPr>
      <a:lvl6pPr marL="2514600" indent="-228600" algn="l" rtl="0" fontAlgn="base">
        <a:lnSpc>
          <a:spcPct val="90000"/>
        </a:lnSpc>
        <a:spcBef>
          <a:spcPct val="25000"/>
        </a:spcBef>
        <a:spcAft>
          <a:spcPct val="0"/>
        </a:spcAft>
        <a:buSzPct val="50000"/>
        <a:buFont typeface="Wingdings" pitchFamily="2" charset="2"/>
        <a:buChar char="¡"/>
        <a:defRPr sz="2000">
          <a:solidFill>
            <a:schemeClr val="tx1"/>
          </a:solidFill>
          <a:latin typeface="+mn-lt"/>
        </a:defRPr>
      </a:lvl6pPr>
      <a:lvl7pPr marL="2971800" indent="-228600" algn="l" rtl="0" fontAlgn="base">
        <a:lnSpc>
          <a:spcPct val="90000"/>
        </a:lnSpc>
        <a:spcBef>
          <a:spcPct val="25000"/>
        </a:spcBef>
        <a:spcAft>
          <a:spcPct val="0"/>
        </a:spcAft>
        <a:buSzPct val="50000"/>
        <a:buFont typeface="Wingdings" pitchFamily="2" charset="2"/>
        <a:buChar char="¡"/>
        <a:defRPr sz="2000">
          <a:solidFill>
            <a:schemeClr val="tx1"/>
          </a:solidFill>
          <a:latin typeface="+mn-lt"/>
        </a:defRPr>
      </a:lvl7pPr>
      <a:lvl8pPr marL="3429000" indent="-228600" algn="l" rtl="0" fontAlgn="base">
        <a:lnSpc>
          <a:spcPct val="90000"/>
        </a:lnSpc>
        <a:spcBef>
          <a:spcPct val="25000"/>
        </a:spcBef>
        <a:spcAft>
          <a:spcPct val="0"/>
        </a:spcAft>
        <a:buSzPct val="50000"/>
        <a:buFont typeface="Wingdings" pitchFamily="2" charset="2"/>
        <a:buChar char="¡"/>
        <a:defRPr sz="2000">
          <a:solidFill>
            <a:schemeClr val="tx1"/>
          </a:solidFill>
          <a:latin typeface="+mn-lt"/>
        </a:defRPr>
      </a:lvl8pPr>
      <a:lvl9pPr marL="3886200" indent="-228600" algn="l" rtl="0" fontAlgn="base">
        <a:lnSpc>
          <a:spcPct val="90000"/>
        </a:lnSpc>
        <a:spcBef>
          <a:spcPct val="25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Luis.A.Alejandro@usace.army.mil" TargetMode="External"/><Relationship Id="rId2" Type="http://schemas.openxmlformats.org/officeDocument/2006/relationships/hyperlink" Target="mailto:Anthony.Rodino@usace.army.mil" TargetMode="External"/><Relationship Id="rId1" Type="http://schemas.openxmlformats.org/officeDocument/2006/relationships/slideLayout" Target="../slideLayouts/slideLayout2.xml"/><Relationship Id="rId4" Type="http://schemas.openxmlformats.org/officeDocument/2006/relationships/hyperlink" Target="http://www.saj.usace.army.mi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4064794" y="3579019"/>
            <a:ext cx="5079207" cy="3278982"/>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5164931" y="1643063"/>
            <a:ext cx="3979068" cy="1941397"/>
          </a:xfrm>
          <a:prstGeom prst="rect">
            <a:avLst/>
          </a:prstGeom>
          <a:noFill/>
          <a:ln w="9525">
            <a:noFill/>
            <a:miter lim="800000"/>
            <a:headEnd/>
            <a:tailEnd/>
          </a:ln>
          <a:effectLst/>
        </p:spPr>
      </p:pic>
      <p:grpSp>
        <p:nvGrpSpPr>
          <p:cNvPr id="2" name="Group 7"/>
          <p:cNvGrpSpPr>
            <a:grpSpLocks/>
          </p:cNvGrpSpPr>
          <p:nvPr/>
        </p:nvGrpSpPr>
        <p:grpSpPr bwMode="auto">
          <a:xfrm>
            <a:off x="-1" y="-3179"/>
            <a:ext cx="9144001" cy="6861179"/>
            <a:chOff x="0" y="2"/>
            <a:chExt cx="5760" cy="4322"/>
          </a:xfrm>
        </p:grpSpPr>
        <p:grpSp>
          <p:nvGrpSpPr>
            <p:cNvPr id="3" name="Group 8"/>
            <p:cNvGrpSpPr>
              <a:grpSpLocks/>
            </p:cNvGrpSpPr>
            <p:nvPr/>
          </p:nvGrpSpPr>
          <p:grpSpPr bwMode="auto">
            <a:xfrm>
              <a:off x="0" y="2"/>
              <a:ext cx="5760" cy="4322"/>
              <a:chOff x="0" y="2"/>
              <a:chExt cx="5760" cy="4322"/>
            </a:xfrm>
          </p:grpSpPr>
          <p:pic>
            <p:nvPicPr>
              <p:cNvPr id="18" name="Picture 10" descr="white_curve"/>
              <p:cNvPicPr>
                <a:picLocks noChangeAspect="1" noChangeArrowheads="1"/>
              </p:cNvPicPr>
              <p:nvPr/>
            </p:nvPicPr>
            <p:blipFill>
              <a:blip r:embed="rId5" cstate="print"/>
              <a:srcRect/>
              <a:stretch>
                <a:fillRect/>
              </a:stretch>
            </p:blipFill>
            <p:spPr bwMode="auto">
              <a:xfrm>
                <a:off x="2502" y="992"/>
                <a:ext cx="3258" cy="3330"/>
              </a:xfrm>
              <a:prstGeom prst="rect">
                <a:avLst/>
              </a:prstGeom>
              <a:noFill/>
              <a:ln w="9525">
                <a:noFill/>
                <a:miter lim="800000"/>
                <a:headEnd/>
                <a:tailEnd/>
              </a:ln>
            </p:spPr>
          </p:pic>
          <p:pic>
            <p:nvPicPr>
              <p:cNvPr id="17" name="Picture 9" descr="ppt_camo_bkgrnd-03"/>
              <p:cNvPicPr>
                <a:picLocks noChangeAspect="1" noChangeArrowheads="1"/>
              </p:cNvPicPr>
              <p:nvPr/>
            </p:nvPicPr>
            <p:blipFill>
              <a:blip r:embed="rId6" cstate="print"/>
              <a:srcRect/>
              <a:stretch>
                <a:fillRect/>
              </a:stretch>
            </p:blipFill>
            <p:spPr bwMode="auto">
              <a:xfrm>
                <a:off x="0" y="2"/>
                <a:ext cx="5760" cy="4322"/>
              </a:xfrm>
              <a:prstGeom prst="rect">
                <a:avLst/>
              </a:prstGeom>
              <a:noFill/>
              <a:ln w="9525">
                <a:noFill/>
                <a:miter lim="800000"/>
                <a:headEnd/>
                <a:tailEnd/>
              </a:ln>
            </p:spPr>
          </p:pic>
        </p:grpSp>
        <p:pic>
          <p:nvPicPr>
            <p:cNvPr id="16" name="Picture 11" descr="USACE_logo"/>
            <p:cNvPicPr>
              <a:picLocks noChangeAspect="1" noChangeArrowheads="1"/>
            </p:cNvPicPr>
            <p:nvPr/>
          </p:nvPicPr>
          <p:blipFill>
            <a:blip r:embed="rId7" cstate="print"/>
            <a:srcRect/>
            <a:stretch>
              <a:fillRect/>
            </a:stretch>
          </p:blipFill>
          <p:spPr bwMode="auto">
            <a:xfrm>
              <a:off x="151" y="3575"/>
              <a:ext cx="864" cy="591"/>
            </a:xfrm>
            <a:prstGeom prst="rect">
              <a:avLst/>
            </a:prstGeom>
            <a:noFill/>
            <a:ln w="9525">
              <a:noFill/>
              <a:miter lim="800000"/>
              <a:headEnd/>
              <a:tailEnd/>
            </a:ln>
          </p:spPr>
        </p:pic>
      </p:grpSp>
      <p:sp>
        <p:nvSpPr>
          <p:cNvPr id="2057" name="Text Box 13"/>
          <p:cNvSpPr txBox="1">
            <a:spLocks noChangeArrowheads="1"/>
          </p:cNvSpPr>
          <p:nvPr/>
        </p:nvSpPr>
        <p:spPr bwMode="auto">
          <a:xfrm>
            <a:off x="273134" y="2196935"/>
            <a:ext cx="4738254" cy="3120854"/>
          </a:xfrm>
          <a:prstGeom prst="rect">
            <a:avLst/>
          </a:prstGeom>
          <a:noFill/>
          <a:ln w="9525">
            <a:noFill/>
            <a:miter lim="800000"/>
            <a:headEnd/>
            <a:tailEnd/>
          </a:ln>
        </p:spPr>
        <p:txBody>
          <a:bodyPr wrap="square">
            <a:spAutoFit/>
          </a:bodyPr>
          <a:lstStyle/>
          <a:p>
            <a:pPr>
              <a:lnSpc>
                <a:spcPct val="120000"/>
              </a:lnSpc>
              <a:spcBef>
                <a:spcPct val="50000"/>
              </a:spcBef>
            </a:pPr>
            <a:r>
              <a:rPr lang="en-US" sz="2400" b="1" dirty="0" smtClean="0">
                <a:latin typeface="Tahoma" charset="0"/>
              </a:rPr>
              <a:t>Jacksonville </a:t>
            </a:r>
            <a:r>
              <a:rPr lang="en-US" sz="2400" b="1" dirty="0">
                <a:latin typeface="Tahoma" charset="0"/>
              </a:rPr>
              <a:t>District </a:t>
            </a:r>
            <a:r>
              <a:rPr lang="en-US" sz="2400" b="1" dirty="0" smtClean="0">
                <a:latin typeface="Tahoma" charset="0"/>
              </a:rPr>
              <a:t>Presentation to</a:t>
            </a:r>
            <a:endParaRPr lang="en-US" sz="2400" b="1" dirty="0">
              <a:latin typeface="Tahoma" charset="0"/>
            </a:endParaRPr>
          </a:p>
          <a:p>
            <a:pPr>
              <a:lnSpc>
                <a:spcPct val="120000"/>
              </a:lnSpc>
              <a:spcBef>
                <a:spcPct val="50000"/>
              </a:spcBef>
            </a:pPr>
            <a:r>
              <a:rPr lang="en-US" sz="2400" b="1" dirty="0" smtClean="0">
                <a:latin typeface="Tahoma" charset="0"/>
              </a:rPr>
              <a:t>Residents, Stakeholders and the Autonomous Municipality of Ponce</a:t>
            </a:r>
          </a:p>
          <a:p>
            <a:pPr>
              <a:lnSpc>
                <a:spcPct val="120000"/>
              </a:lnSpc>
              <a:spcBef>
                <a:spcPct val="50000"/>
              </a:spcBef>
            </a:pPr>
            <a:r>
              <a:rPr lang="en-US" sz="2400" b="1" dirty="0" smtClean="0">
                <a:latin typeface="Tahoma" charset="0"/>
              </a:rPr>
              <a:t>July 9, 2013</a:t>
            </a:r>
            <a:endParaRPr lang="en-US" sz="2400" b="1" dirty="0">
              <a:latin typeface="Tahoma" charset="0"/>
            </a:endParaRPr>
          </a:p>
        </p:txBody>
      </p:sp>
      <p:sp>
        <p:nvSpPr>
          <p:cNvPr id="47118" name="Rectangle 14"/>
          <p:cNvSpPr>
            <a:spLocks noChangeArrowheads="1"/>
          </p:cNvSpPr>
          <p:nvPr/>
        </p:nvSpPr>
        <p:spPr bwMode="auto">
          <a:xfrm>
            <a:off x="268288" y="71438"/>
            <a:ext cx="8637587" cy="2125497"/>
          </a:xfrm>
          <a:prstGeom prst="rect">
            <a:avLst/>
          </a:prstGeom>
          <a:noFill/>
          <a:ln w="9525">
            <a:noFill/>
            <a:miter lim="800000"/>
            <a:headEnd/>
            <a:tailEnd/>
          </a:ln>
          <a:effectLst>
            <a:outerShdw dist="35921" dir="2700000" algn="ctr" rotWithShape="0">
              <a:schemeClr val="tx2"/>
            </a:outerShdw>
          </a:effectLst>
        </p:spPr>
        <p:txBody>
          <a:bodyPr anchor="ctr"/>
          <a:lstStyle/>
          <a:p>
            <a:pPr>
              <a:lnSpc>
                <a:spcPct val="110000"/>
              </a:lnSpc>
              <a:defRPr/>
            </a:pPr>
            <a:r>
              <a:rPr lang="en-US" sz="4000" b="1" dirty="0" smtClean="0">
                <a:solidFill>
                  <a:srgbClr val="CC0000"/>
                </a:solidFill>
                <a:latin typeface="Tahoma" charset="0"/>
              </a:rPr>
              <a:t>Operational Guidance/Water Control Plan for Portugués Dam and Reservoir</a:t>
            </a:r>
            <a:endParaRPr lang="en-US" sz="4000" b="1" dirty="0">
              <a:solidFill>
                <a:srgbClr val="CC0000"/>
              </a:solidFill>
              <a:latin typeface="Tahoma"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00" name="Text Box 16"/>
          <p:cNvSpPr txBox="1">
            <a:spLocks noChangeArrowheads="1"/>
          </p:cNvSpPr>
          <p:nvPr/>
        </p:nvSpPr>
        <p:spPr bwMode="auto">
          <a:xfrm>
            <a:off x="284163" y="339725"/>
            <a:ext cx="8614177" cy="132343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sz="4000" b="1" dirty="0" smtClean="0">
                <a:solidFill>
                  <a:srgbClr val="CC0000"/>
                </a:solidFill>
                <a:latin typeface="Tahoma" charset="0"/>
              </a:rPr>
              <a:t>Portugués Dam </a:t>
            </a:r>
          </a:p>
          <a:p>
            <a:pPr algn="ctr">
              <a:defRPr/>
            </a:pPr>
            <a:r>
              <a:rPr lang="en-US" sz="4000" b="1" dirty="0" smtClean="0">
                <a:solidFill>
                  <a:srgbClr val="CC0000"/>
                </a:solidFill>
                <a:latin typeface="Tahoma" charset="0"/>
              </a:rPr>
              <a:t>Operational Criteria</a:t>
            </a:r>
            <a:endParaRPr lang="en-US" sz="4000" b="1" dirty="0">
              <a:solidFill>
                <a:srgbClr val="CC0000"/>
              </a:solidFill>
              <a:latin typeface="Tahoma" charset="0"/>
            </a:endParaRPr>
          </a:p>
        </p:txBody>
      </p:sp>
      <p:sp>
        <p:nvSpPr>
          <p:cNvPr id="8198" name="Rectangle 17"/>
          <p:cNvSpPr>
            <a:spLocks noChangeArrowheads="1"/>
          </p:cNvSpPr>
          <p:nvPr/>
        </p:nvSpPr>
        <p:spPr bwMode="auto">
          <a:xfrm>
            <a:off x="619125" y="2463800"/>
            <a:ext cx="4114800" cy="2667000"/>
          </a:xfrm>
          <a:prstGeom prst="rect">
            <a:avLst/>
          </a:prstGeom>
          <a:noFill/>
          <a:ln w="9525">
            <a:noFill/>
            <a:miter lim="800000"/>
            <a:headEnd/>
            <a:tailEnd/>
          </a:ln>
        </p:spPr>
        <p:txBody>
          <a:bodyPr lIns="0"/>
          <a:lstStyle/>
          <a:p>
            <a:pPr marL="609600" indent="-609600">
              <a:lnSpc>
                <a:spcPct val="105000"/>
              </a:lnSpc>
              <a:spcBef>
                <a:spcPct val="15000"/>
              </a:spcBef>
              <a:buClr>
                <a:srgbClr val="FF9966"/>
              </a:buClr>
              <a:buSzPct val="120000"/>
              <a:buFontTx/>
              <a:buChar char="•"/>
            </a:pPr>
            <a:endParaRPr lang="en-US">
              <a:solidFill>
                <a:schemeClr val="bg1"/>
              </a:solidFill>
            </a:endParaRPr>
          </a:p>
        </p:txBody>
      </p:sp>
      <p:sp>
        <p:nvSpPr>
          <p:cNvPr id="976" name="Rectangle 7"/>
          <p:cNvSpPr>
            <a:spLocks noChangeArrowheads="1"/>
          </p:cNvSpPr>
          <p:nvPr/>
        </p:nvSpPr>
        <p:spPr bwMode="auto">
          <a:xfrm>
            <a:off x="417265" y="2054431"/>
            <a:ext cx="8330418" cy="3978275"/>
          </a:xfrm>
          <a:prstGeom prst="rect">
            <a:avLst/>
          </a:prstGeom>
          <a:noFill/>
          <a:ln w="9525">
            <a:noFill/>
            <a:miter lim="800000"/>
            <a:headEnd/>
            <a:tailEnd/>
          </a:ln>
        </p:spPr>
        <p:txBody>
          <a:bodyPr lIns="0"/>
          <a:lstStyle/>
          <a:p>
            <a:pPr marL="401638" indent="-401638">
              <a:lnSpc>
                <a:spcPct val="150000"/>
              </a:lnSpc>
              <a:spcBef>
                <a:spcPct val="40000"/>
              </a:spcBef>
              <a:buClr>
                <a:srgbClr val="CC0000"/>
              </a:buClr>
              <a:buSzPct val="125000"/>
              <a:buFont typeface="Wingdings" pitchFamily="2" charset="2"/>
              <a:buChar char="Ø"/>
            </a:pPr>
            <a:r>
              <a:rPr lang="en-US" b="1" dirty="0" smtClean="0"/>
              <a:t>If the Reservoir elevation is at or below 439.8 feet, MSL, no flood control releases are required. </a:t>
            </a:r>
          </a:p>
          <a:p>
            <a:pPr marL="858838" lvl="1" indent="-401638">
              <a:lnSpc>
                <a:spcPct val="150000"/>
              </a:lnSpc>
              <a:spcBef>
                <a:spcPct val="40000"/>
              </a:spcBef>
              <a:buClr>
                <a:srgbClr val="CC0000"/>
              </a:buClr>
              <a:buSzPct val="125000"/>
              <a:buFont typeface="Wingdings" pitchFamily="2" charset="2"/>
              <a:buChar char="Ø"/>
            </a:pPr>
            <a:r>
              <a:rPr lang="en-US" b="1" dirty="0" smtClean="0"/>
              <a:t>However, releases may be made for environmental water supply downstream or in anticipation of a storm/significant rainfall event.</a:t>
            </a:r>
          </a:p>
          <a:p>
            <a:pPr marL="401638" indent="-401638">
              <a:lnSpc>
                <a:spcPct val="150000"/>
              </a:lnSpc>
              <a:spcBef>
                <a:spcPct val="40000"/>
              </a:spcBef>
              <a:buClr>
                <a:srgbClr val="CC0000"/>
              </a:buClr>
              <a:buSzPct val="125000"/>
              <a:buFont typeface="Wingdings" pitchFamily="2" charset="2"/>
              <a:buChar char="Ø"/>
            </a:pPr>
            <a:r>
              <a:rPr lang="en-US" b="1" dirty="0" smtClean="0"/>
              <a:t>If the Reservoir elevation is above 439.8 and at or below 512.75 feet, MSL, flood control releases will typically occur.</a:t>
            </a:r>
          </a:p>
          <a:p>
            <a:pPr marL="401638" indent="-401638">
              <a:lnSpc>
                <a:spcPct val="150000"/>
              </a:lnSpc>
              <a:spcBef>
                <a:spcPct val="40000"/>
              </a:spcBef>
              <a:buClr>
                <a:srgbClr val="CC0000"/>
              </a:buClr>
              <a:buSzPct val="125000"/>
              <a:buFont typeface="Wingdings" pitchFamily="2" charset="2"/>
              <a:buChar char="Ø"/>
            </a:pPr>
            <a:r>
              <a:rPr lang="en-US" b="1" dirty="0" smtClean="0"/>
              <a:t>If the Reservoir elevation is above 512.75 feet, MSL, flood control releases will occur via the emergency spillway.</a:t>
            </a:r>
          </a:p>
          <a:p>
            <a:pPr marL="858838" lvl="1" indent="-401638">
              <a:spcBef>
                <a:spcPct val="40000"/>
              </a:spcBef>
              <a:buClr>
                <a:srgbClr val="CC0000"/>
              </a:buClr>
              <a:buSzPct val="125000"/>
            </a:pPr>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16"/>
          <p:cNvSpPr txBox="1">
            <a:spLocks noChangeArrowheads="1"/>
          </p:cNvSpPr>
          <p:nvPr/>
        </p:nvSpPr>
        <p:spPr bwMode="auto">
          <a:xfrm>
            <a:off x="220368" y="0"/>
            <a:ext cx="8614177" cy="132343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sz="4000" b="1" dirty="0" smtClean="0">
                <a:solidFill>
                  <a:srgbClr val="CC0000"/>
                </a:solidFill>
                <a:latin typeface="Tahoma" charset="0"/>
              </a:rPr>
              <a:t>Portugués Dam Storage </a:t>
            </a:r>
          </a:p>
          <a:p>
            <a:pPr algn="ctr">
              <a:defRPr/>
            </a:pPr>
            <a:r>
              <a:rPr lang="en-US" sz="4000" b="1" dirty="0" smtClean="0">
                <a:solidFill>
                  <a:srgbClr val="CC0000"/>
                </a:solidFill>
                <a:latin typeface="Tahoma" charset="0"/>
              </a:rPr>
              <a:t>and Principal Elevations</a:t>
            </a:r>
            <a:endParaRPr lang="en-US" sz="4000" b="1" dirty="0">
              <a:solidFill>
                <a:srgbClr val="CC0000"/>
              </a:solidFill>
              <a:latin typeface="Tahoma" charset="0"/>
            </a:endParaRPr>
          </a:p>
        </p:txBody>
      </p:sp>
      <p:pic>
        <p:nvPicPr>
          <p:cNvPr id="4" name="Picture 3" descr="Reg_Sched.jpg"/>
          <p:cNvPicPr/>
          <p:nvPr/>
        </p:nvPicPr>
        <p:blipFill>
          <a:blip r:embed="rId2" cstate="print"/>
          <a:srcRect l="7045" t="11901" r="7459" b="10595"/>
          <a:stretch>
            <a:fillRect/>
          </a:stretch>
        </p:blipFill>
        <p:spPr>
          <a:xfrm>
            <a:off x="739858" y="1508165"/>
            <a:ext cx="7569282" cy="4678877"/>
          </a:xfrm>
          <a:prstGeom prst="rect">
            <a:avLst/>
          </a:prstGeom>
        </p:spPr>
      </p:pic>
      <p:sp>
        <p:nvSpPr>
          <p:cNvPr id="5" name="Up Arrow 4"/>
          <p:cNvSpPr/>
          <p:nvPr/>
        </p:nvSpPr>
        <p:spPr>
          <a:xfrm rot="18587568">
            <a:off x="1484414" y="3182588"/>
            <a:ext cx="484632" cy="978408"/>
          </a:xfrm>
          <a:prstGeom prst="upArrow">
            <a:avLst>
              <a:gd name="adj1" fmla="val 21335"/>
              <a:gd name="adj2" fmla="val 81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339439" y="3906982"/>
            <a:ext cx="2253566" cy="369332"/>
          </a:xfrm>
          <a:prstGeom prst="rect">
            <a:avLst/>
          </a:prstGeom>
          <a:noFill/>
        </p:spPr>
        <p:txBody>
          <a:bodyPr wrap="none" rtlCol="0">
            <a:spAutoFit/>
          </a:bodyPr>
          <a:lstStyle/>
          <a:p>
            <a:r>
              <a:rPr lang="en-US" dirty="0" smtClean="0"/>
              <a:t>439.8’ optimum pool</a:t>
            </a:r>
            <a:endParaRPr lang="en-US" dirty="0"/>
          </a:p>
        </p:txBody>
      </p:sp>
      <p:sp>
        <p:nvSpPr>
          <p:cNvPr id="7" name="Up Arrow 6"/>
          <p:cNvSpPr/>
          <p:nvPr/>
        </p:nvSpPr>
        <p:spPr>
          <a:xfrm rot="15648495">
            <a:off x="1577437" y="1862447"/>
            <a:ext cx="484632" cy="978408"/>
          </a:xfrm>
          <a:prstGeom prst="upArrow">
            <a:avLst>
              <a:gd name="adj1" fmla="val 21335"/>
              <a:gd name="adj2" fmla="val 81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432463" y="2076202"/>
            <a:ext cx="2441694" cy="369332"/>
          </a:xfrm>
          <a:prstGeom prst="rect">
            <a:avLst/>
          </a:prstGeom>
          <a:noFill/>
        </p:spPr>
        <p:txBody>
          <a:bodyPr wrap="none" rtlCol="0">
            <a:spAutoFit/>
          </a:bodyPr>
          <a:lstStyle/>
          <a:p>
            <a:r>
              <a:rPr lang="en-US" dirty="0" smtClean="0"/>
              <a:t>512.75’: spillway crest</a:t>
            </a:r>
            <a:endParaRPr lang="en-US" dirty="0"/>
          </a:p>
        </p:txBody>
      </p:sp>
      <p:sp>
        <p:nvSpPr>
          <p:cNvPr id="9" name="Up Arrow 8"/>
          <p:cNvSpPr/>
          <p:nvPr/>
        </p:nvSpPr>
        <p:spPr>
          <a:xfrm rot="16723067">
            <a:off x="6218710" y="3368633"/>
            <a:ext cx="484632" cy="978408"/>
          </a:xfrm>
          <a:prstGeom prst="upArrow">
            <a:avLst>
              <a:gd name="adj1" fmla="val 21335"/>
              <a:gd name="adj2" fmla="val 816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99564" y="3724893"/>
            <a:ext cx="1282535" cy="646331"/>
          </a:xfrm>
          <a:prstGeom prst="rect">
            <a:avLst/>
          </a:prstGeom>
          <a:noFill/>
        </p:spPr>
        <p:txBody>
          <a:bodyPr wrap="square" rtlCol="0">
            <a:spAutoFit/>
          </a:bodyPr>
          <a:lstStyle/>
          <a:p>
            <a:r>
              <a:rPr lang="en-US" dirty="0" smtClean="0"/>
              <a:t>Allowed drawdown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3025" y="1326911"/>
            <a:ext cx="8723736" cy="5170142"/>
          </a:xfrm>
          <a:prstGeom prst="rect">
            <a:avLst/>
          </a:prstGeom>
          <a:solidFill>
            <a:srgbClr val="FFFF00"/>
          </a:solidFill>
          <a:ln w="9525">
            <a:noFill/>
            <a:miter lim="800000"/>
            <a:headEnd/>
            <a:tailEnd/>
          </a:ln>
          <a:effectLst/>
        </p:spPr>
      </p:pic>
      <p:sp>
        <p:nvSpPr>
          <p:cNvPr id="3" name="Text Box 16"/>
          <p:cNvSpPr txBox="1">
            <a:spLocks noChangeArrowheads="1"/>
          </p:cNvSpPr>
          <p:nvPr/>
        </p:nvSpPr>
        <p:spPr bwMode="auto">
          <a:xfrm>
            <a:off x="220368" y="0"/>
            <a:ext cx="8614177" cy="132343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sz="4000" b="1" dirty="0" smtClean="0">
                <a:solidFill>
                  <a:srgbClr val="CC0000"/>
                </a:solidFill>
                <a:latin typeface="Tahoma" charset="0"/>
              </a:rPr>
              <a:t>Portugués Dam Storage </a:t>
            </a:r>
          </a:p>
          <a:p>
            <a:pPr algn="ctr">
              <a:defRPr/>
            </a:pPr>
            <a:r>
              <a:rPr lang="en-US" sz="4000" b="1" dirty="0" smtClean="0">
                <a:solidFill>
                  <a:srgbClr val="CC0000"/>
                </a:solidFill>
                <a:latin typeface="Tahoma" charset="0"/>
              </a:rPr>
              <a:t>and Principal Elevations</a:t>
            </a:r>
            <a:endParaRPr lang="en-US" sz="4000" b="1" dirty="0">
              <a:solidFill>
                <a:srgbClr val="CC0000"/>
              </a:solidFill>
              <a:latin typeface="Tahoma" charset="0"/>
            </a:endParaRPr>
          </a:p>
        </p:txBody>
      </p:sp>
      <p:sp>
        <p:nvSpPr>
          <p:cNvPr id="5" name="Up Arrow 4"/>
          <p:cNvSpPr/>
          <p:nvPr/>
        </p:nvSpPr>
        <p:spPr>
          <a:xfrm rot="2923503">
            <a:off x="1820530" y="4487746"/>
            <a:ext cx="484632" cy="742604"/>
          </a:xfrm>
          <a:prstGeom prst="upArrow">
            <a:avLst>
              <a:gd name="adj1" fmla="val 16242"/>
              <a:gd name="adj2" fmla="val 81689"/>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rot="13557255">
            <a:off x="4825586" y="2013690"/>
            <a:ext cx="484632" cy="1964786"/>
          </a:xfrm>
          <a:prstGeom prst="upArrow">
            <a:avLst>
              <a:gd name="adj1" fmla="val 17268"/>
              <a:gd name="adj2" fmla="val 81689"/>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794431" y="2055576"/>
            <a:ext cx="2768835" cy="400110"/>
          </a:xfrm>
          <a:prstGeom prst="rect">
            <a:avLst/>
          </a:prstGeom>
          <a:solidFill>
            <a:schemeClr val="tx1"/>
          </a:solidFill>
        </p:spPr>
        <p:txBody>
          <a:bodyPr wrap="none" rtlCol="0">
            <a:spAutoFit/>
          </a:bodyPr>
          <a:lstStyle/>
          <a:p>
            <a:r>
              <a:rPr lang="en-US" sz="2000" dirty="0" smtClean="0">
                <a:solidFill>
                  <a:srgbClr val="FF0000"/>
                </a:solidFill>
              </a:rPr>
              <a:t>512.75’ - spillway crest</a:t>
            </a:r>
            <a:endParaRPr lang="en-US" sz="2000" dirty="0">
              <a:solidFill>
                <a:srgbClr val="FF0000"/>
              </a:solidFill>
            </a:endParaRPr>
          </a:p>
        </p:txBody>
      </p:sp>
      <p:sp>
        <p:nvSpPr>
          <p:cNvPr id="9" name="Up Arrow 8"/>
          <p:cNvSpPr/>
          <p:nvPr/>
        </p:nvSpPr>
        <p:spPr>
          <a:xfrm rot="18696184">
            <a:off x="5067319" y="5174086"/>
            <a:ext cx="484632" cy="749091"/>
          </a:xfrm>
          <a:prstGeom prst="upArrow">
            <a:avLst>
              <a:gd name="adj1" fmla="val 13562"/>
              <a:gd name="adj2" fmla="val 81689"/>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07028" y="5691195"/>
            <a:ext cx="3255089" cy="400110"/>
          </a:xfrm>
          <a:prstGeom prst="rect">
            <a:avLst/>
          </a:prstGeom>
          <a:solidFill>
            <a:schemeClr val="tx1"/>
          </a:solidFill>
        </p:spPr>
        <p:txBody>
          <a:bodyPr wrap="square" rtlCol="0">
            <a:spAutoFit/>
          </a:bodyPr>
          <a:lstStyle/>
          <a:p>
            <a:r>
              <a:rPr lang="en-US" sz="2000" dirty="0" smtClean="0">
                <a:solidFill>
                  <a:srgbClr val="7030A0"/>
                </a:solidFill>
              </a:rPr>
              <a:t>372.0’ – Max. drawdown</a:t>
            </a:r>
            <a:endParaRPr lang="en-US" sz="2000" dirty="0">
              <a:solidFill>
                <a:srgbClr val="7030A0"/>
              </a:solidFill>
            </a:endParaRPr>
          </a:p>
        </p:txBody>
      </p:sp>
      <p:cxnSp>
        <p:nvCxnSpPr>
          <p:cNvPr id="15" name="Straight Connector 14"/>
          <p:cNvCxnSpPr/>
          <p:nvPr/>
        </p:nvCxnSpPr>
        <p:spPr>
          <a:xfrm flipV="1">
            <a:off x="199380" y="4523874"/>
            <a:ext cx="8683363" cy="618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78755" y="3671350"/>
            <a:ext cx="8710863" cy="893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85630" y="5238893"/>
            <a:ext cx="8724614" cy="48128"/>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2509" y="5123891"/>
            <a:ext cx="2638992" cy="400110"/>
          </a:xfrm>
          <a:prstGeom prst="rect">
            <a:avLst/>
          </a:prstGeom>
          <a:solidFill>
            <a:schemeClr val="tx1"/>
          </a:solidFill>
        </p:spPr>
        <p:txBody>
          <a:bodyPr wrap="none" rtlCol="0">
            <a:spAutoFit/>
          </a:bodyPr>
          <a:lstStyle/>
          <a:p>
            <a:r>
              <a:rPr lang="en-US" sz="2000" dirty="0" smtClean="0">
                <a:solidFill>
                  <a:srgbClr val="FFFF00"/>
                </a:solidFill>
              </a:rPr>
              <a:t>439.8’ - optimum pool</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7" name="Rectangle 5"/>
          <p:cNvSpPr>
            <a:spLocks noChangeArrowheads="1"/>
          </p:cNvSpPr>
          <p:nvPr/>
        </p:nvSpPr>
        <p:spPr bwMode="auto">
          <a:xfrm>
            <a:off x="0" y="449263"/>
            <a:ext cx="9144000" cy="500062"/>
          </a:xfrm>
          <a:prstGeom prst="rect">
            <a:avLst/>
          </a:prstGeom>
          <a:noFill/>
          <a:ln w="9525">
            <a:noFill/>
            <a:miter lim="800000"/>
            <a:headEnd/>
            <a:tailEnd/>
          </a:ln>
          <a:effectLst>
            <a:outerShdw dist="35921" dir="2700000" algn="ctr" rotWithShape="0">
              <a:schemeClr val="tx2"/>
            </a:outerShdw>
          </a:effectLst>
        </p:spPr>
        <p:txBody>
          <a:bodyPr anchor="ctr"/>
          <a:lstStyle/>
          <a:p>
            <a:pPr algn="ctr">
              <a:defRPr/>
            </a:pPr>
            <a:r>
              <a:rPr lang="en-US" sz="3800" b="1" dirty="0" smtClean="0">
                <a:solidFill>
                  <a:srgbClr val="CC0000"/>
                </a:solidFill>
                <a:latin typeface="Tahoma" charset="0"/>
              </a:rPr>
              <a:t>Decision-Making </a:t>
            </a:r>
            <a:r>
              <a:rPr lang="en-US" sz="3800" b="1" dirty="0">
                <a:solidFill>
                  <a:srgbClr val="CC0000"/>
                </a:solidFill>
                <a:latin typeface="Tahoma" charset="0"/>
              </a:rPr>
              <a:t>Process</a:t>
            </a:r>
          </a:p>
        </p:txBody>
      </p:sp>
      <p:sp>
        <p:nvSpPr>
          <p:cNvPr id="14339" name="Rectangle 6"/>
          <p:cNvSpPr>
            <a:spLocks noChangeArrowheads="1"/>
          </p:cNvSpPr>
          <p:nvPr/>
        </p:nvSpPr>
        <p:spPr bwMode="auto">
          <a:xfrm>
            <a:off x="733425" y="2352675"/>
            <a:ext cx="7959725" cy="3694113"/>
          </a:xfrm>
          <a:prstGeom prst="rect">
            <a:avLst/>
          </a:prstGeom>
          <a:noFill/>
          <a:ln w="9525">
            <a:noFill/>
            <a:miter lim="800000"/>
            <a:headEnd/>
            <a:tailEnd/>
          </a:ln>
        </p:spPr>
        <p:txBody>
          <a:bodyPr/>
          <a:lstStyle/>
          <a:p>
            <a:pPr marL="342900" indent="-342900">
              <a:lnSpc>
                <a:spcPct val="95000"/>
              </a:lnSpc>
              <a:spcBef>
                <a:spcPct val="40000"/>
              </a:spcBef>
              <a:buClr>
                <a:srgbClr val="FF9966"/>
              </a:buClr>
              <a:buSzPct val="120000"/>
              <a:buFontTx/>
              <a:buChar char="•"/>
            </a:pPr>
            <a:endParaRPr lang="en-US" sz="1200"/>
          </a:p>
        </p:txBody>
      </p:sp>
      <p:sp>
        <p:nvSpPr>
          <p:cNvPr id="14340" name="Rectangle 7"/>
          <p:cNvSpPr>
            <a:spLocks noChangeArrowheads="1"/>
          </p:cNvSpPr>
          <p:nvPr/>
        </p:nvSpPr>
        <p:spPr bwMode="auto">
          <a:xfrm>
            <a:off x="376299" y="1182811"/>
            <a:ext cx="8580438" cy="1940399"/>
          </a:xfrm>
          <a:prstGeom prst="rect">
            <a:avLst/>
          </a:prstGeom>
          <a:noFill/>
          <a:ln w="9525">
            <a:noFill/>
            <a:miter lim="800000"/>
            <a:headEnd/>
            <a:tailEnd/>
          </a:ln>
        </p:spPr>
        <p:txBody>
          <a:bodyPr lIns="0"/>
          <a:lstStyle/>
          <a:p>
            <a:pPr marL="457200" indent="-457200">
              <a:spcBef>
                <a:spcPts val="1150"/>
              </a:spcBef>
              <a:buClr>
                <a:srgbClr val="CC0000"/>
              </a:buClr>
              <a:buFont typeface="Wingdings" pitchFamily="2" charset="2"/>
              <a:buChar char="Ø"/>
            </a:pPr>
            <a:r>
              <a:rPr lang="en-US" sz="2200" b="1" dirty="0" smtClean="0"/>
              <a:t>The decision-making process to determine quantity, timing, and duration of the potential releases from Portugués  Reservoir includes consideration of various information. This information includes but is not limited to:</a:t>
            </a:r>
            <a:endParaRPr lang="en-US" sz="2200" b="1" dirty="0"/>
          </a:p>
        </p:txBody>
      </p:sp>
      <p:sp>
        <p:nvSpPr>
          <p:cNvPr id="6" name="TextBox 5"/>
          <p:cNvSpPr txBox="1"/>
          <p:nvPr/>
        </p:nvSpPr>
        <p:spPr>
          <a:xfrm>
            <a:off x="-237506" y="3002507"/>
            <a:ext cx="5082638" cy="3293209"/>
          </a:xfrm>
          <a:prstGeom prst="rect">
            <a:avLst/>
          </a:prstGeom>
          <a:noFill/>
        </p:spPr>
        <p:txBody>
          <a:bodyPr wrap="square" rtlCol="0">
            <a:spAutoFit/>
          </a:bodyPr>
          <a:lstStyle/>
          <a:p>
            <a:pPr marL="1204913" lvl="2" indent="-290513">
              <a:lnSpc>
                <a:spcPct val="80000"/>
              </a:lnSpc>
              <a:spcBef>
                <a:spcPct val="40000"/>
              </a:spcBef>
              <a:buClr>
                <a:srgbClr val="CC0000"/>
              </a:buClr>
              <a:buFont typeface="Wingdings" pitchFamily="2" charset="2"/>
              <a:buChar char="§"/>
            </a:pPr>
            <a:r>
              <a:rPr lang="en-US" sz="2000" dirty="0" smtClean="0"/>
              <a:t>P&amp;B watershed conditions</a:t>
            </a:r>
          </a:p>
          <a:p>
            <a:pPr marL="1204913" lvl="2" indent="-290513">
              <a:lnSpc>
                <a:spcPct val="80000"/>
              </a:lnSpc>
              <a:spcBef>
                <a:spcPct val="40000"/>
              </a:spcBef>
              <a:buClr>
                <a:srgbClr val="CC0000"/>
              </a:buClr>
            </a:pPr>
            <a:endParaRPr lang="en-US" sz="1000" dirty="0" smtClean="0"/>
          </a:p>
          <a:p>
            <a:pPr marL="1204913" lvl="2" indent="-290513">
              <a:lnSpc>
                <a:spcPct val="80000"/>
              </a:lnSpc>
              <a:spcBef>
                <a:spcPct val="40000"/>
              </a:spcBef>
              <a:buClr>
                <a:srgbClr val="CC0000"/>
              </a:buClr>
              <a:buFont typeface="Wingdings" pitchFamily="2" charset="2"/>
              <a:buChar char="§"/>
            </a:pPr>
            <a:r>
              <a:rPr lang="en-US" sz="2000" dirty="0" smtClean="0"/>
              <a:t>Historical Portugués Reservoir water levels (TBD)</a:t>
            </a:r>
          </a:p>
          <a:p>
            <a:pPr marL="1204913" lvl="2" indent="-290513">
              <a:lnSpc>
                <a:spcPct val="80000"/>
              </a:lnSpc>
              <a:spcBef>
                <a:spcPct val="40000"/>
              </a:spcBef>
              <a:buClr>
                <a:srgbClr val="CC0000"/>
              </a:buClr>
              <a:buFont typeface="Wingdings" pitchFamily="2" charset="2"/>
              <a:buChar char="§"/>
            </a:pPr>
            <a:endParaRPr lang="en-US" sz="1000" dirty="0" smtClean="0"/>
          </a:p>
          <a:p>
            <a:pPr marL="1204913" lvl="2" indent="-290513">
              <a:lnSpc>
                <a:spcPct val="80000"/>
              </a:lnSpc>
              <a:spcBef>
                <a:spcPct val="40000"/>
              </a:spcBef>
              <a:buClr>
                <a:srgbClr val="CC0000"/>
              </a:buClr>
              <a:buFont typeface="Wingdings" pitchFamily="2" charset="2"/>
              <a:buChar char="§"/>
            </a:pPr>
            <a:r>
              <a:rPr lang="en-US" sz="2000" dirty="0" smtClean="0"/>
              <a:t>Reservoir ecological condition/needs</a:t>
            </a:r>
          </a:p>
          <a:p>
            <a:pPr marL="1204913" lvl="2" indent="-290513">
              <a:lnSpc>
                <a:spcPct val="80000"/>
              </a:lnSpc>
              <a:spcBef>
                <a:spcPct val="40000"/>
              </a:spcBef>
              <a:buClr>
                <a:srgbClr val="CC0000"/>
              </a:buClr>
              <a:buFont typeface="Wingdings" pitchFamily="2" charset="2"/>
              <a:buChar char="§"/>
            </a:pPr>
            <a:endParaRPr lang="en-US" sz="1000" dirty="0" smtClean="0"/>
          </a:p>
          <a:p>
            <a:pPr marL="1204913" lvl="2" indent="-290513">
              <a:lnSpc>
                <a:spcPct val="80000"/>
              </a:lnSpc>
              <a:spcBef>
                <a:spcPct val="40000"/>
              </a:spcBef>
              <a:buClr>
                <a:srgbClr val="CC0000"/>
              </a:buClr>
              <a:buFont typeface="Wingdings" pitchFamily="2" charset="2"/>
              <a:buChar char="§"/>
            </a:pPr>
            <a:r>
              <a:rPr lang="en-US" sz="2000" dirty="0" smtClean="0"/>
              <a:t>Storage capacity</a:t>
            </a:r>
          </a:p>
          <a:p>
            <a:pPr marL="1204913" lvl="2" indent="-290513">
              <a:lnSpc>
                <a:spcPct val="80000"/>
              </a:lnSpc>
              <a:spcBef>
                <a:spcPct val="40000"/>
              </a:spcBef>
              <a:buClr>
                <a:srgbClr val="CC0000"/>
              </a:buClr>
              <a:buFont typeface="Wingdings" pitchFamily="2" charset="2"/>
              <a:buChar char="§"/>
            </a:pPr>
            <a:endParaRPr lang="en-US" sz="1000" dirty="0" smtClean="0"/>
          </a:p>
          <a:p>
            <a:pPr marL="1204913" lvl="2" indent="-290513">
              <a:lnSpc>
                <a:spcPct val="80000"/>
              </a:lnSpc>
              <a:spcBef>
                <a:spcPct val="40000"/>
              </a:spcBef>
              <a:buClr>
                <a:srgbClr val="CC0000"/>
              </a:buClr>
              <a:buFont typeface="Wingdings" pitchFamily="2" charset="2"/>
              <a:buChar char="§"/>
            </a:pPr>
            <a:r>
              <a:rPr lang="en-US" sz="2000" dirty="0" smtClean="0"/>
              <a:t>Environmental Water supply conditions/needs</a:t>
            </a:r>
          </a:p>
        </p:txBody>
      </p:sp>
      <p:sp>
        <p:nvSpPr>
          <p:cNvPr id="7" name="TextBox 6"/>
          <p:cNvSpPr txBox="1"/>
          <p:nvPr/>
        </p:nvSpPr>
        <p:spPr>
          <a:xfrm>
            <a:off x="3859481" y="2988151"/>
            <a:ext cx="5284519" cy="3323987"/>
          </a:xfrm>
          <a:prstGeom prst="rect">
            <a:avLst/>
          </a:prstGeom>
          <a:noFill/>
        </p:spPr>
        <p:txBody>
          <a:bodyPr wrap="square" rtlCol="0">
            <a:spAutoFit/>
          </a:bodyPr>
          <a:lstStyle/>
          <a:p>
            <a:pPr marL="1204913" lvl="2" indent="-290513">
              <a:lnSpc>
                <a:spcPct val="80000"/>
              </a:lnSpc>
              <a:spcBef>
                <a:spcPct val="40000"/>
              </a:spcBef>
              <a:buClr>
                <a:srgbClr val="CC0000"/>
              </a:buClr>
              <a:buFont typeface="Wingdings" pitchFamily="2" charset="2"/>
              <a:buChar char="§"/>
            </a:pPr>
            <a:r>
              <a:rPr lang="en-US" sz="2000" dirty="0" smtClean="0"/>
              <a:t>Current climate conditions</a:t>
            </a:r>
          </a:p>
          <a:p>
            <a:pPr marL="1204913" lvl="2" indent="-290513">
              <a:lnSpc>
                <a:spcPct val="80000"/>
              </a:lnSpc>
              <a:spcBef>
                <a:spcPct val="40000"/>
              </a:spcBef>
              <a:buClr>
                <a:srgbClr val="CC0000"/>
              </a:buClr>
            </a:pPr>
            <a:endParaRPr lang="en-US" sz="1000" dirty="0" smtClean="0"/>
          </a:p>
          <a:p>
            <a:pPr marL="1204913" lvl="2" indent="-290513">
              <a:lnSpc>
                <a:spcPct val="80000"/>
              </a:lnSpc>
              <a:spcBef>
                <a:spcPct val="40000"/>
              </a:spcBef>
              <a:buClr>
                <a:srgbClr val="CC0000"/>
              </a:buClr>
              <a:buFont typeface="Wingdings" pitchFamily="2" charset="2"/>
              <a:buChar char="§"/>
            </a:pPr>
            <a:r>
              <a:rPr lang="en-US" sz="2000" dirty="0" smtClean="0"/>
              <a:t>Projected Portugués Reservoir  water level rise/recession</a:t>
            </a:r>
          </a:p>
          <a:p>
            <a:pPr marL="1204913" lvl="2" indent="-290513">
              <a:lnSpc>
                <a:spcPct val="80000"/>
              </a:lnSpc>
              <a:spcBef>
                <a:spcPct val="40000"/>
              </a:spcBef>
              <a:buClr>
                <a:srgbClr val="CC0000"/>
              </a:buClr>
              <a:buFont typeface="Wingdings" pitchFamily="2" charset="2"/>
              <a:buChar char="§"/>
            </a:pPr>
            <a:endParaRPr lang="en-US" sz="1000" dirty="0" smtClean="0"/>
          </a:p>
          <a:p>
            <a:pPr marL="1204913" lvl="2" indent="-290513">
              <a:lnSpc>
                <a:spcPct val="80000"/>
              </a:lnSpc>
              <a:spcBef>
                <a:spcPct val="40000"/>
              </a:spcBef>
              <a:buClr>
                <a:srgbClr val="CC0000"/>
              </a:buClr>
              <a:buFont typeface="Wingdings" pitchFamily="2" charset="2"/>
              <a:buChar char="§"/>
            </a:pPr>
            <a:r>
              <a:rPr lang="en-US" sz="2000" dirty="0" smtClean="0"/>
              <a:t>Downstream ecological conditions/needs</a:t>
            </a:r>
          </a:p>
          <a:p>
            <a:pPr marL="1204913" lvl="2" indent="-290513">
              <a:lnSpc>
                <a:spcPct val="80000"/>
              </a:lnSpc>
              <a:spcBef>
                <a:spcPct val="40000"/>
              </a:spcBef>
              <a:buClr>
                <a:srgbClr val="CC0000"/>
              </a:buClr>
              <a:buFont typeface="Wingdings" pitchFamily="2" charset="2"/>
              <a:buChar char="§"/>
            </a:pPr>
            <a:endParaRPr lang="en-US" sz="1000" dirty="0" smtClean="0"/>
          </a:p>
          <a:p>
            <a:pPr marL="1204913" lvl="2" indent="-290513">
              <a:lnSpc>
                <a:spcPct val="80000"/>
              </a:lnSpc>
              <a:spcBef>
                <a:spcPct val="40000"/>
              </a:spcBef>
              <a:buClr>
                <a:srgbClr val="CC0000"/>
              </a:buClr>
              <a:buFont typeface="Wingdings" pitchFamily="2" charset="2"/>
              <a:buChar char="§"/>
            </a:pPr>
            <a:r>
              <a:rPr lang="en-US" sz="2000" dirty="0" smtClean="0"/>
              <a:t>Climatic forecasts</a:t>
            </a:r>
          </a:p>
          <a:p>
            <a:pPr marL="1204913" lvl="2" indent="-290513">
              <a:lnSpc>
                <a:spcPct val="80000"/>
              </a:lnSpc>
              <a:spcBef>
                <a:spcPct val="40000"/>
              </a:spcBef>
              <a:buClr>
                <a:srgbClr val="CC0000"/>
              </a:buClr>
            </a:pPr>
            <a:endParaRPr lang="en-US" sz="1000" dirty="0" smtClean="0"/>
          </a:p>
          <a:p>
            <a:pPr marL="1204913" lvl="2" indent="-290513">
              <a:lnSpc>
                <a:spcPct val="80000"/>
              </a:lnSpc>
              <a:spcBef>
                <a:spcPct val="40000"/>
              </a:spcBef>
              <a:buClr>
                <a:srgbClr val="CC0000"/>
              </a:buClr>
              <a:buFont typeface="Wingdings" pitchFamily="2" charset="2"/>
              <a:buChar char="§"/>
            </a:pPr>
            <a:r>
              <a:rPr lang="en-US" sz="2000" dirty="0" smtClean="0"/>
              <a:t>Hydrologic outlooks</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400" name="Text Box 16"/>
          <p:cNvSpPr txBox="1">
            <a:spLocks noChangeArrowheads="1"/>
          </p:cNvSpPr>
          <p:nvPr/>
        </p:nvSpPr>
        <p:spPr bwMode="auto">
          <a:xfrm>
            <a:off x="0" y="339725"/>
            <a:ext cx="9144000" cy="1323439"/>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en-US" sz="4000" b="1" dirty="0" smtClean="0">
                <a:solidFill>
                  <a:srgbClr val="CC0000"/>
                </a:solidFill>
                <a:latin typeface="Tahoma" charset="0"/>
              </a:rPr>
              <a:t>Portugués Dam</a:t>
            </a:r>
          </a:p>
          <a:p>
            <a:pPr algn="ctr">
              <a:defRPr/>
            </a:pPr>
            <a:r>
              <a:rPr lang="en-US" sz="4000" b="1" dirty="0" smtClean="0">
                <a:solidFill>
                  <a:srgbClr val="CC0000"/>
                </a:solidFill>
                <a:latin typeface="Tahoma" charset="0"/>
              </a:rPr>
              <a:t>Deviation from Normal Regulation</a:t>
            </a:r>
            <a:endParaRPr lang="en-US" sz="4000" b="1" dirty="0">
              <a:solidFill>
                <a:srgbClr val="CC0000"/>
              </a:solidFill>
              <a:latin typeface="Tahoma" charset="0"/>
            </a:endParaRPr>
          </a:p>
        </p:txBody>
      </p:sp>
      <p:sp>
        <p:nvSpPr>
          <p:cNvPr id="8198" name="Rectangle 17"/>
          <p:cNvSpPr>
            <a:spLocks noChangeArrowheads="1"/>
          </p:cNvSpPr>
          <p:nvPr/>
        </p:nvSpPr>
        <p:spPr bwMode="auto">
          <a:xfrm>
            <a:off x="619125" y="2463800"/>
            <a:ext cx="4114800" cy="2667000"/>
          </a:xfrm>
          <a:prstGeom prst="rect">
            <a:avLst/>
          </a:prstGeom>
          <a:noFill/>
          <a:ln w="9525">
            <a:noFill/>
            <a:miter lim="800000"/>
            <a:headEnd/>
            <a:tailEnd/>
          </a:ln>
        </p:spPr>
        <p:txBody>
          <a:bodyPr lIns="0"/>
          <a:lstStyle/>
          <a:p>
            <a:pPr marL="609600" indent="-609600">
              <a:lnSpc>
                <a:spcPct val="105000"/>
              </a:lnSpc>
              <a:spcBef>
                <a:spcPct val="15000"/>
              </a:spcBef>
              <a:buClr>
                <a:srgbClr val="FF9966"/>
              </a:buClr>
              <a:buSzPct val="120000"/>
              <a:buFontTx/>
              <a:buChar char="•"/>
            </a:pPr>
            <a:endParaRPr lang="en-US">
              <a:solidFill>
                <a:schemeClr val="bg1"/>
              </a:solidFill>
            </a:endParaRPr>
          </a:p>
        </p:txBody>
      </p:sp>
      <p:sp>
        <p:nvSpPr>
          <p:cNvPr id="976" name="Rectangle 7"/>
          <p:cNvSpPr>
            <a:spLocks noChangeArrowheads="1"/>
          </p:cNvSpPr>
          <p:nvPr/>
        </p:nvSpPr>
        <p:spPr bwMode="auto">
          <a:xfrm>
            <a:off x="417265" y="2220685"/>
            <a:ext cx="8330418" cy="3978275"/>
          </a:xfrm>
          <a:prstGeom prst="rect">
            <a:avLst/>
          </a:prstGeom>
          <a:noFill/>
          <a:ln w="9525">
            <a:noFill/>
            <a:miter lim="800000"/>
            <a:headEnd/>
            <a:tailEnd/>
          </a:ln>
        </p:spPr>
        <p:txBody>
          <a:bodyPr lIns="0"/>
          <a:lstStyle/>
          <a:p>
            <a:pPr marL="401638" indent="-401638">
              <a:lnSpc>
                <a:spcPct val="150000"/>
              </a:lnSpc>
              <a:spcBef>
                <a:spcPct val="40000"/>
              </a:spcBef>
              <a:buClr>
                <a:srgbClr val="CC0000"/>
              </a:buClr>
              <a:buSzPct val="125000"/>
              <a:buFont typeface="Wingdings" pitchFamily="2" charset="2"/>
              <a:buChar char="Ø"/>
            </a:pPr>
            <a:r>
              <a:rPr lang="en-US" sz="2200" b="1" dirty="0" smtClean="0"/>
              <a:t>Any deviation from the normal flood control procedures outlined in the Portugués Dam Water Control Manual shall be approved in advanced, except in the case of emergencies or unplanned minor construction deviations, by the USACE.</a:t>
            </a:r>
          </a:p>
          <a:p>
            <a:pPr marL="401638" indent="-401638">
              <a:lnSpc>
                <a:spcPct val="150000"/>
              </a:lnSpc>
              <a:spcBef>
                <a:spcPct val="40000"/>
              </a:spcBef>
              <a:buClr>
                <a:srgbClr val="CC0000"/>
              </a:buClr>
              <a:buSzPct val="125000"/>
              <a:buFont typeface="Wingdings" pitchFamily="2" charset="2"/>
              <a:buChar char="Ø"/>
            </a:pPr>
            <a:r>
              <a:rPr lang="en-US" sz="2200" b="1" dirty="0" smtClean="0"/>
              <a:t>Typically, DNER will be responsible for making deviation requests to the USACE - Jacksonville District.</a:t>
            </a:r>
          </a:p>
          <a:p>
            <a:pPr marL="858838" lvl="1" indent="-401638">
              <a:spcBef>
                <a:spcPct val="40000"/>
              </a:spcBef>
              <a:buClr>
                <a:srgbClr val="CC0000"/>
              </a:buClr>
              <a:buSzPct val="125000"/>
            </a:pPr>
            <a:endParaRPr lang="en-US"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7" name="Rectangle 5"/>
          <p:cNvSpPr>
            <a:spLocks noChangeArrowheads="1"/>
          </p:cNvSpPr>
          <p:nvPr/>
        </p:nvSpPr>
        <p:spPr bwMode="auto">
          <a:xfrm>
            <a:off x="0" y="449263"/>
            <a:ext cx="9144000" cy="685800"/>
          </a:xfrm>
          <a:prstGeom prst="rect">
            <a:avLst/>
          </a:prstGeom>
          <a:noFill/>
          <a:ln w="9525">
            <a:noFill/>
            <a:miter lim="800000"/>
            <a:headEnd/>
            <a:tailEnd/>
          </a:ln>
          <a:effectLst>
            <a:outerShdw dist="35921" dir="2700000" algn="ctr" rotWithShape="0">
              <a:schemeClr val="tx2"/>
            </a:outerShdw>
          </a:effectLst>
        </p:spPr>
        <p:txBody>
          <a:bodyPr anchor="ctr"/>
          <a:lstStyle/>
          <a:p>
            <a:pPr algn="ctr">
              <a:defRPr/>
            </a:pPr>
            <a:r>
              <a:rPr lang="en-US" sz="4000" b="1" dirty="0">
                <a:solidFill>
                  <a:srgbClr val="CC0000"/>
                </a:solidFill>
                <a:latin typeface="Tahoma" charset="0"/>
              </a:rPr>
              <a:t>Roles and Responsibilities</a:t>
            </a:r>
          </a:p>
          <a:p>
            <a:pPr algn="ctr">
              <a:defRPr/>
            </a:pPr>
            <a:r>
              <a:rPr lang="en-US" sz="2800" b="1" dirty="0" smtClean="0">
                <a:solidFill>
                  <a:srgbClr val="CC0000"/>
                </a:solidFill>
                <a:latin typeface="Tahoma" charset="0"/>
              </a:rPr>
              <a:t>(Portugués &amp; Bucaná Rivers Project)</a:t>
            </a:r>
            <a:endParaRPr lang="en-US" sz="2800" b="1" dirty="0">
              <a:solidFill>
                <a:srgbClr val="CC0000"/>
              </a:solidFill>
              <a:latin typeface="Tahoma" charset="0"/>
            </a:endParaRPr>
          </a:p>
        </p:txBody>
      </p:sp>
      <p:sp>
        <p:nvSpPr>
          <p:cNvPr id="5124" name="Rectangle 7"/>
          <p:cNvSpPr>
            <a:spLocks noChangeArrowheads="1"/>
          </p:cNvSpPr>
          <p:nvPr/>
        </p:nvSpPr>
        <p:spPr bwMode="auto">
          <a:xfrm>
            <a:off x="322263" y="1828800"/>
            <a:ext cx="4522869" cy="4283242"/>
          </a:xfrm>
          <a:prstGeom prst="rect">
            <a:avLst/>
          </a:prstGeom>
          <a:noFill/>
          <a:ln w="9525">
            <a:noFill/>
            <a:miter lim="800000"/>
            <a:headEnd/>
            <a:tailEnd/>
          </a:ln>
        </p:spPr>
        <p:txBody>
          <a:bodyPr lIns="0"/>
          <a:lstStyle/>
          <a:p>
            <a:pPr marL="401638" indent="-401638">
              <a:spcBef>
                <a:spcPct val="40000"/>
              </a:spcBef>
              <a:buClr>
                <a:srgbClr val="CC0000"/>
              </a:buClr>
              <a:buSzPct val="125000"/>
              <a:buFont typeface="Wingdings" pitchFamily="2" charset="2"/>
              <a:buChar char="Ø"/>
            </a:pPr>
            <a:r>
              <a:rPr lang="en-US" sz="2000" b="1" dirty="0" smtClean="0"/>
              <a:t>DNER </a:t>
            </a:r>
            <a:r>
              <a:rPr lang="en-US" sz="2000" b="1" dirty="0"/>
              <a:t>(Local Sponsor</a:t>
            </a:r>
            <a:r>
              <a:rPr lang="en-US" sz="2000" b="1" dirty="0" smtClean="0"/>
              <a:t>):</a:t>
            </a:r>
          </a:p>
          <a:p>
            <a:pPr marL="858838" lvl="1" indent="-401638">
              <a:spcBef>
                <a:spcPct val="40000"/>
              </a:spcBef>
              <a:buClr>
                <a:srgbClr val="CC0000"/>
              </a:buClr>
              <a:buSzPct val="125000"/>
              <a:buFont typeface="Wingdings" pitchFamily="2" charset="2"/>
              <a:buChar char="§"/>
            </a:pPr>
            <a:r>
              <a:rPr lang="en-US" b="1" dirty="0" smtClean="0"/>
              <a:t>Operate and maintain the project in accordance with regulations prescribed by the Secretary of the Army and the Water Control Plan.</a:t>
            </a:r>
          </a:p>
          <a:p>
            <a:pPr marL="858838" lvl="1" indent="-401638">
              <a:spcBef>
                <a:spcPct val="40000"/>
              </a:spcBef>
              <a:buClr>
                <a:srgbClr val="CC0000"/>
              </a:buClr>
              <a:buSzPct val="125000"/>
            </a:pPr>
            <a:endParaRPr lang="en-US" b="1" dirty="0" smtClean="0"/>
          </a:p>
          <a:p>
            <a:pPr marL="401638" indent="-401638">
              <a:spcBef>
                <a:spcPct val="40000"/>
              </a:spcBef>
              <a:buClr>
                <a:srgbClr val="CC0000"/>
              </a:buClr>
              <a:buSzPct val="125000"/>
              <a:buFont typeface="Wingdings" pitchFamily="2" charset="2"/>
              <a:buChar char="Ø"/>
            </a:pPr>
            <a:r>
              <a:rPr lang="en-US" sz="2000" b="1" dirty="0" smtClean="0"/>
              <a:t>USACE (Regulatory Agency):</a:t>
            </a:r>
          </a:p>
          <a:p>
            <a:pPr marL="858838" lvl="1" indent="-401638">
              <a:spcBef>
                <a:spcPct val="40000"/>
              </a:spcBef>
              <a:buClr>
                <a:srgbClr val="CC0000"/>
              </a:buClr>
              <a:buSzPct val="125000"/>
              <a:buFont typeface="Wingdings" pitchFamily="2" charset="2"/>
              <a:buChar char="§"/>
            </a:pPr>
            <a:r>
              <a:rPr lang="en-US" b="1" dirty="0" smtClean="0"/>
              <a:t>Provide and ensure that DNER follows these regulations and that the project is operated to meet the prescribed project purposes.</a:t>
            </a:r>
          </a:p>
          <a:p>
            <a:pPr marL="858838" lvl="1" indent="-401638">
              <a:spcBef>
                <a:spcPct val="40000"/>
              </a:spcBef>
              <a:buClr>
                <a:srgbClr val="CC0000"/>
              </a:buClr>
              <a:buSzPct val="125000"/>
            </a:pPr>
            <a:endParaRPr lang="en-US" b="1" dirty="0" smtClean="0"/>
          </a:p>
        </p:txBody>
      </p:sp>
      <p:pic>
        <p:nvPicPr>
          <p:cNvPr id="1026" name="Picture 2"/>
          <p:cNvPicPr>
            <a:picLocks noChangeAspect="1" noChangeArrowheads="1"/>
          </p:cNvPicPr>
          <p:nvPr/>
        </p:nvPicPr>
        <p:blipFill>
          <a:blip r:embed="rId3" cstate="print">
            <a:lum bright="-27000" contrast="13000"/>
          </a:blip>
          <a:srcRect/>
          <a:stretch>
            <a:fillRect/>
          </a:stretch>
        </p:blipFill>
        <p:spPr bwMode="auto">
          <a:xfrm>
            <a:off x="4788702" y="1947553"/>
            <a:ext cx="4200917" cy="3740726"/>
          </a:xfrm>
          <a:prstGeom prst="rect">
            <a:avLst/>
          </a:prstGeom>
          <a:noFill/>
          <a:ln w="9525">
            <a:noFill/>
            <a:miter lim="800000"/>
            <a:headEnd/>
            <a:tailEnd/>
          </a:ln>
        </p:spPr>
      </p:pic>
      <p:sp>
        <p:nvSpPr>
          <p:cNvPr id="6" name="Oval 5"/>
          <p:cNvSpPr/>
          <p:nvPr/>
        </p:nvSpPr>
        <p:spPr>
          <a:xfrm>
            <a:off x="5177642" y="2185060"/>
            <a:ext cx="3455719" cy="30875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13269" y="4037610"/>
            <a:ext cx="1448788" cy="24938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610099" y="2042556"/>
            <a:ext cx="1377537" cy="237506"/>
          </a:xfrm>
          <a:prstGeom prst="straightConnector1">
            <a:avLst/>
          </a:prstGeom>
          <a:ln w="635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39491" y="4156364"/>
            <a:ext cx="771896" cy="190006"/>
          </a:xfrm>
          <a:prstGeom prst="straightConnector1">
            <a:avLst/>
          </a:prstGeom>
          <a:ln w="635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82" name="Rectangle 6"/>
          <p:cNvSpPr>
            <a:spLocks noChangeArrowheads="1"/>
          </p:cNvSpPr>
          <p:nvPr/>
        </p:nvSpPr>
        <p:spPr bwMode="auto">
          <a:xfrm>
            <a:off x="2" y="2885746"/>
            <a:ext cx="9144000" cy="2017713"/>
          </a:xfrm>
          <a:prstGeom prst="rect">
            <a:avLst/>
          </a:prstGeom>
          <a:noFill/>
          <a:ln w="9525">
            <a:noFill/>
            <a:miter lim="800000"/>
            <a:headEnd/>
            <a:tailEnd/>
          </a:ln>
          <a:effectLst>
            <a:outerShdw dist="35921" dir="2700000" algn="ctr" rotWithShape="0">
              <a:schemeClr val="tx2"/>
            </a:outerShdw>
          </a:effectLst>
        </p:spPr>
        <p:txBody>
          <a:bodyPr anchor="ctr"/>
          <a:lstStyle/>
          <a:p>
            <a:pPr algn="ctr">
              <a:defRPr/>
            </a:pPr>
            <a:r>
              <a:rPr lang="en-US" sz="2800" b="1" u="sng" dirty="0" smtClean="0">
                <a:solidFill>
                  <a:srgbClr val="CC0000"/>
                </a:solidFill>
                <a:latin typeface="Tahoma" charset="0"/>
              </a:rPr>
              <a:t>Address</a:t>
            </a:r>
            <a:r>
              <a:rPr lang="en-US" sz="2800" b="1" dirty="0" smtClean="0">
                <a:solidFill>
                  <a:srgbClr val="CC0000"/>
                </a:solidFill>
                <a:latin typeface="Tahoma" charset="0"/>
              </a:rPr>
              <a:t>:</a:t>
            </a:r>
          </a:p>
          <a:p>
            <a:pPr algn="ctr">
              <a:defRPr/>
            </a:pPr>
            <a:r>
              <a:rPr lang="en-US" sz="2800" b="1" dirty="0" smtClean="0">
                <a:solidFill>
                  <a:srgbClr val="CC0000"/>
                </a:solidFill>
                <a:latin typeface="Tahoma" charset="0"/>
              </a:rPr>
              <a:t>U.S. Army Corps of Engineers</a:t>
            </a:r>
            <a:br>
              <a:rPr lang="en-US" sz="2800" b="1" dirty="0" smtClean="0">
                <a:solidFill>
                  <a:srgbClr val="CC0000"/>
                </a:solidFill>
                <a:latin typeface="Tahoma" charset="0"/>
              </a:rPr>
            </a:br>
            <a:r>
              <a:rPr lang="en-US" sz="2800" b="1" dirty="0" smtClean="0">
                <a:solidFill>
                  <a:srgbClr val="CC0000"/>
                </a:solidFill>
                <a:latin typeface="Tahoma" charset="0"/>
              </a:rPr>
              <a:t>Jacksonville District</a:t>
            </a:r>
          </a:p>
          <a:p>
            <a:pPr algn="ctr">
              <a:defRPr/>
            </a:pPr>
            <a:r>
              <a:rPr lang="en-US" sz="2800" b="1" dirty="0" smtClean="0">
                <a:solidFill>
                  <a:srgbClr val="CC0000"/>
                </a:solidFill>
                <a:latin typeface="Tahoma" charset="0"/>
              </a:rPr>
              <a:t>701 San Marco Blvd.</a:t>
            </a:r>
          </a:p>
          <a:p>
            <a:pPr algn="ctr">
              <a:defRPr/>
            </a:pPr>
            <a:r>
              <a:rPr lang="en-US" sz="2800" b="1" dirty="0" smtClean="0">
                <a:solidFill>
                  <a:srgbClr val="CC0000"/>
                </a:solidFill>
                <a:latin typeface="Tahoma" charset="0"/>
              </a:rPr>
              <a:t>Jacksonville, FL 32207</a:t>
            </a:r>
            <a:endParaRPr lang="en-US" sz="2800" b="1" dirty="0">
              <a:solidFill>
                <a:srgbClr val="CC0000"/>
              </a:solidFill>
              <a:latin typeface="Tahoma" charset="0"/>
            </a:endParaRPr>
          </a:p>
        </p:txBody>
      </p:sp>
      <p:sp>
        <p:nvSpPr>
          <p:cNvPr id="108574" name="Rectangle 30"/>
          <p:cNvSpPr>
            <a:spLocks noChangeArrowheads="1"/>
          </p:cNvSpPr>
          <p:nvPr/>
        </p:nvSpPr>
        <p:spPr bwMode="auto">
          <a:xfrm>
            <a:off x="527476" y="470106"/>
            <a:ext cx="7915701" cy="762000"/>
          </a:xfrm>
          <a:prstGeom prst="rect">
            <a:avLst/>
          </a:prstGeom>
          <a:noFill/>
          <a:ln w="9525">
            <a:noFill/>
            <a:miter lim="800000"/>
            <a:headEnd/>
            <a:tailEnd/>
          </a:ln>
          <a:effectLst>
            <a:outerShdw dist="35921" dir="2700000" algn="ctr" rotWithShape="0">
              <a:schemeClr val="tx2"/>
            </a:outerShdw>
          </a:effectLst>
        </p:spPr>
        <p:txBody>
          <a:bodyPr anchor="ctr"/>
          <a:lstStyle/>
          <a:p>
            <a:pPr algn="ctr">
              <a:lnSpc>
                <a:spcPct val="90000"/>
              </a:lnSpc>
              <a:defRPr/>
            </a:pPr>
            <a:r>
              <a:rPr lang="en-US" sz="4800" b="1" dirty="0" smtClean="0">
                <a:solidFill>
                  <a:srgbClr val="CC0000"/>
                </a:solidFill>
                <a:latin typeface="Tahoma" charset="0"/>
              </a:rPr>
              <a:t>Thank You</a:t>
            </a:r>
          </a:p>
        </p:txBody>
      </p:sp>
      <p:sp>
        <p:nvSpPr>
          <p:cNvPr id="6" name="TextBox 5"/>
          <p:cNvSpPr txBox="1"/>
          <p:nvPr/>
        </p:nvSpPr>
        <p:spPr>
          <a:xfrm>
            <a:off x="4572001" y="1484416"/>
            <a:ext cx="4572000" cy="1255728"/>
          </a:xfrm>
          <a:prstGeom prst="rect">
            <a:avLst/>
          </a:prstGeom>
          <a:noFill/>
        </p:spPr>
        <p:txBody>
          <a:bodyPr wrap="square" rtlCol="0">
            <a:spAutoFit/>
          </a:bodyPr>
          <a:lstStyle/>
          <a:p>
            <a:pPr algn="ctr">
              <a:lnSpc>
                <a:spcPct val="90000"/>
              </a:lnSpc>
              <a:defRPr/>
            </a:pPr>
            <a:r>
              <a:rPr lang="en-US" sz="2400" b="1" dirty="0" smtClean="0">
                <a:solidFill>
                  <a:srgbClr val="CC0000"/>
                </a:solidFill>
                <a:latin typeface="Tahoma" charset="0"/>
              </a:rPr>
              <a:t>Anthony Rodino III</a:t>
            </a:r>
          </a:p>
          <a:p>
            <a:pPr algn="ctr">
              <a:lnSpc>
                <a:spcPct val="90000"/>
              </a:lnSpc>
              <a:defRPr/>
            </a:pPr>
            <a:r>
              <a:rPr lang="en-US" sz="2000" b="1" dirty="0" smtClean="0">
                <a:solidFill>
                  <a:srgbClr val="CC0000"/>
                </a:solidFill>
                <a:latin typeface="Tahoma" charset="0"/>
              </a:rPr>
              <a:t>Hydraulic Engineer</a:t>
            </a:r>
          </a:p>
          <a:p>
            <a:pPr algn="ctr">
              <a:lnSpc>
                <a:spcPct val="90000"/>
              </a:lnSpc>
              <a:defRPr/>
            </a:pPr>
            <a:r>
              <a:rPr lang="en-US" sz="2000" b="1" dirty="0" smtClean="0">
                <a:solidFill>
                  <a:srgbClr val="CC0000"/>
                </a:solidFill>
                <a:latin typeface="Tahoma" charset="0"/>
              </a:rPr>
              <a:t>904-232-1047</a:t>
            </a:r>
          </a:p>
          <a:p>
            <a:pPr algn="ctr">
              <a:lnSpc>
                <a:spcPct val="90000"/>
              </a:lnSpc>
              <a:defRPr/>
            </a:pPr>
            <a:r>
              <a:rPr lang="en-US" sz="2000" b="1" dirty="0" smtClean="0">
                <a:solidFill>
                  <a:srgbClr val="CC0000"/>
                </a:solidFill>
                <a:latin typeface="Tahoma" charset="0"/>
                <a:hlinkClick r:id="rId2"/>
              </a:rPr>
              <a:t>Anthony.Rodino@usace.army.mil</a:t>
            </a:r>
            <a:endParaRPr lang="en-US" dirty="0"/>
          </a:p>
        </p:txBody>
      </p:sp>
      <p:sp>
        <p:nvSpPr>
          <p:cNvPr id="7" name="TextBox 6"/>
          <p:cNvSpPr txBox="1"/>
          <p:nvPr/>
        </p:nvSpPr>
        <p:spPr>
          <a:xfrm>
            <a:off x="0" y="1472540"/>
            <a:ext cx="4595751" cy="1255728"/>
          </a:xfrm>
          <a:prstGeom prst="rect">
            <a:avLst/>
          </a:prstGeom>
          <a:noFill/>
        </p:spPr>
        <p:txBody>
          <a:bodyPr wrap="square" rtlCol="0">
            <a:spAutoFit/>
          </a:bodyPr>
          <a:lstStyle/>
          <a:p>
            <a:pPr algn="ctr">
              <a:lnSpc>
                <a:spcPct val="90000"/>
              </a:lnSpc>
              <a:defRPr/>
            </a:pPr>
            <a:r>
              <a:rPr lang="en-US" sz="2400" b="1" dirty="0" smtClean="0">
                <a:solidFill>
                  <a:srgbClr val="CC0000"/>
                </a:solidFill>
                <a:latin typeface="Tahoma" charset="0"/>
              </a:rPr>
              <a:t>Luis Alejandro</a:t>
            </a:r>
          </a:p>
          <a:p>
            <a:pPr algn="ctr">
              <a:lnSpc>
                <a:spcPct val="90000"/>
              </a:lnSpc>
              <a:defRPr/>
            </a:pPr>
            <a:r>
              <a:rPr lang="en-US" sz="2000" b="1" dirty="0" smtClean="0">
                <a:solidFill>
                  <a:srgbClr val="CC0000"/>
                </a:solidFill>
                <a:latin typeface="Tahoma" charset="0"/>
              </a:rPr>
              <a:t>Hydraulic Engineer</a:t>
            </a:r>
          </a:p>
          <a:p>
            <a:pPr algn="ctr">
              <a:lnSpc>
                <a:spcPct val="90000"/>
              </a:lnSpc>
              <a:defRPr/>
            </a:pPr>
            <a:r>
              <a:rPr lang="en-US" sz="2000" b="1" dirty="0" smtClean="0">
                <a:solidFill>
                  <a:srgbClr val="CC0000"/>
                </a:solidFill>
                <a:latin typeface="Tahoma" charset="0"/>
              </a:rPr>
              <a:t>904-232-3034</a:t>
            </a:r>
          </a:p>
          <a:p>
            <a:pPr algn="ctr">
              <a:lnSpc>
                <a:spcPct val="90000"/>
              </a:lnSpc>
              <a:defRPr/>
            </a:pPr>
            <a:r>
              <a:rPr lang="en-US" sz="2000" b="1" dirty="0" smtClean="0">
                <a:solidFill>
                  <a:srgbClr val="CC0000"/>
                </a:solidFill>
                <a:latin typeface="Tahoma" charset="0"/>
                <a:hlinkClick r:id="rId3"/>
              </a:rPr>
              <a:t>Luis.A.Alejandro@usace.army.mil</a:t>
            </a:r>
            <a:endParaRPr lang="en-US" dirty="0"/>
          </a:p>
        </p:txBody>
      </p:sp>
      <p:sp>
        <p:nvSpPr>
          <p:cNvPr id="8" name="Rectangle 30"/>
          <p:cNvSpPr>
            <a:spLocks noChangeArrowheads="1"/>
          </p:cNvSpPr>
          <p:nvPr/>
        </p:nvSpPr>
        <p:spPr bwMode="auto">
          <a:xfrm>
            <a:off x="479851" y="5237368"/>
            <a:ext cx="7915701" cy="762000"/>
          </a:xfrm>
          <a:prstGeom prst="rect">
            <a:avLst/>
          </a:prstGeom>
          <a:noFill/>
          <a:ln w="9525">
            <a:noFill/>
            <a:miter lim="800000"/>
            <a:headEnd/>
            <a:tailEnd/>
          </a:ln>
          <a:effectLst>
            <a:outerShdw dist="35921" dir="2700000" algn="ctr" rotWithShape="0">
              <a:schemeClr val="tx2"/>
            </a:outerShdw>
          </a:effectLst>
        </p:spPr>
        <p:txBody>
          <a:bodyPr anchor="ctr"/>
          <a:lstStyle/>
          <a:p>
            <a:pPr algn="ctr">
              <a:lnSpc>
                <a:spcPct val="90000"/>
              </a:lnSpc>
              <a:defRPr/>
            </a:pPr>
            <a:endParaRPr lang="en-US" sz="2800" b="1" dirty="0" smtClean="0">
              <a:solidFill>
                <a:srgbClr val="CC0000"/>
              </a:solidFill>
              <a:latin typeface="Tahoma" charset="0"/>
            </a:endParaRPr>
          </a:p>
          <a:p>
            <a:pPr algn="ctr">
              <a:lnSpc>
                <a:spcPct val="90000"/>
              </a:lnSpc>
              <a:defRPr/>
            </a:pPr>
            <a:endParaRPr lang="en-US" sz="2800" b="1" dirty="0" smtClean="0">
              <a:solidFill>
                <a:srgbClr val="CC0000"/>
              </a:solidFill>
              <a:latin typeface="Tahoma" charset="0"/>
            </a:endParaRPr>
          </a:p>
          <a:p>
            <a:pPr algn="ctr">
              <a:lnSpc>
                <a:spcPct val="90000"/>
              </a:lnSpc>
              <a:defRPr/>
            </a:pPr>
            <a:r>
              <a:rPr lang="en-US" sz="2800" b="1" u="sng" dirty="0" smtClean="0">
                <a:solidFill>
                  <a:srgbClr val="CC0000"/>
                </a:solidFill>
                <a:latin typeface="Tahoma" charset="0"/>
              </a:rPr>
              <a:t>Website</a:t>
            </a:r>
            <a:r>
              <a:rPr lang="en-US" sz="2800" b="1" dirty="0" smtClean="0">
                <a:solidFill>
                  <a:srgbClr val="CC0000"/>
                </a:solidFill>
                <a:latin typeface="Tahoma" charset="0"/>
              </a:rPr>
              <a:t>:</a:t>
            </a:r>
          </a:p>
          <a:p>
            <a:pPr algn="ctr">
              <a:lnSpc>
                <a:spcPct val="90000"/>
              </a:lnSpc>
              <a:defRPr/>
            </a:pPr>
            <a:r>
              <a:rPr lang="en-US" sz="2800" b="1" dirty="0" smtClean="0">
                <a:solidFill>
                  <a:srgbClr val="CC0000"/>
                </a:solidFill>
                <a:latin typeface="Tahoma" charset="0"/>
              </a:rPr>
              <a:t> </a:t>
            </a:r>
            <a:r>
              <a:rPr lang="en-US" sz="2800" b="1" dirty="0" smtClean="0">
                <a:solidFill>
                  <a:srgbClr val="CC0000"/>
                </a:solidFill>
                <a:latin typeface="Tahoma" charset="0"/>
                <a:hlinkClick r:id="rId4"/>
              </a:rPr>
              <a:t>www.saj.usace.army.mil</a:t>
            </a:r>
            <a:endParaRPr lang="en-US" sz="2800" b="1" dirty="0" smtClean="0">
              <a:solidFill>
                <a:srgbClr val="CC0000"/>
              </a:solidFill>
              <a:latin typeface="Tahoma" charset="0"/>
            </a:endParaRPr>
          </a:p>
          <a:p>
            <a:pPr algn="ctr">
              <a:lnSpc>
                <a:spcPct val="90000"/>
              </a:lnSpc>
              <a:defRPr/>
            </a:pPr>
            <a:endParaRPr lang="en-US" sz="4800" b="1" dirty="0" smtClean="0">
              <a:solidFill>
                <a:srgbClr val="CC0000"/>
              </a:solidFill>
              <a:latin typeface="Tahom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
            <a:ext cx="9144000" cy="6843803"/>
          </a:xfrm>
          <a:prstGeom prst="rect">
            <a:avLst/>
          </a:prstGeom>
          <a:noFill/>
          <a:ln w="9525">
            <a:noFill/>
            <a:miter lim="800000"/>
            <a:headEnd/>
            <a:tailEnd/>
          </a:ln>
          <a:effectLst/>
        </p:spPr>
      </p:pic>
      <p:sp>
        <p:nvSpPr>
          <p:cNvPr id="289811" name="Rectangle 19"/>
          <p:cNvSpPr>
            <a:spLocks noChangeArrowheads="1"/>
          </p:cNvSpPr>
          <p:nvPr/>
        </p:nvSpPr>
        <p:spPr bwMode="auto">
          <a:xfrm>
            <a:off x="0" y="0"/>
            <a:ext cx="9144000" cy="954107"/>
          </a:xfrm>
          <a:prstGeom prst="rect">
            <a:avLst/>
          </a:prstGeom>
          <a:noFill/>
          <a:ln w="9525">
            <a:noFill/>
            <a:miter lim="800000"/>
            <a:headEnd/>
            <a:tailEnd/>
          </a:ln>
          <a:effectLst>
            <a:outerShdw dist="35921" dir="2700000" algn="ctr" rotWithShape="0">
              <a:schemeClr val="tx2"/>
            </a:outerShdw>
          </a:effectLst>
        </p:spPr>
        <p:txBody>
          <a:bodyPr wrap="square">
            <a:spAutoFit/>
          </a:bodyPr>
          <a:lstStyle/>
          <a:p>
            <a:pPr algn="ctr">
              <a:defRPr/>
            </a:pPr>
            <a:r>
              <a:rPr lang="en-US" sz="2800" b="1" dirty="0" smtClean="0">
                <a:solidFill>
                  <a:srgbClr val="C00000"/>
                </a:solidFill>
                <a:latin typeface="Tahoma" charset="0"/>
              </a:rPr>
              <a:t>Portugués Dam and Reservoir</a:t>
            </a:r>
            <a:endParaRPr lang="en-US" sz="2800" b="1" dirty="0">
              <a:solidFill>
                <a:srgbClr val="C00000"/>
              </a:solidFill>
              <a:latin typeface="Tahoma" charset="0"/>
            </a:endParaRPr>
          </a:p>
          <a:p>
            <a:pPr algn="ctr">
              <a:defRPr/>
            </a:pPr>
            <a:r>
              <a:rPr lang="en-US" sz="2800" b="1" dirty="0">
                <a:solidFill>
                  <a:srgbClr val="C00000"/>
                </a:solidFill>
                <a:latin typeface="Tahoma" charset="0"/>
              </a:rPr>
              <a:t>Water Management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p:cNvSpPr>
            <a:spLocks noChangeArrowheads="1"/>
          </p:cNvSpPr>
          <p:nvPr/>
        </p:nvSpPr>
        <p:spPr bwMode="auto">
          <a:xfrm>
            <a:off x="443988" y="1224867"/>
            <a:ext cx="8383979" cy="4985980"/>
          </a:xfrm>
          <a:prstGeom prst="rect">
            <a:avLst/>
          </a:prstGeom>
          <a:noFill/>
          <a:ln w="9525">
            <a:noFill/>
            <a:miter lim="800000"/>
            <a:headEnd/>
            <a:tailEnd/>
          </a:ln>
        </p:spPr>
        <p:txBody>
          <a:bodyPr wrap="square">
            <a:spAutoFit/>
          </a:bodyPr>
          <a:lstStyle/>
          <a:p>
            <a:pPr>
              <a:lnSpc>
                <a:spcPct val="150000"/>
              </a:lnSpc>
              <a:spcBef>
                <a:spcPct val="30000"/>
              </a:spcBef>
              <a:buClr>
                <a:srgbClr val="CC0000"/>
              </a:buClr>
              <a:buSzPct val="120000"/>
              <a:buFont typeface="Wingdings" pitchFamily="2" charset="2"/>
              <a:buChar char="Ø"/>
            </a:pPr>
            <a:r>
              <a:rPr lang="en-US" sz="2000" b="1" dirty="0" smtClean="0">
                <a:solidFill>
                  <a:schemeClr val="tx2"/>
                </a:solidFill>
              </a:rPr>
              <a:t>Background</a:t>
            </a:r>
          </a:p>
          <a:p>
            <a:pPr>
              <a:lnSpc>
                <a:spcPct val="150000"/>
              </a:lnSpc>
              <a:spcBef>
                <a:spcPct val="30000"/>
              </a:spcBef>
              <a:buClr>
                <a:srgbClr val="CC0000"/>
              </a:buClr>
              <a:buSzPct val="120000"/>
              <a:buFont typeface="Wingdings" pitchFamily="2" charset="2"/>
              <a:buChar char="Ø"/>
            </a:pPr>
            <a:r>
              <a:rPr lang="en-US" sz="2000" b="1" dirty="0" smtClean="0">
                <a:solidFill>
                  <a:schemeClr val="tx2"/>
                </a:solidFill>
              </a:rPr>
              <a:t>Project Timeline</a:t>
            </a:r>
          </a:p>
          <a:p>
            <a:pPr>
              <a:lnSpc>
                <a:spcPct val="150000"/>
              </a:lnSpc>
              <a:spcBef>
                <a:spcPct val="30000"/>
              </a:spcBef>
              <a:buClr>
                <a:srgbClr val="CC0000"/>
              </a:buClr>
              <a:buSzPct val="120000"/>
              <a:buFont typeface="Wingdings" pitchFamily="2" charset="2"/>
              <a:buChar char="Ø"/>
            </a:pPr>
            <a:r>
              <a:rPr lang="en-US" sz="2000" b="1" dirty="0" smtClean="0">
                <a:solidFill>
                  <a:schemeClr val="tx2"/>
                </a:solidFill>
              </a:rPr>
              <a:t>Project Purposes</a:t>
            </a:r>
          </a:p>
          <a:p>
            <a:pPr>
              <a:lnSpc>
                <a:spcPct val="150000"/>
              </a:lnSpc>
              <a:spcBef>
                <a:spcPct val="30000"/>
              </a:spcBef>
              <a:buClr>
                <a:srgbClr val="CC0000"/>
              </a:buClr>
              <a:buSzPct val="120000"/>
              <a:buFont typeface="Wingdings" pitchFamily="2" charset="2"/>
              <a:buChar char="Ø"/>
            </a:pPr>
            <a:r>
              <a:rPr lang="en-US" sz="2000" b="1" dirty="0" smtClean="0">
                <a:solidFill>
                  <a:schemeClr val="tx2"/>
                </a:solidFill>
              </a:rPr>
              <a:t>Overview </a:t>
            </a:r>
            <a:r>
              <a:rPr lang="en-US" sz="2000" b="1" dirty="0">
                <a:solidFill>
                  <a:schemeClr val="tx2"/>
                </a:solidFill>
              </a:rPr>
              <a:t>of </a:t>
            </a:r>
            <a:r>
              <a:rPr lang="en-US" sz="2000" b="1" dirty="0" smtClean="0">
                <a:solidFill>
                  <a:schemeClr val="tx2"/>
                </a:solidFill>
              </a:rPr>
              <a:t>Operational Guidance/Water Control Plan</a:t>
            </a:r>
          </a:p>
          <a:p>
            <a:pPr lvl="1">
              <a:lnSpc>
                <a:spcPct val="150000"/>
              </a:lnSpc>
              <a:spcBef>
                <a:spcPct val="30000"/>
              </a:spcBef>
              <a:buClr>
                <a:srgbClr val="CC0000"/>
              </a:buClr>
              <a:buSzPct val="120000"/>
              <a:buFont typeface="Wingdings" pitchFamily="2" charset="2"/>
              <a:buChar char="Ø"/>
            </a:pPr>
            <a:r>
              <a:rPr lang="en-US" sz="2000" b="1" dirty="0" smtClean="0">
                <a:solidFill>
                  <a:schemeClr val="tx2"/>
                </a:solidFill>
              </a:rPr>
              <a:t>Portugués Dam Operational Criteria</a:t>
            </a:r>
          </a:p>
          <a:p>
            <a:pPr lvl="1">
              <a:lnSpc>
                <a:spcPct val="150000"/>
              </a:lnSpc>
              <a:spcBef>
                <a:spcPct val="30000"/>
              </a:spcBef>
              <a:buClr>
                <a:srgbClr val="CC0000"/>
              </a:buClr>
              <a:buSzPct val="120000"/>
              <a:buFont typeface="Wingdings" pitchFamily="2" charset="2"/>
              <a:buChar char="Ø"/>
            </a:pPr>
            <a:r>
              <a:rPr lang="en-US" sz="2000" b="1" dirty="0" smtClean="0">
                <a:solidFill>
                  <a:schemeClr val="tx2"/>
                </a:solidFill>
              </a:rPr>
              <a:t>Portugués Dam Storage and Principal Elevations</a:t>
            </a:r>
          </a:p>
          <a:p>
            <a:pPr lvl="1">
              <a:lnSpc>
                <a:spcPct val="150000"/>
              </a:lnSpc>
              <a:spcBef>
                <a:spcPct val="30000"/>
              </a:spcBef>
              <a:buClr>
                <a:srgbClr val="CC0000"/>
              </a:buClr>
              <a:buSzPct val="120000"/>
              <a:buFont typeface="Wingdings" pitchFamily="2" charset="2"/>
              <a:buChar char="Ø"/>
            </a:pPr>
            <a:r>
              <a:rPr lang="en-US" sz="2000" b="1" dirty="0" smtClean="0">
                <a:solidFill>
                  <a:schemeClr val="tx2"/>
                </a:solidFill>
              </a:rPr>
              <a:t>Decision-Making Process</a:t>
            </a:r>
          </a:p>
          <a:p>
            <a:pPr lvl="1">
              <a:lnSpc>
                <a:spcPct val="150000"/>
              </a:lnSpc>
              <a:spcBef>
                <a:spcPct val="30000"/>
              </a:spcBef>
              <a:buClr>
                <a:srgbClr val="CC0000"/>
              </a:buClr>
              <a:buSzPct val="120000"/>
              <a:buFont typeface="Wingdings" pitchFamily="2" charset="2"/>
              <a:buChar char="Ø"/>
            </a:pPr>
            <a:r>
              <a:rPr lang="en-US" sz="2000" b="1" dirty="0" smtClean="0">
                <a:solidFill>
                  <a:schemeClr val="tx2"/>
                </a:solidFill>
              </a:rPr>
              <a:t>Deviation from Normal Regulation</a:t>
            </a:r>
          </a:p>
          <a:p>
            <a:pPr lvl="1">
              <a:lnSpc>
                <a:spcPct val="150000"/>
              </a:lnSpc>
              <a:spcBef>
                <a:spcPct val="30000"/>
              </a:spcBef>
              <a:buClr>
                <a:srgbClr val="CC0000"/>
              </a:buClr>
              <a:buSzPct val="120000"/>
              <a:buFont typeface="Wingdings" pitchFamily="2" charset="2"/>
              <a:buChar char="Ø"/>
            </a:pPr>
            <a:r>
              <a:rPr lang="en-US" sz="2000" b="1" dirty="0" smtClean="0">
                <a:solidFill>
                  <a:schemeClr val="tx2"/>
                </a:solidFill>
              </a:rPr>
              <a:t>Roles and Responsibilities</a:t>
            </a:r>
            <a:endParaRPr lang="en-US" sz="2000" b="1" dirty="0">
              <a:solidFill>
                <a:schemeClr val="tx2"/>
              </a:solidFill>
            </a:endParaRPr>
          </a:p>
        </p:txBody>
      </p:sp>
      <p:sp>
        <p:nvSpPr>
          <p:cNvPr id="112642" name="Rectangle 2"/>
          <p:cNvSpPr>
            <a:spLocks noChangeArrowheads="1"/>
          </p:cNvSpPr>
          <p:nvPr/>
        </p:nvSpPr>
        <p:spPr bwMode="auto">
          <a:xfrm>
            <a:off x="0" y="259279"/>
            <a:ext cx="9144000"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90000"/>
              </a:lnSpc>
              <a:defRPr/>
            </a:pPr>
            <a:r>
              <a:rPr lang="en-US" sz="4000" b="1" kern="0" dirty="0" smtClean="0">
                <a:solidFill>
                  <a:srgbClr val="CC0000"/>
                </a:solidFill>
                <a:latin typeface="+mj-lt"/>
                <a:ea typeface="+mj-ea"/>
                <a:cs typeface="+mj-cs"/>
              </a:rPr>
              <a:t>Topics</a:t>
            </a:r>
            <a:endParaRPr lang="en-US" sz="4000" b="1" kern="0" dirty="0">
              <a:solidFill>
                <a:srgbClr val="CC0000"/>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p:cNvSpPr>
            <a:spLocks noChangeArrowheads="1"/>
          </p:cNvSpPr>
          <p:nvPr/>
        </p:nvSpPr>
        <p:spPr bwMode="auto">
          <a:xfrm>
            <a:off x="415637" y="1515630"/>
            <a:ext cx="8383979" cy="4431983"/>
          </a:xfrm>
          <a:prstGeom prst="rect">
            <a:avLst/>
          </a:prstGeom>
          <a:noFill/>
          <a:ln w="9525">
            <a:noFill/>
            <a:miter lim="800000"/>
            <a:headEnd/>
            <a:tailEnd/>
          </a:ln>
        </p:spPr>
        <p:txBody>
          <a:bodyPr wrap="square">
            <a:spAutoFit/>
          </a:bodyPr>
          <a:lstStyle/>
          <a:p>
            <a:pPr>
              <a:lnSpc>
                <a:spcPct val="150000"/>
              </a:lnSpc>
              <a:spcBef>
                <a:spcPct val="30000"/>
              </a:spcBef>
              <a:buClr>
                <a:srgbClr val="CC0000"/>
              </a:buClr>
              <a:buSzPct val="120000"/>
              <a:buFont typeface="Wingdings" pitchFamily="2" charset="2"/>
              <a:buChar char="Ø"/>
            </a:pPr>
            <a:r>
              <a:rPr lang="en-US" sz="2000" b="1" dirty="0" smtClean="0">
                <a:solidFill>
                  <a:schemeClr val="tx2"/>
                </a:solidFill>
              </a:rPr>
              <a:t>“City of Ponce is subject to extensive damage from flooding when either or both rivers overflow (i.e. Portugués and </a:t>
            </a:r>
            <a:r>
              <a:rPr lang="en-US" sz="2000" b="1" dirty="0" err="1" smtClean="0">
                <a:solidFill>
                  <a:schemeClr val="tx2"/>
                </a:solidFill>
              </a:rPr>
              <a:t>Bucaná</a:t>
            </a:r>
            <a:r>
              <a:rPr lang="en-US" sz="2000" b="1" dirty="0" smtClean="0">
                <a:solidFill>
                  <a:schemeClr val="tx2"/>
                </a:solidFill>
              </a:rPr>
              <a:t> Rivers)” – </a:t>
            </a:r>
            <a:r>
              <a:rPr lang="en-US" sz="2000" b="1" i="1" u="sng" dirty="0" smtClean="0">
                <a:solidFill>
                  <a:schemeClr val="tx2"/>
                </a:solidFill>
              </a:rPr>
              <a:t>EA dated 22 Oct 1970</a:t>
            </a:r>
          </a:p>
          <a:p>
            <a:pPr>
              <a:lnSpc>
                <a:spcPct val="150000"/>
              </a:lnSpc>
              <a:spcBef>
                <a:spcPct val="30000"/>
              </a:spcBef>
              <a:buClr>
                <a:srgbClr val="CC0000"/>
              </a:buClr>
              <a:buSzPct val="120000"/>
              <a:buFont typeface="Wingdings" pitchFamily="2" charset="2"/>
              <a:buChar char="Ø"/>
            </a:pPr>
            <a:r>
              <a:rPr lang="en-US" sz="2000" b="1" dirty="0" smtClean="0"/>
              <a:t>“Within the municipality of Ponce, 500 people died, mostly from drowning. Streets were flooded, waterfront businesses were destroyed, and several government buildings were damaged. Telephone, telegraph, and electrical services were completely lost. Ponce was described as an image of "horrible desolation" by its municipal council.” </a:t>
            </a:r>
            <a:r>
              <a:rPr lang="en-US" sz="2000" b="1" i="1" u="sng" dirty="0" smtClean="0">
                <a:solidFill>
                  <a:schemeClr val="tx2"/>
                </a:solidFill>
              </a:rPr>
              <a:t>Hurricane San </a:t>
            </a:r>
            <a:r>
              <a:rPr lang="en-US" sz="2000" b="1" i="1" u="sng" dirty="0" err="1" smtClean="0">
                <a:solidFill>
                  <a:schemeClr val="tx2"/>
                </a:solidFill>
              </a:rPr>
              <a:t>Ciriaco</a:t>
            </a:r>
            <a:r>
              <a:rPr lang="en-US" sz="2000" b="1" i="1" u="sng" dirty="0" smtClean="0">
                <a:solidFill>
                  <a:schemeClr val="tx2"/>
                </a:solidFill>
              </a:rPr>
              <a:t> of 1899 - Wikipedia</a:t>
            </a:r>
          </a:p>
        </p:txBody>
      </p:sp>
      <p:sp>
        <p:nvSpPr>
          <p:cNvPr id="112642" name="Rectangle 2"/>
          <p:cNvSpPr>
            <a:spLocks noChangeArrowheads="1"/>
          </p:cNvSpPr>
          <p:nvPr/>
        </p:nvSpPr>
        <p:spPr bwMode="auto">
          <a:xfrm>
            <a:off x="0" y="259279"/>
            <a:ext cx="9144000"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90000"/>
              </a:lnSpc>
              <a:defRPr/>
            </a:pPr>
            <a:r>
              <a:rPr lang="en-US" sz="4000" b="1" kern="0" dirty="0" smtClean="0">
                <a:solidFill>
                  <a:srgbClr val="CC0000"/>
                </a:solidFill>
                <a:latin typeface="+mj-lt"/>
                <a:ea typeface="+mj-ea"/>
                <a:cs typeface="+mj-cs"/>
              </a:rPr>
              <a:t>Background</a:t>
            </a:r>
            <a:endParaRPr lang="en-US" sz="4000" b="1" kern="0" dirty="0">
              <a:solidFill>
                <a:srgbClr val="CC0000"/>
              </a:solidFill>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p:cNvSpPr>
            <a:spLocks noChangeArrowheads="1"/>
          </p:cNvSpPr>
          <p:nvPr/>
        </p:nvSpPr>
        <p:spPr bwMode="auto">
          <a:xfrm>
            <a:off x="415637" y="1515630"/>
            <a:ext cx="8383979" cy="4413516"/>
          </a:xfrm>
          <a:prstGeom prst="rect">
            <a:avLst/>
          </a:prstGeom>
          <a:noFill/>
          <a:ln w="9525">
            <a:noFill/>
            <a:miter lim="800000"/>
            <a:headEnd/>
            <a:tailEnd/>
          </a:ln>
        </p:spPr>
        <p:txBody>
          <a:bodyPr wrap="square">
            <a:spAutoFit/>
          </a:bodyPr>
          <a:lstStyle/>
          <a:p>
            <a:pPr>
              <a:lnSpc>
                <a:spcPct val="150000"/>
              </a:lnSpc>
              <a:spcBef>
                <a:spcPct val="30000"/>
              </a:spcBef>
              <a:buClr>
                <a:srgbClr val="CC0000"/>
              </a:buClr>
              <a:buSzPct val="120000"/>
              <a:buFont typeface="Wingdings" pitchFamily="2" charset="2"/>
              <a:buChar char="Ø"/>
            </a:pPr>
            <a:r>
              <a:rPr lang="en-US" sz="2400" b="1" dirty="0" smtClean="0">
                <a:solidFill>
                  <a:schemeClr val="tx2"/>
                </a:solidFill>
              </a:rPr>
              <a:t>Ponce subject to significant seasonal flooding due to hurricanes and rainfall</a:t>
            </a:r>
          </a:p>
          <a:p>
            <a:pPr>
              <a:lnSpc>
                <a:spcPct val="150000"/>
              </a:lnSpc>
              <a:spcBef>
                <a:spcPct val="30000"/>
              </a:spcBef>
              <a:buClr>
                <a:srgbClr val="CC0000"/>
              </a:buClr>
              <a:buSzPct val="120000"/>
              <a:buFont typeface="Wingdings" pitchFamily="2" charset="2"/>
              <a:buChar char="Ø"/>
            </a:pPr>
            <a:r>
              <a:rPr lang="en-US" sz="2400" b="1" dirty="0" smtClean="0">
                <a:solidFill>
                  <a:schemeClr val="tx2"/>
                </a:solidFill>
              </a:rPr>
              <a:t>Initial assessments began in the 1940s</a:t>
            </a:r>
          </a:p>
          <a:p>
            <a:pPr>
              <a:lnSpc>
                <a:spcPct val="150000"/>
              </a:lnSpc>
              <a:spcBef>
                <a:spcPct val="30000"/>
              </a:spcBef>
              <a:buClr>
                <a:srgbClr val="CC0000"/>
              </a:buClr>
              <a:buSzPct val="120000"/>
              <a:buFont typeface="Wingdings" pitchFamily="2" charset="2"/>
              <a:buChar char="Ø"/>
            </a:pPr>
            <a:r>
              <a:rPr lang="en-US" sz="2400" b="1" dirty="0" smtClean="0">
                <a:solidFill>
                  <a:schemeClr val="tx2"/>
                </a:solidFill>
              </a:rPr>
              <a:t>Detailed studies began in 1965</a:t>
            </a:r>
          </a:p>
          <a:p>
            <a:pPr lvl="1">
              <a:lnSpc>
                <a:spcPct val="150000"/>
              </a:lnSpc>
              <a:spcBef>
                <a:spcPct val="30000"/>
              </a:spcBef>
              <a:buClr>
                <a:srgbClr val="CC0000"/>
              </a:buClr>
              <a:buSzPct val="120000"/>
              <a:buFont typeface="Wingdings" pitchFamily="2" charset="2"/>
              <a:buChar char="Ø"/>
            </a:pPr>
            <a:r>
              <a:rPr lang="en-US" sz="2400" b="1" dirty="0" smtClean="0">
                <a:solidFill>
                  <a:schemeClr val="tx2"/>
                </a:solidFill>
              </a:rPr>
              <a:t>Public hearing on 23 Mar 1965</a:t>
            </a:r>
          </a:p>
          <a:p>
            <a:pPr lvl="1">
              <a:lnSpc>
                <a:spcPct val="150000"/>
              </a:lnSpc>
              <a:spcBef>
                <a:spcPct val="30000"/>
              </a:spcBef>
              <a:buClr>
                <a:srgbClr val="CC0000"/>
              </a:buClr>
              <a:buSzPct val="120000"/>
              <a:buFont typeface="Wingdings" pitchFamily="2" charset="2"/>
              <a:buChar char="Ø"/>
            </a:pPr>
            <a:r>
              <a:rPr lang="en-US" sz="2400" b="1" dirty="0" smtClean="0">
                <a:solidFill>
                  <a:schemeClr val="tx2"/>
                </a:solidFill>
              </a:rPr>
              <a:t>Plan: </a:t>
            </a:r>
            <a:r>
              <a:rPr lang="en-US" sz="2400" b="1" u="sng" dirty="0" smtClean="0">
                <a:solidFill>
                  <a:schemeClr val="tx2"/>
                </a:solidFill>
              </a:rPr>
              <a:t>Two multiple-purpose reservoirs and associated channels</a:t>
            </a:r>
            <a:endParaRPr lang="en-US" sz="2800" b="1" dirty="0">
              <a:solidFill>
                <a:schemeClr val="tx2"/>
              </a:solidFill>
            </a:endParaRPr>
          </a:p>
        </p:txBody>
      </p:sp>
      <p:sp>
        <p:nvSpPr>
          <p:cNvPr id="112642" name="Rectangle 2"/>
          <p:cNvSpPr>
            <a:spLocks noChangeArrowheads="1"/>
          </p:cNvSpPr>
          <p:nvPr/>
        </p:nvSpPr>
        <p:spPr bwMode="auto">
          <a:xfrm>
            <a:off x="0" y="259279"/>
            <a:ext cx="9144000"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90000"/>
              </a:lnSpc>
              <a:defRPr/>
            </a:pPr>
            <a:r>
              <a:rPr lang="en-US" sz="4000" b="1" kern="0" dirty="0" smtClean="0">
                <a:solidFill>
                  <a:srgbClr val="CC0000"/>
                </a:solidFill>
                <a:latin typeface="+mj-lt"/>
                <a:ea typeface="+mj-ea"/>
                <a:cs typeface="+mj-cs"/>
              </a:rPr>
              <a:t>Project History</a:t>
            </a:r>
            <a:endParaRPr lang="en-US" sz="4000" b="1" kern="0" dirty="0">
              <a:solidFill>
                <a:srgbClr val="CC0000"/>
              </a:solidFill>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Oval 72"/>
          <p:cNvSpPr/>
          <p:nvPr/>
        </p:nvSpPr>
        <p:spPr>
          <a:xfrm>
            <a:off x="5843588" y="3359944"/>
            <a:ext cx="3157537" cy="7881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888706" y="5193507"/>
            <a:ext cx="3176588" cy="671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007644" y="6086475"/>
            <a:ext cx="2767013" cy="631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8607" y="4207670"/>
            <a:ext cx="3743324"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5725" y="3443287"/>
            <a:ext cx="2907506" cy="642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42" name="Rectangle 2"/>
          <p:cNvSpPr>
            <a:spLocks noChangeArrowheads="1"/>
          </p:cNvSpPr>
          <p:nvPr/>
        </p:nvSpPr>
        <p:spPr bwMode="auto">
          <a:xfrm>
            <a:off x="0" y="259279"/>
            <a:ext cx="9144000"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90000"/>
              </a:lnSpc>
              <a:defRPr/>
            </a:pPr>
            <a:r>
              <a:rPr lang="en-US" sz="4000" b="1" kern="0" dirty="0" smtClean="0">
                <a:solidFill>
                  <a:srgbClr val="CC0000"/>
                </a:solidFill>
                <a:latin typeface="+mj-lt"/>
                <a:ea typeface="+mj-ea"/>
                <a:cs typeface="+mj-cs"/>
              </a:rPr>
              <a:t>Project Timeline</a:t>
            </a:r>
            <a:endParaRPr lang="en-US" sz="4000" b="1" kern="0" dirty="0">
              <a:solidFill>
                <a:srgbClr val="CC0000"/>
              </a:solidFill>
              <a:latin typeface="+mj-lt"/>
              <a:ea typeface="+mj-ea"/>
              <a:cs typeface="+mj-cs"/>
            </a:endParaRPr>
          </a:p>
        </p:txBody>
      </p:sp>
      <p:cxnSp>
        <p:nvCxnSpPr>
          <p:cNvPr id="5" name="Straight Arrow Connector 4"/>
          <p:cNvCxnSpPr/>
          <p:nvPr/>
        </p:nvCxnSpPr>
        <p:spPr>
          <a:xfrm>
            <a:off x="507206" y="2721769"/>
            <a:ext cx="7700963" cy="0"/>
          </a:xfrm>
          <a:prstGeom prst="straightConnector1">
            <a:avLst/>
          </a:prstGeom>
          <a:ln w="508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14425" y="2257425"/>
            <a:ext cx="7144" cy="100726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52626" y="2216944"/>
            <a:ext cx="7144" cy="100726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88443" y="2231231"/>
            <a:ext cx="7144" cy="100726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2875" y="3593305"/>
            <a:ext cx="3307558" cy="338554"/>
          </a:xfrm>
          <a:prstGeom prst="rect">
            <a:avLst/>
          </a:prstGeom>
          <a:noFill/>
        </p:spPr>
        <p:txBody>
          <a:bodyPr wrap="square" rtlCol="0">
            <a:spAutoFit/>
          </a:bodyPr>
          <a:lstStyle/>
          <a:p>
            <a:pPr algn="ctr">
              <a:buFont typeface="Arial" pitchFamily="34" charset="0"/>
              <a:buChar char="•"/>
            </a:pPr>
            <a:r>
              <a:rPr lang="en-US" sz="1600" dirty="0" smtClean="0"/>
              <a:t> Initial Assessments (1940s)</a:t>
            </a:r>
          </a:p>
        </p:txBody>
      </p:sp>
      <p:sp>
        <p:nvSpPr>
          <p:cNvPr id="15" name="TextBox 14"/>
          <p:cNvSpPr txBox="1"/>
          <p:nvPr/>
        </p:nvSpPr>
        <p:spPr>
          <a:xfrm>
            <a:off x="757237" y="1835944"/>
            <a:ext cx="697627" cy="369332"/>
          </a:xfrm>
          <a:prstGeom prst="rect">
            <a:avLst/>
          </a:prstGeom>
          <a:noFill/>
        </p:spPr>
        <p:txBody>
          <a:bodyPr wrap="none" rtlCol="0">
            <a:spAutoFit/>
          </a:bodyPr>
          <a:lstStyle/>
          <a:p>
            <a:r>
              <a:rPr lang="en-US" dirty="0" smtClean="0"/>
              <a:t>1940</a:t>
            </a:r>
            <a:endParaRPr lang="en-US" dirty="0"/>
          </a:p>
        </p:txBody>
      </p:sp>
      <p:sp>
        <p:nvSpPr>
          <p:cNvPr id="16" name="TextBox 15"/>
          <p:cNvSpPr txBox="1"/>
          <p:nvPr/>
        </p:nvSpPr>
        <p:spPr>
          <a:xfrm>
            <a:off x="1638300" y="1831181"/>
            <a:ext cx="697627" cy="369332"/>
          </a:xfrm>
          <a:prstGeom prst="rect">
            <a:avLst/>
          </a:prstGeom>
          <a:noFill/>
        </p:spPr>
        <p:txBody>
          <a:bodyPr wrap="none" rtlCol="0">
            <a:spAutoFit/>
          </a:bodyPr>
          <a:lstStyle/>
          <a:p>
            <a:r>
              <a:rPr lang="en-US" dirty="0" smtClean="0"/>
              <a:t>1950</a:t>
            </a:r>
            <a:endParaRPr lang="en-US" dirty="0"/>
          </a:p>
        </p:txBody>
      </p:sp>
      <p:sp>
        <p:nvSpPr>
          <p:cNvPr id="17" name="TextBox 16"/>
          <p:cNvSpPr txBox="1"/>
          <p:nvPr/>
        </p:nvSpPr>
        <p:spPr>
          <a:xfrm>
            <a:off x="2469357" y="1833564"/>
            <a:ext cx="697627" cy="369332"/>
          </a:xfrm>
          <a:prstGeom prst="rect">
            <a:avLst/>
          </a:prstGeom>
          <a:noFill/>
        </p:spPr>
        <p:txBody>
          <a:bodyPr wrap="none" rtlCol="0">
            <a:spAutoFit/>
          </a:bodyPr>
          <a:lstStyle/>
          <a:p>
            <a:r>
              <a:rPr lang="en-US" dirty="0" smtClean="0"/>
              <a:t>1960</a:t>
            </a:r>
            <a:endParaRPr lang="en-US" dirty="0"/>
          </a:p>
        </p:txBody>
      </p:sp>
      <p:cxnSp>
        <p:nvCxnSpPr>
          <p:cNvPr id="18" name="Straight Connector 17"/>
          <p:cNvCxnSpPr/>
          <p:nvPr/>
        </p:nvCxnSpPr>
        <p:spPr>
          <a:xfrm flipH="1">
            <a:off x="4548187" y="2197896"/>
            <a:ext cx="7144" cy="100726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479256" y="2235993"/>
            <a:ext cx="7144" cy="100726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438900" y="2216945"/>
            <a:ext cx="7144" cy="100726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3631406" y="2224087"/>
            <a:ext cx="7144" cy="100726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143499" y="1807369"/>
            <a:ext cx="697627" cy="369332"/>
          </a:xfrm>
          <a:prstGeom prst="rect">
            <a:avLst/>
          </a:prstGeom>
          <a:noFill/>
        </p:spPr>
        <p:txBody>
          <a:bodyPr wrap="none" rtlCol="0">
            <a:spAutoFit/>
          </a:bodyPr>
          <a:lstStyle/>
          <a:p>
            <a:r>
              <a:rPr lang="en-US" dirty="0" smtClean="0"/>
              <a:t>1990</a:t>
            </a:r>
            <a:endParaRPr lang="en-US" dirty="0"/>
          </a:p>
        </p:txBody>
      </p:sp>
      <p:sp>
        <p:nvSpPr>
          <p:cNvPr id="23" name="TextBox 22"/>
          <p:cNvSpPr txBox="1"/>
          <p:nvPr/>
        </p:nvSpPr>
        <p:spPr>
          <a:xfrm>
            <a:off x="3267075" y="1816895"/>
            <a:ext cx="697627" cy="369332"/>
          </a:xfrm>
          <a:prstGeom prst="rect">
            <a:avLst/>
          </a:prstGeom>
          <a:noFill/>
        </p:spPr>
        <p:txBody>
          <a:bodyPr wrap="none" rtlCol="0">
            <a:spAutoFit/>
          </a:bodyPr>
          <a:lstStyle/>
          <a:p>
            <a:r>
              <a:rPr lang="en-US" dirty="0" smtClean="0"/>
              <a:t>1970</a:t>
            </a:r>
            <a:endParaRPr lang="en-US" dirty="0"/>
          </a:p>
        </p:txBody>
      </p:sp>
      <p:sp>
        <p:nvSpPr>
          <p:cNvPr id="24" name="TextBox 23"/>
          <p:cNvSpPr txBox="1"/>
          <p:nvPr/>
        </p:nvSpPr>
        <p:spPr>
          <a:xfrm>
            <a:off x="4219574" y="1812132"/>
            <a:ext cx="697627" cy="369332"/>
          </a:xfrm>
          <a:prstGeom prst="rect">
            <a:avLst/>
          </a:prstGeom>
          <a:noFill/>
        </p:spPr>
        <p:txBody>
          <a:bodyPr wrap="none" rtlCol="0">
            <a:spAutoFit/>
          </a:bodyPr>
          <a:lstStyle/>
          <a:p>
            <a:r>
              <a:rPr lang="en-US" dirty="0" smtClean="0"/>
              <a:t>1980</a:t>
            </a:r>
            <a:endParaRPr lang="en-US" dirty="0"/>
          </a:p>
        </p:txBody>
      </p:sp>
      <p:cxnSp>
        <p:nvCxnSpPr>
          <p:cNvPr id="25" name="Straight Connector 24"/>
          <p:cNvCxnSpPr/>
          <p:nvPr/>
        </p:nvCxnSpPr>
        <p:spPr>
          <a:xfrm flipH="1">
            <a:off x="7312818" y="2269332"/>
            <a:ext cx="7144" cy="1007269"/>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74568" y="1816894"/>
            <a:ext cx="697627" cy="369332"/>
          </a:xfrm>
          <a:prstGeom prst="rect">
            <a:avLst/>
          </a:prstGeom>
          <a:noFill/>
        </p:spPr>
        <p:txBody>
          <a:bodyPr wrap="none" rtlCol="0">
            <a:spAutoFit/>
          </a:bodyPr>
          <a:lstStyle/>
          <a:p>
            <a:r>
              <a:rPr lang="en-US" dirty="0" smtClean="0"/>
              <a:t>2000</a:t>
            </a:r>
            <a:endParaRPr lang="en-US" dirty="0"/>
          </a:p>
        </p:txBody>
      </p:sp>
      <p:sp>
        <p:nvSpPr>
          <p:cNvPr id="27" name="TextBox 26"/>
          <p:cNvSpPr txBox="1"/>
          <p:nvPr/>
        </p:nvSpPr>
        <p:spPr>
          <a:xfrm>
            <a:off x="6998493" y="1812131"/>
            <a:ext cx="697627" cy="369332"/>
          </a:xfrm>
          <a:prstGeom prst="rect">
            <a:avLst/>
          </a:prstGeom>
          <a:noFill/>
        </p:spPr>
        <p:txBody>
          <a:bodyPr wrap="none" rtlCol="0">
            <a:spAutoFit/>
          </a:bodyPr>
          <a:lstStyle/>
          <a:p>
            <a:r>
              <a:rPr lang="en-US" dirty="0" smtClean="0"/>
              <a:t>2010</a:t>
            </a:r>
            <a:endParaRPr lang="en-US" dirty="0"/>
          </a:p>
        </p:txBody>
      </p:sp>
      <p:sp>
        <p:nvSpPr>
          <p:cNvPr id="28" name="Right Brace 27"/>
          <p:cNvSpPr/>
          <p:nvPr/>
        </p:nvSpPr>
        <p:spPr>
          <a:xfrm rot="5400000">
            <a:off x="1397910" y="2945490"/>
            <a:ext cx="265194" cy="817876"/>
          </a:xfrm>
          <a:prstGeom prst="rightBrace">
            <a:avLst>
              <a:gd name="adj1" fmla="val 37424"/>
              <a:gd name="adj2" fmla="val 50000"/>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Arrow Connector 29"/>
          <p:cNvCxnSpPr/>
          <p:nvPr/>
        </p:nvCxnSpPr>
        <p:spPr>
          <a:xfrm flipH="1">
            <a:off x="3028950" y="2757488"/>
            <a:ext cx="171452" cy="1478756"/>
          </a:xfrm>
          <a:prstGeom prst="straightConnector1">
            <a:avLst/>
          </a:prstGeom>
          <a:ln w="31750">
            <a:solidFill>
              <a:schemeClr val="tx1"/>
            </a:solidFill>
            <a:headEnd type="stealth" w="lg" len="lg"/>
            <a:tailEnd type="ova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88153" y="4324347"/>
            <a:ext cx="4183858" cy="584775"/>
          </a:xfrm>
          <a:prstGeom prst="rect">
            <a:avLst/>
          </a:prstGeom>
          <a:noFill/>
        </p:spPr>
        <p:txBody>
          <a:bodyPr wrap="square" rtlCol="0">
            <a:spAutoFit/>
          </a:bodyPr>
          <a:lstStyle/>
          <a:p>
            <a:pPr>
              <a:buFont typeface="Arial" pitchFamily="34" charset="0"/>
              <a:buChar char="•"/>
            </a:pPr>
            <a:r>
              <a:rPr lang="en-US" sz="1600" dirty="0" smtClean="0"/>
              <a:t> Detailed Studies began (1965)</a:t>
            </a:r>
          </a:p>
          <a:p>
            <a:pPr>
              <a:buFont typeface="Arial" pitchFamily="34" charset="0"/>
              <a:buChar char="•"/>
            </a:pPr>
            <a:r>
              <a:rPr lang="en-US" sz="1600" dirty="0" smtClean="0"/>
              <a:t> Public meeting on 23 March 1965 </a:t>
            </a:r>
          </a:p>
        </p:txBody>
      </p:sp>
      <p:cxnSp>
        <p:nvCxnSpPr>
          <p:cNvPr id="36" name="Straight Arrow Connector 35"/>
          <p:cNvCxnSpPr/>
          <p:nvPr/>
        </p:nvCxnSpPr>
        <p:spPr>
          <a:xfrm>
            <a:off x="3638550" y="2788444"/>
            <a:ext cx="1447800" cy="3326607"/>
          </a:xfrm>
          <a:prstGeom prst="straightConnector1">
            <a:avLst/>
          </a:prstGeom>
          <a:ln w="31750">
            <a:solidFill>
              <a:schemeClr val="tx1"/>
            </a:solidFill>
            <a:headEnd type="stealth" w="lg" len="lg"/>
            <a:tailEnd type="ova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681411" y="6167435"/>
            <a:ext cx="3307558" cy="338554"/>
          </a:xfrm>
          <a:prstGeom prst="rect">
            <a:avLst/>
          </a:prstGeom>
          <a:noFill/>
        </p:spPr>
        <p:txBody>
          <a:bodyPr wrap="square" rtlCol="0">
            <a:spAutoFit/>
          </a:bodyPr>
          <a:lstStyle/>
          <a:p>
            <a:pPr algn="ctr">
              <a:buFont typeface="Arial" pitchFamily="34" charset="0"/>
              <a:buChar char="•"/>
            </a:pPr>
            <a:r>
              <a:rPr lang="en-US" sz="1600" dirty="0" smtClean="0"/>
              <a:t> Project approved (1970)</a:t>
            </a:r>
          </a:p>
        </p:txBody>
      </p:sp>
      <p:sp>
        <p:nvSpPr>
          <p:cNvPr id="48" name="Right Brace 47"/>
          <p:cNvSpPr/>
          <p:nvPr/>
        </p:nvSpPr>
        <p:spPr>
          <a:xfrm rot="5400000">
            <a:off x="4873664" y="2916281"/>
            <a:ext cx="261065" cy="907256"/>
          </a:xfrm>
          <a:prstGeom prst="rightBrace">
            <a:avLst>
              <a:gd name="adj1" fmla="val 63761"/>
              <a:gd name="adj2" fmla="val 46144"/>
            </a:avLst>
          </a:prstGeom>
          <a:ln w="3175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48"/>
          <p:cNvSpPr txBox="1"/>
          <p:nvPr/>
        </p:nvSpPr>
        <p:spPr>
          <a:xfrm>
            <a:off x="4817269" y="5338760"/>
            <a:ext cx="3448050" cy="338554"/>
          </a:xfrm>
          <a:prstGeom prst="rect">
            <a:avLst/>
          </a:prstGeom>
          <a:noFill/>
        </p:spPr>
        <p:txBody>
          <a:bodyPr wrap="square" rtlCol="0">
            <a:spAutoFit/>
          </a:bodyPr>
          <a:lstStyle/>
          <a:p>
            <a:pPr algn="ctr">
              <a:buFont typeface="Arial" pitchFamily="34" charset="0"/>
              <a:buChar char="•"/>
            </a:pPr>
            <a:r>
              <a:rPr lang="en-US" sz="1600" dirty="0" smtClean="0"/>
              <a:t> Channels constructed (1980s)</a:t>
            </a:r>
          </a:p>
        </p:txBody>
      </p:sp>
      <p:cxnSp>
        <p:nvCxnSpPr>
          <p:cNvPr id="58" name="Straight Arrow Connector 57"/>
          <p:cNvCxnSpPr>
            <a:stCxn id="48" idx="1"/>
            <a:endCxn id="50" idx="1"/>
          </p:cNvCxnSpPr>
          <p:nvPr/>
        </p:nvCxnSpPr>
        <p:spPr>
          <a:xfrm>
            <a:off x="5039181" y="3500442"/>
            <a:ext cx="314726" cy="1791406"/>
          </a:xfrm>
          <a:prstGeom prst="straightConnector1">
            <a:avLst/>
          </a:prstGeom>
          <a:ln w="31750">
            <a:solidFill>
              <a:schemeClr val="tx1"/>
            </a:solidFill>
            <a:headEnd type="stealth" w="lg" len="lg"/>
            <a:tailEnd type="ova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5343524" y="4379119"/>
            <a:ext cx="3278981" cy="723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5162550" y="4519611"/>
            <a:ext cx="3448050" cy="338554"/>
          </a:xfrm>
          <a:prstGeom prst="rect">
            <a:avLst/>
          </a:prstGeom>
          <a:noFill/>
        </p:spPr>
        <p:txBody>
          <a:bodyPr wrap="square" rtlCol="0">
            <a:spAutoFit/>
          </a:bodyPr>
          <a:lstStyle/>
          <a:p>
            <a:pPr algn="ctr">
              <a:buFont typeface="Arial" pitchFamily="34" charset="0"/>
              <a:buChar char="•"/>
            </a:pPr>
            <a:r>
              <a:rPr lang="en-US" sz="1600" dirty="0" smtClean="0"/>
              <a:t> Cerrillos Dam complete (1991)</a:t>
            </a:r>
          </a:p>
        </p:txBody>
      </p:sp>
      <p:cxnSp>
        <p:nvCxnSpPr>
          <p:cNvPr id="61" name="Straight Arrow Connector 60"/>
          <p:cNvCxnSpPr>
            <a:endCxn id="65" idx="1"/>
          </p:cNvCxnSpPr>
          <p:nvPr/>
        </p:nvCxnSpPr>
        <p:spPr>
          <a:xfrm>
            <a:off x="5686425" y="2757488"/>
            <a:ext cx="137295" cy="1727644"/>
          </a:xfrm>
          <a:prstGeom prst="straightConnector1">
            <a:avLst/>
          </a:prstGeom>
          <a:ln w="31750">
            <a:solidFill>
              <a:schemeClr val="tx1"/>
            </a:solidFill>
            <a:headEnd type="stealth" w="lg" len="lg"/>
            <a:tailEnd type="ova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73" idx="0"/>
          </p:cNvCxnSpPr>
          <p:nvPr/>
        </p:nvCxnSpPr>
        <p:spPr>
          <a:xfrm flipH="1">
            <a:off x="7422357" y="2750344"/>
            <a:ext cx="257176" cy="609600"/>
          </a:xfrm>
          <a:prstGeom prst="straightConnector1">
            <a:avLst/>
          </a:prstGeom>
          <a:ln w="31750">
            <a:solidFill>
              <a:schemeClr val="tx1"/>
            </a:solidFill>
            <a:headEnd type="stealth" w="lg" len="lg"/>
            <a:tailEnd type="oval"/>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5758835" y="3572946"/>
            <a:ext cx="3280065" cy="338554"/>
          </a:xfrm>
          <a:prstGeom prst="rect">
            <a:avLst/>
          </a:prstGeom>
        </p:spPr>
        <p:txBody>
          <a:bodyPr wrap="none">
            <a:spAutoFit/>
          </a:bodyPr>
          <a:lstStyle/>
          <a:p>
            <a:pPr>
              <a:buFont typeface="Arial" pitchFamily="34" charset="0"/>
              <a:buChar char="•"/>
            </a:pPr>
            <a:r>
              <a:rPr lang="en-US" sz="1600" dirty="0" smtClean="0"/>
              <a:t> Portugués Dam complete (2013)</a:t>
            </a:r>
            <a:endParaRPr lang="en-US"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303813" y="0"/>
            <a:ext cx="4667003" cy="6832626"/>
          </a:xfrm>
          <a:prstGeom prst="rect">
            <a:avLst/>
          </a:prstGeom>
          <a:noFill/>
          <a:ln w="9525">
            <a:solidFill>
              <a:schemeClr val="accent1">
                <a:shade val="50000"/>
              </a:schemeClr>
            </a:solidFill>
            <a:miter lim="800000"/>
            <a:headEnd/>
            <a:tailEnd/>
          </a:ln>
        </p:spPr>
      </p:pic>
      <p:sp>
        <p:nvSpPr>
          <p:cNvPr id="5" name="Oval 4"/>
          <p:cNvSpPr/>
          <p:nvPr/>
        </p:nvSpPr>
        <p:spPr>
          <a:xfrm>
            <a:off x="3051958" y="878773"/>
            <a:ext cx="475013" cy="938151"/>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78187" y="0"/>
            <a:ext cx="619496" cy="1246909"/>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5099843" y="1166813"/>
            <a:ext cx="1143793" cy="5232003"/>
          </a:xfrm>
          <a:custGeom>
            <a:avLst/>
            <a:gdLst>
              <a:gd name="connsiteX0" fmla="*/ 942975 w 985837"/>
              <a:gd name="connsiteY0" fmla="*/ 0 h 3344069"/>
              <a:gd name="connsiteX1" fmla="*/ 962025 w 985837"/>
              <a:gd name="connsiteY1" fmla="*/ 200025 h 3344069"/>
              <a:gd name="connsiteX2" fmla="*/ 800100 w 985837"/>
              <a:gd name="connsiteY2" fmla="*/ 90487 h 3344069"/>
              <a:gd name="connsiteX3" fmla="*/ 614363 w 985837"/>
              <a:gd name="connsiteY3" fmla="*/ 157162 h 3344069"/>
              <a:gd name="connsiteX4" fmla="*/ 704850 w 985837"/>
              <a:gd name="connsiteY4" fmla="*/ 323850 h 3344069"/>
              <a:gd name="connsiteX5" fmla="*/ 633413 w 985837"/>
              <a:gd name="connsiteY5" fmla="*/ 447675 h 3344069"/>
              <a:gd name="connsiteX6" fmla="*/ 600075 w 985837"/>
              <a:gd name="connsiteY6" fmla="*/ 581025 h 3344069"/>
              <a:gd name="connsiteX7" fmla="*/ 757238 w 985837"/>
              <a:gd name="connsiteY7" fmla="*/ 638175 h 3344069"/>
              <a:gd name="connsiteX8" fmla="*/ 757238 w 985837"/>
              <a:gd name="connsiteY8" fmla="*/ 781050 h 3344069"/>
              <a:gd name="connsiteX9" fmla="*/ 838200 w 985837"/>
              <a:gd name="connsiteY9" fmla="*/ 957262 h 3344069"/>
              <a:gd name="connsiteX10" fmla="*/ 795338 w 985837"/>
              <a:gd name="connsiteY10" fmla="*/ 1090612 h 3344069"/>
              <a:gd name="connsiteX11" fmla="*/ 671513 w 985837"/>
              <a:gd name="connsiteY11" fmla="*/ 1238250 h 3344069"/>
              <a:gd name="connsiteX12" fmla="*/ 623888 w 985837"/>
              <a:gd name="connsiteY12" fmla="*/ 1409700 h 3344069"/>
              <a:gd name="connsiteX13" fmla="*/ 685800 w 985837"/>
              <a:gd name="connsiteY13" fmla="*/ 1485900 h 3344069"/>
              <a:gd name="connsiteX14" fmla="*/ 766763 w 985837"/>
              <a:gd name="connsiteY14" fmla="*/ 1552575 h 3344069"/>
              <a:gd name="connsiteX15" fmla="*/ 790575 w 985837"/>
              <a:gd name="connsiteY15" fmla="*/ 1828800 h 3344069"/>
              <a:gd name="connsiteX16" fmla="*/ 623888 w 985837"/>
              <a:gd name="connsiteY16" fmla="*/ 1909762 h 3344069"/>
              <a:gd name="connsiteX17" fmla="*/ 409575 w 985837"/>
              <a:gd name="connsiteY17" fmla="*/ 2314575 h 3344069"/>
              <a:gd name="connsiteX18" fmla="*/ 57150 w 985837"/>
              <a:gd name="connsiteY18" fmla="*/ 2619375 h 3344069"/>
              <a:gd name="connsiteX19" fmla="*/ 66675 w 985837"/>
              <a:gd name="connsiteY19" fmla="*/ 2781300 h 3344069"/>
              <a:gd name="connsiteX20" fmla="*/ 257175 w 985837"/>
              <a:gd name="connsiteY20" fmla="*/ 2914650 h 3344069"/>
              <a:gd name="connsiteX21" fmla="*/ 242888 w 985837"/>
              <a:gd name="connsiteY21" fmla="*/ 3024187 h 3344069"/>
              <a:gd name="connsiteX22" fmla="*/ 242888 w 985837"/>
              <a:gd name="connsiteY22" fmla="*/ 3276600 h 3344069"/>
              <a:gd name="connsiteX23" fmla="*/ 223838 w 985837"/>
              <a:gd name="connsiteY23" fmla="*/ 3333750 h 3344069"/>
              <a:gd name="connsiteX24" fmla="*/ 233363 w 985837"/>
              <a:gd name="connsiteY24" fmla="*/ 3338512 h 3344069"/>
              <a:gd name="connsiteX0" fmla="*/ 942975 w 985837"/>
              <a:gd name="connsiteY0" fmla="*/ 0 h 3979465"/>
              <a:gd name="connsiteX1" fmla="*/ 962025 w 985837"/>
              <a:gd name="connsiteY1" fmla="*/ 200025 h 3979465"/>
              <a:gd name="connsiteX2" fmla="*/ 800100 w 985837"/>
              <a:gd name="connsiteY2" fmla="*/ 90487 h 3979465"/>
              <a:gd name="connsiteX3" fmla="*/ 614363 w 985837"/>
              <a:gd name="connsiteY3" fmla="*/ 157162 h 3979465"/>
              <a:gd name="connsiteX4" fmla="*/ 704850 w 985837"/>
              <a:gd name="connsiteY4" fmla="*/ 323850 h 3979465"/>
              <a:gd name="connsiteX5" fmla="*/ 633413 w 985837"/>
              <a:gd name="connsiteY5" fmla="*/ 447675 h 3979465"/>
              <a:gd name="connsiteX6" fmla="*/ 600075 w 985837"/>
              <a:gd name="connsiteY6" fmla="*/ 581025 h 3979465"/>
              <a:gd name="connsiteX7" fmla="*/ 757238 w 985837"/>
              <a:gd name="connsiteY7" fmla="*/ 638175 h 3979465"/>
              <a:gd name="connsiteX8" fmla="*/ 757238 w 985837"/>
              <a:gd name="connsiteY8" fmla="*/ 781050 h 3979465"/>
              <a:gd name="connsiteX9" fmla="*/ 838200 w 985837"/>
              <a:gd name="connsiteY9" fmla="*/ 957262 h 3979465"/>
              <a:gd name="connsiteX10" fmla="*/ 795338 w 985837"/>
              <a:gd name="connsiteY10" fmla="*/ 1090612 h 3979465"/>
              <a:gd name="connsiteX11" fmla="*/ 671513 w 985837"/>
              <a:gd name="connsiteY11" fmla="*/ 1238250 h 3979465"/>
              <a:gd name="connsiteX12" fmla="*/ 623888 w 985837"/>
              <a:gd name="connsiteY12" fmla="*/ 1409700 h 3979465"/>
              <a:gd name="connsiteX13" fmla="*/ 685800 w 985837"/>
              <a:gd name="connsiteY13" fmla="*/ 1485900 h 3979465"/>
              <a:gd name="connsiteX14" fmla="*/ 766763 w 985837"/>
              <a:gd name="connsiteY14" fmla="*/ 1552575 h 3979465"/>
              <a:gd name="connsiteX15" fmla="*/ 790575 w 985837"/>
              <a:gd name="connsiteY15" fmla="*/ 1828800 h 3979465"/>
              <a:gd name="connsiteX16" fmla="*/ 623888 w 985837"/>
              <a:gd name="connsiteY16" fmla="*/ 1909762 h 3979465"/>
              <a:gd name="connsiteX17" fmla="*/ 409575 w 985837"/>
              <a:gd name="connsiteY17" fmla="*/ 2314575 h 3979465"/>
              <a:gd name="connsiteX18" fmla="*/ 57150 w 985837"/>
              <a:gd name="connsiteY18" fmla="*/ 2619375 h 3979465"/>
              <a:gd name="connsiteX19" fmla="*/ 66675 w 985837"/>
              <a:gd name="connsiteY19" fmla="*/ 2781300 h 3979465"/>
              <a:gd name="connsiteX20" fmla="*/ 257175 w 985837"/>
              <a:gd name="connsiteY20" fmla="*/ 2914650 h 3979465"/>
              <a:gd name="connsiteX21" fmla="*/ 242888 w 985837"/>
              <a:gd name="connsiteY21" fmla="*/ 3024187 h 3979465"/>
              <a:gd name="connsiteX22" fmla="*/ 242888 w 985837"/>
              <a:gd name="connsiteY22" fmla="*/ 3276600 h 3979465"/>
              <a:gd name="connsiteX23" fmla="*/ 223838 w 985837"/>
              <a:gd name="connsiteY23" fmla="*/ 3333750 h 3979465"/>
              <a:gd name="connsiteX24" fmla="*/ 80963 w 985837"/>
              <a:gd name="connsiteY24" fmla="*/ 3976687 h 3979465"/>
              <a:gd name="connsiteX0" fmla="*/ 977106 w 1019968"/>
              <a:gd name="connsiteY0" fmla="*/ 0 h 4417615"/>
              <a:gd name="connsiteX1" fmla="*/ 996156 w 1019968"/>
              <a:gd name="connsiteY1" fmla="*/ 200025 h 4417615"/>
              <a:gd name="connsiteX2" fmla="*/ 834231 w 1019968"/>
              <a:gd name="connsiteY2" fmla="*/ 90487 h 4417615"/>
              <a:gd name="connsiteX3" fmla="*/ 648494 w 1019968"/>
              <a:gd name="connsiteY3" fmla="*/ 157162 h 4417615"/>
              <a:gd name="connsiteX4" fmla="*/ 738981 w 1019968"/>
              <a:gd name="connsiteY4" fmla="*/ 323850 h 4417615"/>
              <a:gd name="connsiteX5" fmla="*/ 667544 w 1019968"/>
              <a:gd name="connsiteY5" fmla="*/ 447675 h 4417615"/>
              <a:gd name="connsiteX6" fmla="*/ 634206 w 1019968"/>
              <a:gd name="connsiteY6" fmla="*/ 581025 h 4417615"/>
              <a:gd name="connsiteX7" fmla="*/ 791369 w 1019968"/>
              <a:gd name="connsiteY7" fmla="*/ 638175 h 4417615"/>
              <a:gd name="connsiteX8" fmla="*/ 791369 w 1019968"/>
              <a:gd name="connsiteY8" fmla="*/ 781050 h 4417615"/>
              <a:gd name="connsiteX9" fmla="*/ 872331 w 1019968"/>
              <a:gd name="connsiteY9" fmla="*/ 957262 h 4417615"/>
              <a:gd name="connsiteX10" fmla="*/ 829469 w 1019968"/>
              <a:gd name="connsiteY10" fmla="*/ 1090612 h 4417615"/>
              <a:gd name="connsiteX11" fmla="*/ 705644 w 1019968"/>
              <a:gd name="connsiteY11" fmla="*/ 1238250 h 4417615"/>
              <a:gd name="connsiteX12" fmla="*/ 658019 w 1019968"/>
              <a:gd name="connsiteY12" fmla="*/ 1409700 h 4417615"/>
              <a:gd name="connsiteX13" fmla="*/ 719931 w 1019968"/>
              <a:gd name="connsiteY13" fmla="*/ 1485900 h 4417615"/>
              <a:gd name="connsiteX14" fmla="*/ 800894 w 1019968"/>
              <a:gd name="connsiteY14" fmla="*/ 1552575 h 4417615"/>
              <a:gd name="connsiteX15" fmla="*/ 824706 w 1019968"/>
              <a:gd name="connsiteY15" fmla="*/ 1828800 h 4417615"/>
              <a:gd name="connsiteX16" fmla="*/ 658019 w 1019968"/>
              <a:gd name="connsiteY16" fmla="*/ 1909762 h 4417615"/>
              <a:gd name="connsiteX17" fmla="*/ 443706 w 1019968"/>
              <a:gd name="connsiteY17" fmla="*/ 2314575 h 4417615"/>
              <a:gd name="connsiteX18" fmla="*/ 91281 w 1019968"/>
              <a:gd name="connsiteY18" fmla="*/ 2619375 h 4417615"/>
              <a:gd name="connsiteX19" fmla="*/ 100806 w 1019968"/>
              <a:gd name="connsiteY19" fmla="*/ 2781300 h 4417615"/>
              <a:gd name="connsiteX20" fmla="*/ 291306 w 1019968"/>
              <a:gd name="connsiteY20" fmla="*/ 2914650 h 4417615"/>
              <a:gd name="connsiteX21" fmla="*/ 277019 w 1019968"/>
              <a:gd name="connsiteY21" fmla="*/ 3024187 h 4417615"/>
              <a:gd name="connsiteX22" fmla="*/ 277019 w 1019968"/>
              <a:gd name="connsiteY22" fmla="*/ 3276600 h 4417615"/>
              <a:gd name="connsiteX23" fmla="*/ 257969 w 1019968"/>
              <a:gd name="connsiteY23" fmla="*/ 3333750 h 4417615"/>
              <a:gd name="connsiteX24" fmla="*/ 5556 w 1019968"/>
              <a:gd name="connsiteY24" fmla="*/ 4414837 h 4417615"/>
              <a:gd name="connsiteX0" fmla="*/ 942975 w 985837"/>
              <a:gd name="connsiteY0" fmla="*/ 0 h 3998515"/>
              <a:gd name="connsiteX1" fmla="*/ 962025 w 985837"/>
              <a:gd name="connsiteY1" fmla="*/ 200025 h 3998515"/>
              <a:gd name="connsiteX2" fmla="*/ 800100 w 985837"/>
              <a:gd name="connsiteY2" fmla="*/ 90487 h 3998515"/>
              <a:gd name="connsiteX3" fmla="*/ 614363 w 985837"/>
              <a:gd name="connsiteY3" fmla="*/ 157162 h 3998515"/>
              <a:gd name="connsiteX4" fmla="*/ 704850 w 985837"/>
              <a:gd name="connsiteY4" fmla="*/ 323850 h 3998515"/>
              <a:gd name="connsiteX5" fmla="*/ 633413 w 985837"/>
              <a:gd name="connsiteY5" fmla="*/ 447675 h 3998515"/>
              <a:gd name="connsiteX6" fmla="*/ 600075 w 985837"/>
              <a:gd name="connsiteY6" fmla="*/ 581025 h 3998515"/>
              <a:gd name="connsiteX7" fmla="*/ 757238 w 985837"/>
              <a:gd name="connsiteY7" fmla="*/ 638175 h 3998515"/>
              <a:gd name="connsiteX8" fmla="*/ 757238 w 985837"/>
              <a:gd name="connsiteY8" fmla="*/ 781050 h 3998515"/>
              <a:gd name="connsiteX9" fmla="*/ 838200 w 985837"/>
              <a:gd name="connsiteY9" fmla="*/ 957262 h 3998515"/>
              <a:gd name="connsiteX10" fmla="*/ 795338 w 985837"/>
              <a:gd name="connsiteY10" fmla="*/ 1090612 h 3998515"/>
              <a:gd name="connsiteX11" fmla="*/ 671513 w 985837"/>
              <a:gd name="connsiteY11" fmla="*/ 1238250 h 3998515"/>
              <a:gd name="connsiteX12" fmla="*/ 623888 w 985837"/>
              <a:gd name="connsiteY12" fmla="*/ 1409700 h 3998515"/>
              <a:gd name="connsiteX13" fmla="*/ 685800 w 985837"/>
              <a:gd name="connsiteY13" fmla="*/ 1485900 h 3998515"/>
              <a:gd name="connsiteX14" fmla="*/ 766763 w 985837"/>
              <a:gd name="connsiteY14" fmla="*/ 1552575 h 3998515"/>
              <a:gd name="connsiteX15" fmla="*/ 790575 w 985837"/>
              <a:gd name="connsiteY15" fmla="*/ 1828800 h 3998515"/>
              <a:gd name="connsiteX16" fmla="*/ 623888 w 985837"/>
              <a:gd name="connsiteY16" fmla="*/ 1909762 h 3998515"/>
              <a:gd name="connsiteX17" fmla="*/ 409575 w 985837"/>
              <a:gd name="connsiteY17" fmla="*/ 2314575 h 3998515"/>
              <a:gd name="connsiteX18" fmla="*/ 57150 w 985837"/>
              <a:gd name="connsiteY18" fmla="*/ 2619375 h 3998515"/>
              <a:gd name="connsiteX19" fmla="*/ 66675 w 985837"/>
              <a:gd name="connsiteY19" fmla="*/ 2781300 h 3998515"/>
              <a:gd name="connsiteX20" fmla="*/ 257175 w 985837"/>
              <a:gd name="connsiteY20" fmla="*/ 2914650 h 3998515"/>
              <a:gd name="connsiteX21" fmla="*/ 242888 w 985837"/>
              <a:gd name="connsiteY21" fmla="*/ 3024187 h 3998515"/>
              <a:gd name="connsiteX22" fmla="*/ 242888 w 985837"/>
              <a:gd name="connsiteY22" fmla="*/ 3276600 h 3998515"/>
              <a:gd name="connsiteX23" fmla="*/ 223838 w 985837"/>
              <a:gd name="connsiteY23" fmla="*/ 3333750 h 3998515"/>
              <a:gd name="connsiteX24" fmla="*/ 47625 w 985837"/>
              <a:gd name="connsiteY24" fmla="*/ 3995737 h 3998515"/>
              <a:gd name="connsiteX0" fmla="*/ 942975 w 985837"/>
              <a:gd name="connsiteY0" fmla="*/ 0 h 3998515"/>
              <a:gd name="connsiteX1" fmla="*/ 962025 w 985837"/>
              <a:gd name="connsiteY1" fmla="*/ 200025 h 3998515"/>
              <a:gd name="connsiteX2" fmla="*/ 800100 w 985837"/>
              <a:gd name="connsiteY2" fmla="*/ 90487 h 3998515"/>
              <a:gd name="connsiteX3" fmla="*/ 614363 w 985837"/>
              <a:gd name="connsiteY3" fmla="*/ 157162 h 3998515"/>
              <a:gd name="connsiteX4" fmla="*/ 704850 w 985837"/>
              <a:gd name="connsiteY4" fmla="*/ 323850 h 3998515"/>
              <a:gd name="connsiteX5" fmla="*/ 633413 w 985837"/>
              <a:gd name="connsiteY5" fmla="*/ 447675 h 3998515"/>
              <a:gd name="connsiteX6" fmla="*/ 600075 w 985837"/>
              <a:gd name="connsiteY6" fmla="*/ 581025 h 3998515"/>
              <a:gd name="connsiteX7" fmla="*/ 757238 w 985837"/>
              <a:gd name="connsiteY7" fmla="*/ 638175 h 3998515"/>
              <a:gd name="connsiteX8" fmla="*/ 757238 w 985837"/>
              <a:gd name="connsiteY8" fmla="*/ 781050 h 3998515"/>
              <a:gd name="connsiteX9" fmla="*/ 838200 w 985837"/>
              <a:gd name="connsiteY9" fmla="*/ 957262 h 3998515"/>
              <a:gd name="connsiteX10" fmla="*/ 795338 w 985837"/>
              <a:gd name="connsiteY10" fmla="*/ 1090612 h 3998515"/>
              <a:gd name="connsiteX11" fmla="*/ 671513 w 985837"/>
              <a:gd name="connsiteY11" fmla="*/ 1238250 h 3998515"/>
              <a:gd name="connsiteX12" fmla="*/ 623888 w 985837"/>
              <a:gd name="connsiteY12" fmla="*/ 1409700 h 3998515"/>
              <a:gd name="connsiteX13" fmla="*/ 685800 w 985837"/>
              <a:gd name="connsiteY13" fmla="*/ 1485900 h 3998515"/>
              <a:gd name="connsiteX14" fmla="*/ 766763 w 985837"/>
              <a:gd name="connsiteY14" fmla="*/ 1552575 h 3998515"/>
              <a:gd name="connsiteX15" fmla="*/ 790575 w 985837"/>
              <a:gd name="connsiteY15" fmla="*/ 1828800 h 3998515"/>
              <a:gd name="connsiteX16" fmla="*/ 623888 w 985837"/>
              <a:gd name="connsiteY16" fmla="*/ 1909762 h 3998515"/>
              <a:gd name="connsiteX17" fmla="*/ 409575 w 985837"/>
              <a:gd name="connsiteY17" fmla="*/ 2314575 h 3998515"/>
              <a:gd name="connsiteX18" fmla="*/ 57150 w 985837"/>
              <a:gd name="connsiteY18" fmla="*/ 2619375 h 3998515"/>
              <a:gd name="connsiteX19" fmla="*/ 66675 w 985837"/>
              <a:gd name="connsiteY19" fmla="*/ 2781300 h 3998515"/>
              <a:gd name="connsiteX20" fmla="*/ 257175 w 985837"/>
              <a:gd name="connsiteY20" fmla="*/ 2914650 h 3998515"/>
              <a:gd name="connsiteX21" fmla="*/ 242888 w 985837"/>
              <a:gd name="connsiteY21" fmla="*/ 3024187 h 3998515"/>
              <a:gd name="connsiteX22" fmla="*/ 242888 w 985837"/>
              <a:gd name="connsiteY22" fmla="*/ 3276600 h 3998515"/>
              <a:gd name="connsiteX23" fmla="*/ 138113 w 985837"/>
              <a:gd name="connsiteY23" fmla="*/ 3757612 h 3998515"/>
              <a:gd name="connsiteX24" fmla="*/ 47625 w 985837"/>
              <a:gd name="connsiteY24" fmla="*/ 3995737 h 3998515"/>
              <a:gd name="connsiteX0" fmla="*/ 996156 w 1039018"/>
              <a:gd name="connsiteY0" fmla="*/ 0 h 4208065"/>
              <a:gd name="connsiteX1" fmla="*/ 1015206 w 1039018"/>
              <a:gd name="connsiteY1" fmla="*/ 200025 h 4208065"/>
              <a:gd name="connsiteX2" fmla="*/ 853281 w 1039018"/>
              <a:gd name="connsiteY2" fmla="*/ 90487 h 4208065"/>
              <a:gd name="connsiteX3" fmla="*/ 667544 w 1039018"/>
              <a:gd name="connsiteY3" fmla="*/ 157162 h 4208065"/>
              <a:gd name="connsiteX4" fmla="*/ 758031 w 1039018"/>
              <a:gd name="connsiteY4" fmla="*/ 323850 h 4208065"/>
              <a:gd name="connsiteX5" fmla="*/ 686594 w 1039018"/>
              <a:gd name="connsiteY5" fmla="*/ 447675 h 4208065"/>
              <a:gd name="connsiteX6" fmla="*/ 653256 w 1039018"/>
              <a:gd name="connsiteY6" fmla="*/ 581025 h 4208065"/>
              <a:gd name="connsiteX7" fmla="*/ 810419 w 1039018"/>
              <a:gd name="connsiteY7" fmla="*/ 638175 h 4208065"/>
              <a:gd name="connsiteX8" fmla="*/ 810419 w 1039018"/>
              <a:gd name="connsiteY8" fmla="*/ 781050 h 4208065"/>
              <a:gd name="connsiteX9" fmla="*/ 891381 w 1039018"/>
              <a:gd name="connsiteY9" fmla="*/ 957262 h 4208065"/>
              <a:gd name="connsiteX10" fmla="*/ 848519 w 1039018"/>
              <a:gd name="connsiteY10" fmla="*/ 1090612 h 4208065"/>
              <a:gd name="connsiteX11" fmla="*/ 724694 w 1039018"/>
              <a:gd name="connsiteY11" fmla="*/ 1238250 h 4208065"/>
              <a:gd name="connsiteX12" fmla="*/ 677069 w 1039018"/>
              <a:gd name="connsiteY12" fmla="*/ 1409700 h 4208065"/>
              <a:gd name="connsiteX13" fmla="*/ 738981 w 1039018"/>
              <a:gd name="connsiteY13" fmla="*/ 1485900 h 4208065"/>
              <a:gd name="connsiteX14" fmla="*/ 819944 w 1039018"/>
              <a:gd name="connsiteY14" fmla="*/ 1552575 h 4208065"/>
              <a:gd name="connsiteX15" fmla="*/ 843756 w 1039018"/>
              <a:gd name="connsiteY15" fmla="*/ 1828800 h 4208065"/>
              <a:gd name="connsiteX16" fmla="*/ 677069 w 1039018"/>
              <a:gd name="connsiteY16" fmla="*/ 1909762 h 4208065"/>
              <a:gd name="connsiteX17" fmla="*/ 462756 w 1039018"/>
              <a:gd name="connsiteY17" fmla="*/ 2314575 h 4208065"/>
              <a:gd name="connsiteX18" fmla="*/ 110331 w 1039018"/>
              <a:gd name="connsiteY18" fmla="*/ 2619375 h 4208065"/>
              <a:gd name="connsiteX19" fmla="*/ 119856 w 1039018"/>
              <a:gd name="connsiteY19" fmla="*/ 2781300 h 4208065"/>
              <a:gd name="connsiteX20" fmla="*/ 310356 w 1039018"/>
              <a:gd name="connsiteY20" fmla="*/ 2914650 h 4208065"/>
              <a:gd name="connsiteX21" fmla="*/ 296069 w 1039018"/>
              <a:gd name="connsiteY21" fmla="*/ 3024187 h 4208065"/>
              <a:gd name="connsiteX22" fmla="*/ 296069 w 1039018"/>
              <a:gd name="connsiteY22" fmla="*/ 3276600 h 4208065"/>
              <a:gd name="connsiteX23" fmla="*/ 191294 w 1039018"/>
              <a:gd name="connsiteY23" fmla="*/ 3757612 h 4208065"/>
              <a:gd name="connsiteX24" fmla="*/ 5556 w 1039018"/>
              <a:gd name="connsiteY24" fmla="*/ 4205287 h 4208065"/>
              <a:gd name="connsiteX0" fmla="*/ 996156 w 1039018"/>
              <a:gd name="connsiteY0" fmla="*/ 0 h 4208065"/>
              <a:gd name="connsiteX1" fmla="*/ 1015206 w 1039018"/>
              <a:gd name="connsiteY1" fmla="*/ 200025 h 4208065"/>
              <a:gd name="connsiteX2" fmla="*/ 853281 w 1039018"/>
              <a:gd name="connsiteY2" fmla="*/ 90487 h 4208065"/>
              <a:gd name="connsiteX3" fmla="*/ 667544 w 1039018"/>
              <a:gd name="connsiteY3" fmla="*/ 157162 h 4208065"/>
              <a:gd name="connsiteX4" fmla="*/ 758031 w 1039018"/>
              <a:gd name="connsiteY4" fmla="*/ 323850 h 4208065"/>
              <a:gd name="connsiteX5" fmla="*/ 686594 w 1039018"/>
              <a:gd name="connsiteY5" fmla="*/ 447675 h 4208065"/>
              <a:gd name="connsiteX6" fmla="*/ 653256 w 1039018"/>
              <a:gd name="connsiteY6" fmla="*/ 581025 h 4208065"/>
              <a:gd name="connsiteX7" fmla="*/ 810419 w 1039018"/>
              <a:gd name="connsiteY7" fmla="*/ 638175 h 4208065"/>
              <a:gd name="connsiteX8" fmla="*/ 810419 w 1039018"/>
              <a:gd name="connsiteY8" fmla="*/ 781050 h 4208065"/>
              <a:gd name="connsiteX9" fmla="*/ 891381 w 1039018"/>
              <a:gd name="connsiteY9" fmla="*/ 957262 h 4208065"/>
              <a:gd name="connsiteX10" fmla="*/ 848519 w 1039018"/>
              <a:gd name="connsiteY10" fmla="*/ 1090612 h 4208065"/>
              <a:gd name="connsiteX11" fmla="*/ 724694 w 1039018"/>
              <a:gd name="connsiteY11" fmla="*/ 1238250 h 4208065"/>
              <a:gd name="connsiteX12" fmla="*/ 677069 w 1039018"/>
              <a:gd name="connsiteY12" fmla="*/ 1409700 h 4208065"/>
              <a:gd name="connsiteX13" fmla="*/ 738981 w 1039018"/>
              <a:gd name="connsiteY13" fmla="*/ 1485900 h 4208065"/>
              <a:gd name="connsiteX14" fmla="*/ 819944 w 1039018"/>
              <a:gd name="connsiteY14" fmla="*/ 1552575 h 4208065"/>
              <a:gd name="connsiteX15" fmla="*/ 843756 w 1039018"/>
              <a:gd name="connsiteY15" fmla="*/ 1828800 h 4208065"/>
              <a:gd name="connsiteX16" fmla="*/ 677069 w 1039018"/>
              <a:gd name="connsiteY16" fmla="*/ 1909762 h 4208065"/>
              <a:gd name="connsiteX17" fmla="*/ 462756 w 1039018"/>
              <a:gd name="connsiteY17" fmla="*/ 2314575 h 4208065"/>
              <a:gd name="connsiteX18" fmla="*/ 110331 w 1039018"/>
              <a:gd name="connsiteY18" fmla="*/ 2619375 h 4208065"/>
              <a:gd name="connsiteX19" fmla="*/ 119856 w 1039018"/>
              <a:gd name="connsiteY19" fmla="*/ 2781300 h 4208065"/>
              <a:gd name="connsiteX20" fmla="*/ 310356 w 1039018"/>
              <a:gd name="connsiteY20" fmla="*/ 2914650 h 4208065"/>
              <a:gd name="connsiteX21" fmla="*/ 296069 w 1039018"/>
              <a:gd name="connsiteY21" fmla="*/ 3024187 h 4208065"/>
              <a:gd name="connsiteX22" fmla="*/ 296069 w 1039018"/>
              <a:gd name="connsiteY22" fmla="*/ 3276600 h 4208065"/>
              <a:gd name="connsiteX23" fmla="*/ 91282 w 1039018"/>
              <a:gd name="connsiteY23" fmla="*/ 4000500 h 4208065"/>
              <a:gd name="connsiteX24" fmla="*/ 5556 w 1039018"/>
              <a:gd name="connsiteY24" fmla="*/ 4205287 h 4208065"/>
              <a:gd name="connsiteX0" fmla="*/ 1100931 w 1143793"/>
              <a:gd name="connsiteY0" fmla="*/ 0 h 5232003"/>
              <a:gd name="connsiteX1" fmla="*/ 1119981 w 1143793"/>
              <a:gd name="connsiteY1" fmla="*/ 200025 h 5232003"/>
              <a:gd name="connsiteX2" fmla="*/ 958056 w 1143793"/>
              <a:gd name="connsiteY2" fmla="*/ 90487 h 5232003"/>
              <a:gd name="connsiteX3" fmla="*/ 772319 w 1143793"/>
              <a:gd name="connsiteY3" fmla="*/ 157162 h 5232003"/>
              <a:gd name="connsiteX4" fmla="*/ 862806 w 1143793"/>
              <a:gd name="connsiteY4" fmla="*/ 323850 h 5232003"/>
              <a:gd name="connsiteX5" fmla="*/ 791369 w 1143793"/>
              <a:gd name="connsiteY5" fmla="*/ 447675 h 5232003"/>
              <a:gd name="connsiteX6" fmla="*/ 758031 w 1143793"/>
              <a:gd name="connsiteY6" fmla="*/ 581025 h 5232003"/>
              <a:gd name="connsiteX7" fmla="*/ 915194 w 1143793"/>
              <a:gd name="connsiteY7" fmla="*/ 638175 h 5232003"/>
              <a:gd name="connsiteX8" fmla="*/ 915194 w 1143793"/>
              <a:gd name="connsiteY8" fmla="*/ 781050 h 5232003"/>
              <a:gd name="connsiteX9" fmla="*/ 996156 w 1143793"/>
              <a:gd name="connsiteY9" fmla="*/ 957262 h 5232003"/>
              <a:gd name="connsiteX10" fmla="*/ 953294 w 1143793"/>
              <a:gd name="connsiteY10" fmla="*/ 1090612 h 5232003"/>
              <a:gd name="connsiteX11" fmla="*/ 829469 w 1143793"/>
              <a:gd name="connsiteY11" fmla="*/ 1238250 h 5232003"/>
              <a:gd name="connsiteX12" fmla="*/ 781844 w 1143793"/>
              <a:gd name="connsiteY12" fmla="*/ 1409700 h 5232003"/>
              <a:gd name="connsiteX13" fmla="*/ 843756 w 1143793"/>
              <a:gd name="connsiteY13" fmla="*/ 1485900 h 5232003"/>
              <a:gd name="connsiteX14" fmla="*/ 924719 w 1143793"/>
              <a:gd name="connsiteY14" fmla="*/ 1552575 h 5232003"/>
              <a:gd name="connsiteX15" fmla="*/ 948531 w 1143793"/>
              <a:gd name="connsiteY15" fmla="*/ 1828800 h 5232003"/>
              <a:gd name="connsiteX16" fmla="*/ 781844 w 1143793"/>
              <a:gd name="connsiteY16" fmla="*/ 1909762 h 5232003"/>
              <a:gd name="connsiteX17" fmla="*/ 567531 w 1143793"/>
              <a:gd name="connsiteY17" fmla="*/ 2314575 h 5232003"/>
              <a:gd name="connsiteX18" fmla="*/ 215106 w 1143793"/>
              <a:gd name="connsiteY18" fmla="*/ 2619375 h 5232003"/>
              <a:gd name="connsiteX19" fmla="*/ 224631 w 1143793"/>
              <a:gd name="connsiteY19" fmla="*/ 2781300 h 5232003"/>
              <a:gd name="connsiteX20" fmla="*/ 415131 w 1143793"/>
              <a:gd name="connsiteY20" fmla="*/ 2914650 h 5232003"/>
              <a:gd name="connsiteX21" fmla="*/ 400844 w 1143793"/>
              <a:gd name="connsiteY21" fmla="*/ 3024187 h 5232003"/>
              <a:gd name="connsiteX22" fmla="*/ 400844 w 1143793"/>
              <a:gd name="connsiteY22" fmla="*/ 3276600 h 5232003"/>
              <a:gd name="connsiteX23" fmla="*/ 196057 w 1143793"/>
              <a:gd name="connsiteY23" fmla="*/ 4000500 h 5232003"/>
              <a:gd name="connsiteX24" fmla="*/ 5556 w 1143793"/>
              <a:gd name="connsiteY24" fmla="*/ 5229225 h 523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3793" h="5232003">
                <a:moveTo>
                  <a:pt x="1100931" y="0"/>
                </a:moveTo>
                <a:cubicBezTo>
                  <a:pt x="1122362" y="92472"/>
                  <a:pt x="1143793" y="184944"/>
                  <a:pt x="1119981" y="200025"/>
                </a:cubicBezTo>
                <a:cubicBezTo>
                  <a:pt x="1096169" y="215106"/>
                  <a:pt x="1016000" y="97631"/>
                  <a:pt x="958056" y="90487"/>
                </a:cubicBezTo>
                <a:cubicBezTo>
                  <a:pt x="900112" y="83343"/>
                  <a:pt x="788194" y="118268"/>
                  <a:pt x="772319" y="157162"/>
                </a:cubicBezTo>
                <a:cubicBezTo>
                  <a:pt x="756444" y="196056"/>
                  <a:pt x="859631" y="275431"/>
                  <a:pt x="862806" y="323850"/>
                </a:cubicBezTo>
                <a:cubicBezTo>
                  <a:pt x="865981" y="372269"/>
                  <a:pt x="808831" y="404813"/>
                  <a:pt x="791369" y="447675"/>
                </a:cubicBezTo>
                <a:cubicBezTo>
                  <a:pt x="773907" y="490537"/>
                  <a:pt x="737394" y="549275"/>
                  <a:pt x="758031" y="581025"/>
                </a:cubicBezTo>
                <a:cubicBezTo>
                  <a:pt x="778668" y="612775"/>
                  <a:pt x="889000" y="604837"/>
                  <a:pt x="915194" y="638175"/>
                </a:cubicBezTo>
                <a:cubicBezTo>
                  <a:pt x="941388" y="671513"/>
                  <a:pt x="901700" y="727869"/>
                  <a:pt x="915194" y="781050"/>
                </a:cubicBezTo>
                <a:cubicBezTo>
                  <a:pt x="928688" y="834231"/>
                  <a:pt x="989806" y="905668"/>
                  <a:pt x="996156" y="957262"/>
                </a:cubicBezTo>
                <a:cubicBezTo>
                  <a:pt x="1002506" y="1008856"/>
                  <a:pt x="981075" y="1043781"/>
                  <a:pt x="953294" y="1090612"/>
                </a:cubicBezTo>
                <a:cubicBezTo>
                  <a:pt x="925513" y="1137443"/>
                  <a:pt x="858044" y="1185069"/>
                  <a:pt x="829469" y="1238250"/>
                </a:cubicBezTo>
                <a:cubicBezTo>
                  <a:pt x="800894" y="1291431"/>
                  <a:pt x="779463" y="1368425"/>
                  <a:pt x="781844" y="1409700"/>
                </a:cubicBezTo>
                <a:cubicBezTo>
                  <a:pt x="784225" y="1450975"/>
                  <a:pt x="819944" y="1462088"/>
                  <a:pt x="843756" y="1485900"/>
                </a:cubicBezTo>
                <a:cubicBezTo>
                  <a:pt x="867568" y="1509712"/>
                  <a:pt x="907257" y="1495425"/>
                  <a:pt x="924719" y="1552575"/>
                </a:cubicBezTo>
                <a:cubicBezTo>
                  <a:pt x="942181" y="1609725"/>
                  <a:pt x="972344" y="1769269"/>
                  <a:pt x="948531" y="1828800"/>
                </a:cubicBezTo>
                <a:cubicBezTo>
                  <a:pt x="924719" y="1888331"/>
                  <a:pt x="845344" y="1828800"/>
                  <a:pt x="781844" y="1909762"/>
                </a:cubicBezTo>
                <a:cubicBezTo>
                  <a:pt x="718344" y="1990724"/>
                  <a:pt x="661987" y="2196306"/>
                  <a:pt x="567531" y="2314575"/>
                </a:cubicBezTo>
                <a:cubicBezTo>
                  <a:pt x="473075" y="2432844"/>
                  <a:pt x="272256" y="2541588"/>
                  <a:pt x="215106" y="2619375"/>
                </a:cubicBezTo>
                <a:cubicBezTo>
                  <a:pt x="157956" y="2697162"/>
                  <a:pt x="191293" y="2732087"/>
                  <a:pt x="224631" y="2781300"/>
                </a:cubicBezTo>
                <a:cubicBezTo>
                  <a:pt x="257969" y="2830513"/>
                  <a:pt x="385762" y="2874169"/>
                  <a:pt x="415131" y="2914650"/>
                </a:cubicBezTo>
                <a:cubicBezTo>
                  <a:pt x="444500" y="2955131"/>
                  <a:pt x="403225" y="2963862"/>
                  <a:pt x="400844" y="3024187"/>
                </a:cubicBezTo>
                <a:cubicBezTo>
                  <a:pt x="398463" y="3084512"/>
                  <a:pt x="434975" y="3113881"/>
                  <a:pt x="400844" y="3276600"/>
                </a:cubicBezTo>
                <a:cubicBezTo>
                  <a:pt x="366713" y="3439319"/>
                  <a:pt x="261938" y="3675063"/>
                  <a:pt x="196057" y="4000500"/>
                </a:cubicBezTo>
                <a:cubicBezTo>
                  <a:pt x="130176" y="4325937"/>
                  <a:pt x="0" y="5232003"/>
                  <a:pt x="5556" y="5229225"/>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3267075" y="1862138"/>
            <a:ext cx="2026444" cy="3465512"/>
          </a:xfrm>
          <a:custGeom>
            <a:avLst/>
            <a:gdLst>
              <a:gd name="connsiteX0" fmla="*/ 0 w 2026444"/>
              <a:gd name="connsiteY0" fmla="*/ 0 h 3465512"/>
              <a:gd name="connsiteX1" fmla="*/ 104775 w 2026444"/>
              <a:gd name="connsiteY1" fmla="*/ 200025 h 3465512"/>
              <a:gd name="connsiteX2" fmla="*/ 309563 w 2026444"/>
              <a:gd name="connsiteY2" fmla="*/ 309562 h 3465512"/>
              <a:gd name="connsiteX3" fmla="*/ 500063 w 2026444"/>
              <a:gd name="connsiteY3" fmla="*/ 452437 h 3465512"/>
              <a:gd name="connsiteX4" fmla="*/ 590550 w 2026444"/>
              <a:gd name="connsiteY4" fmla="*/ 671512 h 3465512"/>
              <a:gd name="connsiteX5" fmla="*/ 828675 w 2026444"/>
              <a:gd name="connsiteY5" fmla="*/ 785812 h 3465512"/>
              <a:gd name="connsiteX6" fmla="*/ 1195388 w 2026444"/>
              <a:gd name="connsiteY6" fmla="*/ 838200 h 3465512"/>
              <a:gd name="connsiteX7" fmla="*/ 1262063 w 2026444"/>
              <a:gd name="connsiteY7" fmla="*/ 976312 h 3465512"/>
              <a:gd name="connsiteX8" fmla="*/ 1214438 w 2026444"/>
              <a:gd name="connsiteY8" fmla="*/ 1133475 h 3465512"/>
              <a:gd name="connsiteX9" fmla="*/ 1119188 w 2026444"/>
              <a:gd name="connsiteY9" fmla="*/ 1204912 h 3465512"/>
              <a:gd name="connsiteX10" fmla="*/ 1319213 w 2026444"/>
              <a:gd name="connsiteY10" fmla="*/ 1452562 h 3465512"/>
              <a:gd name="connsiteX11" fmla="*/ 1338263 w 2026444"/>
              <a:gd name="connsiteY11" fmla="*/ 1671637 h 3465512"/>
              <a:gd name="connsiteX12" fmla="*/ 1309688 w 2026444"/>
              <a:gd name="connsiteY12" fmla="*/ 1747837 h 3465512"/>
              <a:gd name="connsiteX13" fmla="*/ 1428750 w 2026444"/>
              <a:gd name="connsiteY13" fmla="*/ 1885950 h 3465512"/>
              <a:gd name="connsiteX14" fmla="*/ 1443038 w 2026444"/>
              <a:gd name="connsiteY14" fmla="*/ 2133600 h 3465512"/>
              <a:gd name="connsiteX15" fmla="*/ 1476375 w 2026444"/>
              <a:gd name="connsiteY15" fmla="*/ 2357437 h 3465512"/>
              <a:gd name="connsiteX16" fmla="*/ 1476375 w 2026444"/>
              <a:gd name="connsiteY16" fmla="*/ 2747962 h 3465512"/>
              <a:gd name="connsiteX17" fmla="*/ 1495425 w 2026444"/>
              <a:gd name="connsiteY17" fmla="*/ 2890837 h 3465512"/>
              <a:gd name="connsiteX18" fmla="*/ 1695450 w 2026444"/>
              <a:gd name="connsiteY18" fmla="*/ 2967037 h 3465512"/>
              <a:gd name="connsiteX19" fmla="*/ 1876425 w 2026444"/>
              <a:gd name="connsiteY19" fmla="*/ 3114675 h 3465512"/>
              <a:gd name="connsiteX20" fmla="*/ 2005013 w 2026444"/>
              <a:gd name="connsiteY20" fmla="*/ 3414712 h 3465512"/>
              <a:gd name="connsiteX21" fmla="*/ 2005013 w 2026444"/>
              <a:gd name="connsiteY21" fmla="*/ 3419475 h 346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26444" h="3465512">
                <a:moveTo>
                  <a:pt x="0" y="0"/>
                </a:moveTo>
                <a:cubicBezTo>
                  <a:pt x="26590" y="74215"/>
                  <a:pt x="53181" y="148431"/>
                  <a:pt x="104775" y="200025"/>
                </a:cubicBezTo>
                <a:cubicBezTo>
                  <a:pt x="156369" y="251619"/>
                  <a:pt x="243682" y="267493"/>
                  <a:pt x="309563" y="309562"/>
                </a:cubicBezTo>
                <a:cubicBezTo>
                  <a:pt x="375444" y="351631"/>
                  <a:pt x="453232" y="392112"/>
                  <a:pt x="500063" y="452437"/>
                </a:cubicBezTo>
                <a:cubicBezTo>
                  <a:pt x="546894" y="512762"/>
                  <a:pt x="535781" y="615950"/>
                  <a:pt x="590550" y="671512"/>
                </a:cubicBezTo>
                <a:cubicBezTo>
                  <a:pt x="645319" y="727074"/>
                  <a:pt x="727869" y="758031"/>
                  <a:pt x="828675" y="785812"/>
                </a:cubicBezTo>
                <a:cubicBezTo>
                  <a:pt x="929481" y="813593"/>
                  <a:pt x="1123157" y="806450"/>
                  <a:pt x="1195388" y="838200"/>
                </a:cubicBezTo>
                <a:cubicBezTo>
                  <a:pt x="1267619" y="869950"/>
                  <a:pt x="1258888" y="927100"/>
                  <a:pt x="1262063" y="976312"/>
                </a:cubicBezTo>
                <a:cubicBezTo>
                  <a:pt x="1265238" y="1025524"/>
                  <a:pt x="1238250" y="1095375"/>
                  <a:pt x="1214438" y="1133475"/>
                </a:cubicBezTo>
                <a:cubicBezTo>
                  <a:pt x="1190626" y="1171575"/>
                  <a:pt x="1101726" y="1151731"/>
                  <a:pt x="1119188" y="1204912"/>
                </a:cubicBezTo>
                <a:cubicBezTo>
                  <a:pt x="1136651" y="1258093"/>
                  <a:pt x="1282701" y="1374775"/>
                  <a:pt x="1319213" y="1452562"/>
                </a:cubicBezTo>
                <a:cubicBezTo>
                  <a:pt x="1355725" y="1530349"/>
                  <a:pt x="1339850" y="1622425"/>
                  <a:pt x="1338263" y="1671637"/>
                </a:cubicBezTo>
                <a:cubicBezTo>
                  <a:pt x="1336676" y="1720849"/>
                  <a:pt x="1294607" y="1712118"/>
                  <a:pt x="1309688" y="1747837"/>
                </a:cubicBezTo>
                <a:cubicBezTo>
                  <a:pt x="1324769" y="1783556"/>
                  <a:pt x="1406525" y="1821656"/>
                  <a:pt x="1428750" y="1885950"/>
                </a:cubicBezTo>
                <a:cubicBezTo>
                  <a:pt x="1450975" y="1950244"/>
                  <a:pt x="1435101" y="2055019"/>
                  <a:pt x="1443038" y="2133600"/>
                </a:cubicBezTo>
                <a:cubicBezTo>
                  <a:pt x="1450975" y="2212181"/>
                  <a:pt x="1470819" y="2255043"/>
                  <a:pt x="1476375" y="2357437"/>
                </a:cubicBezTo>
                <a:cubicBezTo>
                  <a:pt x="1481931" y="2459831"/>
                  <a:pt x="1473200" y="2659062"/>
                  <a:pt x="1476375" y="2747962"/>
                </a:cubicBezTo>
                <a:cubicBezTo>
                  <a:pt x="1479550" y="2836862"/>
                  <a:pt x="1458913" y="2854325"/>
                  <a:pt x="1495425" y="2890837"/>
                </a:cubicBezTo>
                <a:cubicBezTo>
                  <a:pt x="1531937" y="2927349"/>
                  <a:pt x="1631950" y="2929731"/>
                  <a:pt x="1695450" y="2967037"/>
                </a:cubicBezTo>
                <a:cubicBezTo>
                  <a:pt x="1758950" y="3004343"/>
                  <a:pt x="1824831" y="3040063"/>
                  <a:pt x="1876425" y="3114675"/>
                </a:cubicBezTo>
                <a:cubicBezTo>
                  <a:pt x="1928019" y="3189287"/>
                  <a:pt x="1983582" y="3363912"/>
                  <a:pt x="2005013" y="3414712"/>
                </a:cubicBezTo>
                <a:cubicBezTo>
                  <a:pt x="2026444" y="3465512"/>
                  <a:pt x="2015728" y="3442493"/>
                  <a:pt x="2005013" y="3419475"/>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7"/>
          <p:cNvSpPr>
            <a:spLocks noChangeArrowheads="1"/>
          </p:cNvSpPr>
          <p:nvPr/>
        </p:nvSpPr>
        <p:spPr bwMode="auto">
          <a:xfrm>
            <a:off x="415637" y="1515630"/>
            <a:ext cx="8383979" cy="4321183"/>
          </a:xfrm>
          <a:prstGeom prst="rect">
            <a:avLst/>
          </a:prstGeom>
          <a:noFill/>
          <a:ln w="9525">
            <a:noFill/>
            <a:miter lim="800000"/>
            <a:headEnd/>
            <a:tailEnd/>
          </a:ln>
        </p:spPr>
        <p:txBody>
          <a:bodyPr wrap="square">
            <a:spAutoFit/>
          </a:bodyPr>
          <a:lstStyle/>
          <a:p>
            <a:pPr>
              <a:lnSpc>
                <a:spcPct val="150000"/>
              </a:lnSpc>
              <a:spcBef>
                <a:spcPct val="30000"/>
              </a:spcBef>
              <a:buClr>
                <a:srgbClr val="CC0000"/>
              </a:buClr>
              <a:buSzPct val="120000"/>
              <a:buFont typeface="Wingdings" pitchFamily="2" charset="2"/>
              <a:buChar char="Ø"/>
            </a:pPr>
            <a:r>
              <a:rPr lang="en-US" sz="2200" b="1" dirty="0" smtClean="0">
                <a:solidFill>
                  <a:schemeClr val="tx2"/>
                </a:solidFill>
              </a:rPr>
              <a:t>Portugués and </a:t>
            </a:r>
            <a:r>
              <a:rPr lang="en-US" sz="2200" b="1" dirty="0" err="1" smtClean="0">
                <a:solidFill>
                  <a:schemeClr val="tx2"/>
                </a:solidFill>
              </a:rPr>
              <a:t>Bucaná</a:t>
            </a:r>
            <a:r>
              <a:rPr lang="en-US" sz="2200" b="1" dirty="0" smtClean="0">
                <a:solidFill>
                  <a:schemeClr val="tx2"/>
                </a:solidFill>
              </a:rPr>
              <a:t> Rivers Project, authorized in 1970, included 2 dams and channelization of both rivers for:</a:t>
            </a:r>
          </a:p>
          <a:p>
            <a:pPr lvl="1">
              <a:lnSpc>
                <a:spcPct val="150000"/>
              </a:lnSpc>
              <a:spcBef>
                <a:spcPct val="30000"/>
              </a:spcBef>
              <a:buClr>
                <a:srgbClr val="CC0000"/>
              </a:buClr>
              <a:buSzPct val="120000"/>
              <a:buFont typeface="Wingdings" pitchFamily="2" charset="2"/>
              <a:buChar char="Ø"/>
            </a:pPr>
            <a:r>
              <a:rPr lang="en-US" sz="2200" b="1" dirty="0" smtClean="0">
                <a:solidFill>
                  <a:schemeClr val="tx2"/>
                </a:solidFill>
              </a:rPr>
              <a:t>Flood Control</a:t>
            </a:r>
          </a:p>
          <a:p>
            <a:pPr lvl="1">
              <a:lnSpc>
                <a:spcPct val="150000"/>
              </a:lnSpc>
              <a:spcBef>
                <a:spcPct val="30000"/>
              </a:spcBef>
              <a:buClr>
                <a:srgbClr val="CC0000"/>
              </a:buClr>
              <a:buSzPct val="120000"/>
              <a:buFont typeface="Wingdings" pitchFamily="2" charset="2"/>
              <a:buChar char="Ø"/>
            </a:pPr>
            <a:r>
              <a:rPr lang="en-US" sz="2200" b="1" dirty="0" smtClean="0">
                <a:solidFill>
                  <a:schemeClr val="tx2"/>
                </a:solidFill>
              </a:rPr>
              <a:t>Water supply</a:t>
            </a:r>
          </a:p>
          <a:p>
            <a:pPr lvl="1">
              <a:lnSpc>
                <a:spcPct val="150000"/>
              </a:lnSpc>
              <a:spcBef>
                <a:spcPct val="30000"/>
              </a:spcBef>
              <a:buClr>
                <a:srgbClr val="CC0000"/>
              </a:buClr>
              <a:buSzPct val="120000"/>
              <a:buFont typeface="Wingdings" pitchFamily="2" charset="2"/>
              <a:buChar char="Ø"/>
            </a:pPr>
            <a:r>
              <a:rPr lang="en-US" sz="2200" b="1" dirty="0" smtClean="0">
                <a:solidFill>
                  <a:schemeClr val="tx2"/>
                </a:solidFill>
              </a:rPr>
              <a:t>Recreation</a:t>
            </a:r>
          </a:p>
          <a:p>
            <a:pPr lvl="1">
              <a:lnSpc>
                <a:spcPct val="150000"/>
              </a:lnSpc>
              <a:spcBef>
                <a:spcPct val="30000"/>
              </a:spcBef>
              <a:buClr>
                <a:srgbClr val="CC0000"/>
              </a:buClr>
              <a:buSzPct val="120000"/>
              <a:buFont typeface="Wingdings" pitchFamily="2" charset="2"/>
              <a:buChar char="Ø"/>
            </a:pPr>
            <a:r>
              <a:rPr lang="en-US" sz="2200" b="1" dirty="0" smtClean="0">
                <a:solidFill>
                  <a:schemeClr val="tx2"/>
                </a:solidFill>
              </a:rPr>
              <a:t>Fish and wildlife enhancement</a:t>
            </a:r>
          </a:p>
          <a:p>
            <a:pPr>
              <a:lnSpc>
                <a:spcPct val="150000"/>
              </a:lnSpc>
              <a:spcBef>
                <a:spcPct val="30000"/>
              </a:spcBef>
              <a:buClr>
                <a:srgbClr val="CC0000"/>
              </a:buClr>
              <a:buSzPct val="120000"/>
              <a:buFont typeface="Wingdings" pitchFamily="2" charset="2"/>
              <a:buChar char="Ø"/>
            </a:pPr>
            <a:endParaRPr lang="en-US" sz="2800" b="1" dirty="0">
              <a:solidFill>
                <a:schemeClr val="tx2"/>
              </a:solidFill>
            </a:endParaRPr>
          </a:p>
        </p:txBody>
      </p:sp>
      <p:sp>
        <p:nvSpPr>
          <p:cNvPr id="112642" name="Rectangle 2"/>
          <p:cNvSpPr>
            <a:spLocks noChangeArrowheads="1"/>
          </p:cNvSpPr>
          <p:nvPr/>
        </p:nvSpPr>
        <p:spPr bwMode="auto">
          <a:xfrm>
            <a:off x="0" y="259279"/>
            <a:ext cx="9144000"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90000"/>
              </a:lnSpc>
              <a:defRPr/>
            </a:pPr>
            <a:r>
              <a:rPr lang="en-US" sz="4000" b="1" kern="0" dirty="0" smtClean="0">
                <a:solidFill>
                  <a:srgbClr val="CC0000"/>
                </a:solidFill>
                <a:latin typeface="+mj-lt"/>
                <a:ea typeface="+mj-ea"/>
                <a:cs typeface="+mj-cs"/>
              </a:rPr>
              <a:t>Project Purposes</a:t>
            </a:r>
            <a:endParaRPr lang="en-US" sz="4000" b="1" kern="0" dirty="0">
              <a:solidFill>
                <a:srgbClr val="CC0000"/>
              </a:solidFill>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0" y="259279"/>
            <a:ext cx="9144000" cy="1143000"/>
          </a:xfrm>
          <a:prstGeom prst="rect">
            <a:avLst/>
          </a:prstGeom>
          <a:noFill/>
          <a:ln w="9525">
            <a:noFill/>
            <a:miter lim="800000"/>
            <a:headEnd/>
            <a:tailEnd/>
          </a:ln>
          <a:effectLst>
            <a:outerShdw dist="35921" dir="2700000" algn="ctr" rotWithShape="0">
              <a:schemeClr val="tx1"/>
            </a:outerShdw>
          </a:effectLst>
        </p:spPr>
        <p:txBody>
          <a:bodyPr anchor="ctr"/>
          <a:lstStyle/>
          <a:p>
            <a:pPr algn="ctr">
              <a:lnSpc>
                <a:spcPct val="90000"/>
              </a:lnSpc>
              <a:defRPr/>
            </a:pPr>
            <a:r>
              <a:rPr lang="en-US" sz="4000" b="1" kern="0" dirty="0" smtClean="0">
                <a:solidFill>
                  <a:srgbClr val="CC0000"/>
                </a:solidFill>
                <a:latin typeface="+mj-lt"/>
                <a:ea typeface="+mj-ea"/>
                <a:cs typeface="+mj-cs"/>
              </a:rPr>
              <a:t>Project Purposes</a:t>
            </a:r>
            <a:endParaRPr lang="en-US" sz="4000" b="1" kern="0" dirty="0">
              <a:solidFill>
                <a:srgbClr val="CC0000"/>
              </a:solidFill>
              <a:latin typeface="+mj-lt"/>
              <a:ea typeface="+mj-ea"/>
              <a:cs typeface="+mj-cs"/>
            </a:endParaRPr>
          </a:p>
        </p:txBody>
      </p:sp>
      <p:sp>
        <p:nvSpPr>
          <p:cNvPr id="5" name="Text Placeholder 4"/>
          <p:cNvSpPr>
            <a:spLocks noGrp="1"/>
          </p:cNvSpPr>
          <p:nvPr>
            <p:ph type="body" idx="1"/>
          </p:nvPr>
        </p:nvSpPr>
        <p:spPr/>
        <p:txBody>
          <a:bodyPr/>
          <a:lstStyle/>
          <a:p>
            <a:pPr algn="ctr"/>
            <a:r>
              <a:rPr lang="en-US" u="sng" dirty="0" smtClean="0"/>
              <a:t>1970 Authorization</a:t>
            </a:r>
            <a:endParaRPr lang="en-US" u="sng" dirty="0"/>
          </a:p>
        </p:txBody>
      </p:sp>
      <p:sp>
        <p:nvSpPr>
          <p:cNvPr id="6" name="Content Placeholder 5"/>
          <p:cNvSpPr>
            <a:spLocks noGrp="1"/>
          </p:cNvSpPr>
          <p:nvPr>
            <p:ph sz="half" idx="2"/>
          </p:nvPr>
        </p:nvSpPr>
        <p:spPr/>
        <p:txBody>
          <a:bodyPr/>
          <a:lstStyle/>
          <a:p>
            <a:pPr lvl="1">
              <a:lnSpc>
                <a:spcPct val="150000"/>
              </a:lnSpc>
              <a:spcBef>
                <a:spcPct val="30000"/>
              </a:spcBef>
              <a:buSzPct val="120000"/>
              <a:buFont typeface="Wingdings" pitchFamily="2" charset="2"/>
              <a:buChar char="Ø"/>
            </a:pPr>
            <a:r>
              <a:rPr lang="en-US" sz="2200" b="1" dirty="0" smtClean="0">
                <a:solidFill>
                  <a:schemeClr val="tx2"/>
                </a:solidFill>
              </a:rPr>
              <a:t>Flood Control</a:t>
            </a:r>
          </a:p>
          <a:p>
            <a:pPr lvl="1">
              <a:lnSpc>
                <a:spcPct val="150000"/>
              </a:lnSpc>
              <a:spcBef>
                <a:spcPct val="30000"/>
              </a:spcBef>
              <a:buSzPct val="120000"/>
              <a:buFont typeface="Wingdings" pitchFamily="2" charset="2"/>
              <a:buChar char="Ø"/>
            </a:pPr>
            <a:r>
              <a:rPr lang="en-US" sz="2200" b="1" dirty="0" smtClean="0">
                <a:solidFill>
                  <a:schemeClr val="tx2"/>
                </a:solidFill>
              </a:rPr>
              <a:t>Water supply</a:t>
            </a:r>
          </a:p>
          <a:p>
            <a:pPr lvl="1">
              <a:lnSpc>
                <a:spcPct val="150000"/>
              </a:lnSpc>
              <a:spcBef>
                <a:spcPct val="30000"/>
              </a:spcBef>
              <a:buSzPct val="120000"/>
              <a:buFont typeface="Wingdings" pitchFamily="2" charset="2"/>
              <a:buChar char="Ø"/>
            </a:pPr>
            <a:r>
              <a:rPr lang="en-US" sz="2200" b="1" dirty="0" smtClean="0">
                <a:solidFill>
                  <a:schemeClr val="tx2"/>
                </a:solidFill>
              </a:rPr>
              <a:t>Recreation</a:t>
            </a:r>
          </a:p>
          <a:p>
            <a:pPr lvl="1">
              <a:lnSpc>
                <a:spcPct val="150000"/>
              </a:lnSpc>
              <a:spcBef>
                <a:spcPct val="30000"/>
              </a:spcBef>
              <a:buSzPct val="120000"/>
              <a:buFont typeface="Wingdings" pitchFamily="2" charset="2"/>
              <a:buChar char="Ø"/>
            </a:pPr>
            <a:r>
              <a:rPr lang="en-US" sz="2200" b="1" dirty="0" smtClean="0">
                <a:solidFill>
                  <a:schemeClr val="tx2"/>
                </a:solidFill>
              </a:rPr>
              <a:t>Fish and wildlife enhancement</a:t>
            </a:r>
          </a:p>
          <a:p>
            <a:endParaRPr lang="en-US" dirty="0"/>
          </a:p>
        </p:txBody>
      </p:sp>
      <p:sp>
        <p:nvSpPr>
          <p:cNvPr id="7" name="Text Placeholder 6"/>
          <p:cNvSpPr>
            <a:spLocks noGrp="1"/>
          </p:cNvSpPr>
          <p:nvPr>
            <p:ph type="body" sz="quarter" idx="3"/>
          </p:nvPr>
        </p:nvSpPr>
        <p:spPr/>
        <p:txBody>
          <a:bodyPr/>
          <a:lstStyle/>
          <a:p>
            <a:pPr algn="ctr"/>
            <a:r>
              <a:rPr lang="en-US" u="sng" dirty="0" smtClean="0"/>
              <a:t>2013 Construction</a:t>
            </a:r>
            <a:endParaRPr lang="en-US" u="sng" dirty="0"/>
          </a:p>
        </p:txBody>
      </p:sp>
      <p:sp>
        <p:nvSpPr>
          <p:cNvPr id="8" name="Content Placeholder 7"/>
          <p:cNvSpPr>
            <a:spLocks noGrp="1"/>
          </p:cNvSpPr>
          <p:nvPr>
            <p:ph sz="quarter" idx="4"/>
          </p:nvPr>
        </p:nvSpPr>
        <p:spPr/>
        <p:txBody>
          <a:bodyPr/>
          <a:lstStyle/>
          <a:p>
            <a:pPr lvl="1">
              <a:lnSpc>
                <a:spcPct val="150000"/>
              </a:lnSpc>
              <a:spcBef>
                <a:spcPct val="30000"/>
              </a:spcBef>
              <a:buSzPct val="120000"/>
              <a:buFont typeface="Wingdings" pitchFamily="2" charset="2"/>
              <a:buChar char="Ø"/>
            </a:pPr>
            <a:r>
              <a:rPr lang="en-US" sz="2200" b="1" dirty="0" smtClean="0">
                <a:solidFill>
                  <a:schemeClr val="tx2"/>
                </a:solidFill>
              </a:rPr>
              <a:t>Flood Control</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7" name="Rectangle 5"/>
          <p:cNvSpPr>
            <a:spLocks noChangeArrowheads="1"/>
          </p:cNvSpPr>
          <p:nvPr/>
        </p:nvSpPr>
        <p:spPr bwMode="auto">
          <a:xfrm>
            <a:off x="0" y="449263"/>
            <a:ext cx="9144000" cy="1225158"/>
          </a:xfrm>
          <a:prstGeom prst="rect">
            <a:avLst/>
          </a:prstGeom>
          <a:noFill/>
          <a:ln w="9525">
            <a:noFill/>
            <a:miter lim="800000"/>
            <a:headEnd/>
            <a:tailEnd/>
          </a:ln>
          <a:effectLst>
            <a:outerShdw dist="35921" dir="2700000" algn="ctr" rotWithShape="0">
              <a:schemeClr val="tx2"/>
            </a:outerShdw>
          </a:effectLst>
        </p:spPr>
        <p:txBody>
          <a:bodyPr anchor="ctr"/>
          <a:lstStyle/>
          <a:p>
            <a:pPr algn="ctr">
              <a:defRPr/>
            </a:pPr>
            <a:r>
              <a:rPr lang="en-US" sz="4000" b="1" dirty="0" smtClean="0">
                <a:solidFill>
                  <a:srgbClr val="CC0000"/>
                </a:solidFill>
                <a:latin typeface="Tahoma" charset="0"/>
              </a:rPr>
              <a:t>Overview of Operational Guidance/Water Control Plan</a:t>
            </a:r>
            <a:endParaRPr lang="en-US" sz="4000" b="1" dirty="0">
              <a:solidFill>
                <a:srgbClr val="CC0000"/>
              </a:solidFill>
              <a:latin typeface="Tahoma" charset="0"/>
            </a:endParaRPr>
          </a:p>
        </p:txBody>
      </p:sp>
      <p:sp>
        <p:nvSpPr>
          <p:cNvPr id="5124" name="Rectangle 7"/>
          <p:cNvSpPr>
            <a:spLocks noChangeArrowheads="1"/>
          </p:cNvSpPr>
          <p:nvPr/>
        </p:nvSpPr>
        <p:spPr bwMode="auto">
          <a:xfrm>
            <a:off x="334138" y="2244436"/>
            <a:ext cx="8330418" cy="3978275"/>
          </a:xfrm>
          <a:prstGeom prst="rect">
            <a:avLst/>
          </a:prstGeom>
          <a:noFill/>
          <a:ln w="9525">
            <a:noFill/>
            <a:miter lim="800000"/>
            <a:headEnd/>
            <a:tailEnd/>
          </a:ln>
        </p:spPr>
        <p:txBody>
          <a:bodyPr lIns="0"/>
          <a:lstStyle/>
          <a:p>
            <a:pPr marL="401638" indent="-401638">
              <a:spcBef>
                <a:spcPct val="40000"/>
              </a:spcBef>
              <a:buClr>
                <a:srgbClr val="CC0000"/>
              </a:buClr>
              <a:buSzPct val="125000"/>
              <a:buFont typeface="Wingdings" pitchFamily="2" charset="2"/>
              <a:buChar char="Ø"/>
            </a:pPr>
            <a:r>
              <a:rPr lang="en-US" sz="2000" b="1" dirty="0" smtClean="0"/>
              <a:t>The purpose of an Operational Guidance/Water Control Plan is to assist project personnel in the day-to-day operation of a water resource. This includes:</a:t>
            </a:r>
          </a:p>
          <a:p>
            <a:pPr marL="1316038" lvl="2" indent="-401638">
              <a:spcBef>
                <a:spcPct val="40000"/>
              </a:spcBef>
              <a:buClr>
                <a:srgbClr val="CC0000"/>
              </a:buClr>
              <a:buSzPct val="125000"/>
              <a:buFont typeface="Wingdings" pitchFamily="2" charset="2"/>
              <a:buChar char="§"/>
            </a:pPr>
            <a:r>
              <a:rPr lang="en-US" sz="2000" b="1" dirty="0" smtClean="0"/>
              <a:t>Reservoir Storage Allocation</a:t>
            </a:r>
          </a:p>
          <a:p>
            <a:pPr marL="1316038" lvl="2" indent="-401638">
              <a:spcBef>
                <a:spcPct val="40000"/>
              </a:spcBef>
              <a:buClr>
                <a:srgbClr val="CC0000"/>
              </a:buClr>
              <a:buSzPct val="125000"/>
              <a:buFont typeface="Wingdings" pitchFamily="2" charset="2"/>
              <a:buChar char="§"/>
            </a:pPr>
            <a:r>
              <a:rPr lang="en-US" sz="2000" b="1" dirty="0" smtClean="0"/>
              <a:t>Water Management Operations</a:t>
            </a:r>
          </a:p>
          <a:p>
            <a:pPr marL="1316038" lvl="2" indent="-401638">
              <a:spcBef>
                <a:spcPct val="40000"/>
              </a:spcBef>
              <a:buClr>
                <a:srgbClr val="CC0000"/>
              </a:buClr>
              <a:buSzPct val="125000"/>
              <a:buFont typeface="Wingdings" pitchFamily="2" charset="2"/>
              <a:buChar char="§"/>
            </a:pPr>
            <a:r>
              <a:rPr lang="en-US" sz="2000" b="1" dirty="0" smtClean="0"/>
              <a:t>Deviations from Normal Regulation</a:t>
            </a:r>
          </a:p>
          <a:p>
            <a:pPr marL="401638" indent="-401638">
              <a:spcBef>
                <a:spcPct val="40000"/>
              </a:spcBef>
              <a:buClr>
                <a:srgbClr val="CC0000"/>
              </a:buClr>
              <a:buSzPct val="125000"/>
              <a:buFont typeface="Wingdings" pitchFamily="2" charset="2"/>
              <a:buChar char="Ø"/>
            </a:pPr>
            <a:r>
              <a:rPr lang="en-US" sz="2000" b="1" dirty="0" smtClean="0"/>
              <a:t>Additionally, this Plan resides within a Water Control Manual, which serves as a source for reference containing other information pertinent to the project.</a:t>
            </a:r>
            <a:endParaRPr lang="en-US" b="1" dirty="0" smtClean="0"/>
          </a:p>
          <a:p>
            <a:pPr marL="858838" lvl="1" indent="-401638">
              <a:spcBef>
                <a:spcPct val="40000"/>
              </a:spcBef>
              <a:buClr>
                <a:srgbClr val="CC0000"/>
              </a:buClr>
              <a:buSzPct val="125000"/>
            </a:pPr>
            <a:endParaRPr lang="en-US"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11992</TotalTime>
  <Words>729</Words>
  <Application>Microsoft Office PowerPoint</Application>
  <PresentationFormat>On-screen Show (4:3)</PresentationFormat>
  <Paragraphs>137</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Slide Master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USACE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Alejandro, Luis A SAJ</dc:creator>
  <cp:lastModifiedBy>Annie Chambers</cp:lastModifiedBy>
  <cp:revision>585</cp:revision>
  <dcterms:created xsi:type="dcterms:W3CDTF">2006-05-24T14:40:37Z</dcterms:created>
  <dcterms:modified xsi:type="dcterms:W3CDTF">2013-07-18T14:29:07Z</dcterms:modified>
</cp:coreProperties>
</file>