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handoutMasterIdLst>
    <p:handoutMasterId r:id="rId45"/>
  </p:handoutMasterIdLst>
  <p:sldIdLst>
    <p:sldId id="462" r:id="rId2"/>
    <p:sldId id="473" r:id="rId3"/>
    <p:sldId id="507" r:id="rId4"/>
    <p:sldId id="435" r:id="rId5"/>
    <p:sldId id="437" r:id="rId6"/>
    <p:sldId id="500" r:id="rId7"/>
    <p:sldId id="550" r:id="rId8"/>
    <p:sldId id="551" r:id="rId9"/>
    <p:sldId id="552" r:id="rId10"/>
    <p:sldId id="553" r:id="rId11"/>
    <p:sldId id="554" r:id="rId12"/>
    <p:sldId id="555" r:id="rId13"/>
    <p:sldId id="474" r:id="rId14"/>
    <p:sldId id="476" r:id="rId15"/>
    <p:sldId id="478" r:id="rId16"/>
    <p:sldId id="479" r:id="rId17"/>
    <p:sldId id="480" r:id="rId18"/>
    <p:sldId id="509" r:id="rId19"/>
    <p:sldId id="510" r:id="rId20"/>
    <p:sldId id="511" r:id="rId21"/>
    <p:sldId id="512" r:id="rId22"/>
    <p:sldId id="514" r:id="rId23"/>
    <p:sldId id="487" r:id="rId24"/>
    <p:sldId id="489" r:id="rId25"/>
    <p:sldId id="491" r:id="rId26"/>
    <p:sldId id="492" r:id="rId27"/>
    <p:sldId id="545" r:id="rId28"/>
    <p:sldId id="546" r:id="rId29"/>
    <p:sldId id="548" r:id="rId30"/>
    <p:sldId id="547" r:id="rId31"/>
    <p:sldId id="533" r:id="rId32"/>
    <p:sldId id="534" r:id="rId33"/>
    <p:sldId id="535" r:id="rId34"/>
    <p:sldId id="536" r:id="rId35"/>
    <p:sldId id="537" r:id="rId36"/>
    <p:sldId id="538" r:id="rId37"/>
    <p:sldId id="541" r:id="rId38"/>
    <p:sldId id="542" r:id="rId39"/>
    <p:sldId id="543" r:id="rId40"/>
    <p:sldId id="539" r:id="rId41"/>
    <p:sldId id="540" r:id="rId42"/>
    <p:sldId id="493" r:id="rId4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modifyVerifier cryptProviderType="rsaFull" cryptAlgorithmClass="hash" cryptAlgorithmType="typeAny" cryptAlgorithmSid="4" spinCount="100000" saltData="qu3nCNKRZuxyCppoGZI7vQ==" hashData="vsFj32xR3djLncUQZ0SPzxQBzec="/>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996633"/>
    <a:srgbClr val="361B00"/>
    <a:srgbClr val="006699"/>
    <a:srgbClr val="FF9933"/>
    <a:srgbClr val="B1A3A1"/>
    <a:srgbClr val="DBCFCB"/>
    <a:srgbClr val="0033CC"/>
  </p:clrMru>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1" autoAdjust="0"/>
    <p:restoredTop sz="95172" autoAdjust="0"/>
  </p:normalViewPr>
  <p:slideViewPr>
    <p:cSldViewPr snapToGrid="0">
      <p:cViewPr varScale="1">
        <p:scale>
          <a:sx n="84" d="100"/>
          <a:sy n="84" d="100"/>
        </p:scale>
        <p:origin x="-1397"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1" d="100"/>
          <a:sy n="51" d="100"/>
        </p:scale>
        <p:origin x="-2285" y="-8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2" Type="http://schemas.openxmlformats.org/officeDocument/2006/relationships/oleObject" Target="file:///D:\JaxGRRII-HarborSym\JGRRII-Model-Results\3C-JGRRII\JGRR-Benefits-4A.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1"/>
  <c:style val="14"/>
  <c:clrMapOvr bg1="lt1" tx1="dk1" bg2="lt2" tx2="dk2" accent1="accent1" accent2="accent2" accent3="accent3" accent4="accent4" accent5="accent5" accent6="accent6" hlink="hlink" folHlink="folHlink"/>
  <c:chart>
    <c:autoTitleDeleted val="1"/>
    <c:plotArea>
      <c:layout/>
      <c:barChart>
        <c:barDir val="col"/>
        <c:grouping val="clustered"/>
        <c:ser>
          <c:idx val="2"/>
          <c:order val="0"/>
          <c:tx>
            <c:strRef>
              <c:f>SCREENING!$I$7</c:f>
              <c:strCache>
                <c:ptCount val="1"/>
                <c:pt idx="0">
                  <c:v>Net AAEQ Benefits</c:v>
                </c:pt>
              </c:strCache>
            </c:strRef>
          </c:tx>
          <c:cat>
            <c:strRef>
              <c:f>SCREENING!$F$8:$F$11</c:f>
              <c:strCache>
                <c:ptCount val="4"/>
                <c:pt idx="0">
                  <c:v>44ft</c:v>
                </c:pt>
                <c:pt idx="1">
                  <c:v>45ft</c:v>
                </c:pt>
                <c:pt idx="2">
                  <c:v>46ft</c:v>
                </c:pt>
                <c:pt idx="3">
                  <c:v>47ft</c:v>
                </c:pt>
              </c:strCache>
            </c:strRef>
          </c:cat>
          <c:val>
            <c:numRef>
              <c:f>SCREENING!$I$8:$I$11</c:f>
              <c:numCache>
                <c:formatCode>_(* #,##0_);_(* \(#,##0\);_(* "-"??_);_(@_)</c:formatCode>
                <c:ptCount val="4"/>
                <c:pt idx="0">
                  <c:v>37820000</c:v>
                </c:pt>
                <c:pt idx="1">
                  <c:v>46700000</c:v>
                </c:pt>
                <c:pt idx="2">
                  <c:v>43110000</c:v>
                </c:pt>
                <c:pt idx="3">
                  <c:v>42440000</c:v>
                </c:pt>
              </c:numCache>
            </c:numRef>
          </c:val>
        </c:ser>
        <c:gapWidth val="75"/>
        <c:overlap val="-25"/>
        <c:axId val="110138880"/>
        <c:axId val="110140416"/>
      </c:barChart>
      <c:catAx>
        <c:axId val="110138880"/>
        <c:scaling>
          <c:orientation val="minMax"/>
        </c:scaling>
        <c:axPos val="b"/>
        <c:majorTickMark val="none"/>
        <c:tickLblPos val="nextTo"/>
        <c:txPr>
          <a:bodyPr/>
          <a:lstStyle/>
          <a:p>
            <a:pPr>
              <a:defRPr b="1">
                <a:effectLst>
                  <a:outerShdw blurRad="38100" dist="38100" dir="2700000" algn="tl">
                    <a:srgbClr val="000000">
                      <a:alpha val="43137"/>
                    </a:srgbClr>
                  </a:outerShdw>
                </a:effectLst>
                <a:latin typeface="Century Gothic" pitchFamily="34" charset="0"/>
              </a:defRPr>
            </a:pPr>
            <a:endParaRPr lang="en-US"/>
          </a:p>
        </c:txPr>
        <c:crossAx val="110140416"/>
        <c:crosses val="autoZero"/>
        <c:auto val="1"/>
        <c:lblAlgn val="ctr"/>
        <c:lblOffset val="100"/>
      </c:catAx>
      <c:valAx>
        <c:axId val="110140416"/>
        <c:scaling>
          <c:orientation val="minMax"/>
        </c:scaling>
        <c:axPos val="l"/>
        <c:numFmt formatCode="_(* #,##0_);_(* \(#,##0\);_(* &quot;-&quot;??_);_(@_)" sourceLinked="1"/>
        <c:majorTickMark val="none"/>
        <c:tickLblPos val="none"/>
        <c:spPr>
          <a:ln w="9525">
            <a:noFill/>
          </a:ln>
        </c:spPr>
        <c:crossAx val="110138880"/>
        <c:crosses val="autoZero"/>
        <c:crossBetween val="between"/>
        <c:dispUnits>
          <c:builtInUnit val="millions"/>
        </c:dispUnits>
      </c:valAx>
    </c:plotArea>
    <c:plotVisOnly val="1"/>
    <c:dispBlanksAs val="gap"/>
  </c:chart>
  <c:spPr>
    <a:solidFill>
      <a:srgbClr val="FFFFFF">
        <a:alpha val="43922"/>
      </a:srgbClr>
    </a:solidFill>
    <a:ln>
      <a:solidFill>
        <a:srgbClr val="000000"/>
      </a:solidFill>
    </a:ln>
  </c:spPr>
  <c:txPr>
    <a:bodyPr/>
    <a:lstStyle/>
    <a:p>
      <a:pPr>
        <a:defRPr sz="1800"/>
      </a:pPr>
      <a:endParaRPr lang="en-US"/>
    </a:p>
  </c:txPr>
  <c:externalData r:id="rId2"/>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cs typeface="+mn-cs"/>
              </a:defRPr>
            </a:lvl1pPr>
          </a:lstStyle>
          <a:p>
            <a:pPr>
              <a:defRPr/>
            </a:pPr>
            <a:fld id="{05B53D0E-AAFA-448F-A1A6-2210DAEC73FE}" type="datetimeFigureOut">
              <a:rPr lang="en-US"/>
              <a:pPr>
                <a:defRPr/>
              </a:pPr>
              <a:t>9/25/2013</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cs typeface="+mn-cs"/>
              </a:defRPr>
            </a:lvl1pPr>
          </a:lstStyle>
          <a:p>
            <a:pPr>
              <a:defRPr/>
            </a:pPr>
            <a:fld id="{2F01BFF7-8728-4F91-BFEE-EBCF1610FBD4}" type="slidenum">
              <a:rPr lang="en-US"/>
              <a:pPr>
                <a:defRPr/>
              </a:pPr>
              <a:t>‹#›</a:t>
            </a:fld>
            <a:endParaRPr lang="en-US" dirty="0"/>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3550"/>
          </a:xfrm>
          <a:prstGeom prst="rect">
            <a:avLst/>
          </a:prstGeom>
        </p:spPr>
        <p:txBody>
          <a:bodyPr vert="horz" lIns="93171" tIns="46586" rIns="93171" bIns="46586" rtlCol="0"/>
          <a:lstStyle>
            <a:lvl1pPr algn="l">
              <a:defRPr sz="1200">
                <a:latin typeface="Arial" charset="0"/>
                <a:cs typeface="+mn-cs"/>
              </a:defRPr>
            </a:lvl1pPr>
          </a:lstStyle>
          <a:p>
            <a:pPr>
              <a:defRPr/>
            </a:pPr>
            <a:endParaRPr lang="en-US"/>
          </a:p>
        </p:txBody>
      </p:sp>
      <p:sp>
        <p:nvSpPr>
          <p:cNvPr id="3" name="Date Placeholder 2"/>
          <p:cNvSpPr>
            <a:spLocks noGrp="1"/>
          </p:cNvSpPr>
          <p:nvPr>
            <p:ph type="dt" idx="1"/>
          </p:nvPr>
        </p:nvSpPr>
        <p:spPr>
          <a:xfrm>
            <a:off x="3971925" y="0"/>
            <a:ext cx="3036888" cy="463550"/>
          </a:xfrm>
          <a:prstGeom prst="rect">
            <a:avLst/>
          </a:prstGeom>
        </p:spPr>
        <p:txBody>
          <a:bodyPr vert="horz" lIns="93171" tIns="46586" rIns="93171" bIns="46586" rtlCol="0"/>
          <a:lstStyle>
            <a:lvl1pPr algn="r">
              <a:defRPr sz="1200">
                <a:latin typeface="Arial" charset="0"/>
                <a:cs typeface="+mn-cs"/>
              </a:defRPr>
            </a:lvl1pPr>
          </a:lstStyle>
          <a:p>
            <a:pPr>
              <a:defRPr/>
            </a:pPr>
            <a:fld id="{44689EC5-1608-4449-B98B-6DBF0D858F43}" type="datetimeFigureOut">
              <a:rPr lang="en-US"/>
              <a:pPr>
                <a:defRPr/>
              </a:pPr>
              <a:t>9/25/2013</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1" tIns="46586" rIns="93171" bIns="46586"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1475"/>
          </a:xfrm>
          <a:prstGeom prst="rect">
            <a:avLst/>
          </a:prstGeom>
        </p:spPr>
        <p:txBody>
          <a:bodyPr vert="horz" lIns="93171" tIns="46586" rIns="93171" bIns="4658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31263"/>
            <a:ext cx="3036888" cy="463550"/>
          </a:xfrm>
          <a:prstGeom prst="rect">
            <a:avLst/>
          </a:prstGeom>
        </p:spPr>
        <p:txBody>
          <a:bodyPr vert="horz" lIns="93171" tIns="46586" rIns="93171" bIns="46586" rtlCol="0" anchor="b"/>
          <a:lstStyle>
            <a:lvl1pPr algn="l">
              <a:defRPr sz="1200">
                <a:latin typeface="Arial" charset="0"/>
                <a:cs typeface="+mn-cs"/>
              </a:defRPr>
            </a:lvl1pPr>
          </a:lstStyle>
          <a:p>
            <a:pPr>
              <a:defRPr/>
            </a:pPr>
            <a:endParaRPr lang="en-US"/>
          </a:p>
        </p:txBody>
      </p:sp>
      <p:sp>
        <p:nvSpPr>
          <p:cNvPr id="7" name="Slide Number Placeholder 6"/>
          <p:cNvSpPr>
            <a:spLocks noGrp="1"/>
          </p:cNvSpPr>
          <p:nvPr>
            <p:ph type="sldNum" sz="quarter" idx="5"/>
          </p:nvPr>
        </p:nvSpPr>
        <p:spPr>
          <a:xfrm>
            <a:off x="3971925" y="8831263"/>
            <a:ext cx="3036888" cy="463550"/>
          </a:xfrm>
          <a:prstGeom prst="rect">
            <a:avLst/>
          </a:prstGeom>
        </p:spPr>
        <p:txBody>
          <a:bodyPr vert="horz" lIns="93171" tIns="46586" rIns="93171" bIns="46586" rtlCol="0" anchor="b"/>
          <a:lstStyle>
            <a:lvl1pPr algn="r">
              <a:defRPr sz="1200">
                <a:latin typeface="Arial" charset="0"/>
                <a:cs typeface="+mn-cs"/>
              </a:defRPr>
            </a:lvl1pPr>
          </a:lstStyle>
          <a:p>
            <a:pPr>
              <a:defRPr/>
            </a:pPr>
            <a:fld id="{6DE900C7-14AB-42E8-989D-2CFF67B14BFF}" type="slidenum">
              <a:rPr lang="en-US"/>
              <a:pPr>
                <a:defRPr/>
              </a:pPr>
              <a:t>‹#›</a:t>
            </a:fld>
            <a:endParaRPr lang="en-US"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a:defRPr/>
            </a:pPr>
            <a:r>
              <a:rPr lang="en-US" b="1" dirty="0" smtClean="0"/>
              <a:t>Econ Slide #4: National Economic Development (NED)</a:t>
            </a:r>
          </a:p>
          <a:p>
            <a:pPr>
              <a:defRPr/>
            </a:pPr>
            <a:endParaRPr lang="en-US" b="1" dirty="0" smtClean="0"/>
          </a:p>
          <a:p>
            <a:pPr>
              <a:defRPr/>
            </a:pPr>
            <a:r>
              <a:rPr lang="en-US" b="1" dirty="0" smtClean="0"/>
              <a:t>Take-Away:</a:t>
            </a:r>
          </a:p>
          <a:p>
            <a:pPr>
              <a:defRPr/>
            </a:pPr>
            <a:r>
              <a:rPr lang="en-US" b="1" dirty="0" smtClean="0"/>
              <a:t>NED does not consider local and regional job creation. Establishment of the federal interest The question at hand is: “Will this action benefit the country?” </a:t>
            </a:r>
            <a:r>
              <a:rPr lang="en-US" dirty="0" smtClean="0"/>
              <a:t>Local and regional job creation are RED benefits, and not appropriate for use in project justification. </a:t>
            </a:r>
          </a:p>
          <a:p>
            <a:pPr>
              <a:defRPr/>
            </a:pPr>
            <a:endParaRPr lang="en-US" b="1" dirty="0" smtClean="0"/>
          </a:p>
          <a:p>
            <a:pPr>
              <a:defRPr/>
            </a:pPr>
            <a:r>
              <a:rPr lang="en-US" b="1" dirty="0" smtClean="0"/>
              <a:t>It is not the role of USACE to pick winners and losers between the nations seaports. </a:t>
            </a:r>
            <a:r>
              <a:rPr lang="en-US" dirty="0" smtClean="0"/>
              <a:t>While competition amongst regional ports is the reality, we make no assumptions or predictions about the outcome of said competition. </a:t>
            </a:r>
          </a:p>
          <a:p>
            <a:pPr>
              <a:defRPr/>
            </a:pP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Econ Slide #5: National Economic Development (NED)</a:t>
            </a:r>
          </a:p>
          <a:p>
            <a:endParaRPr lang="en-US" b="1" smtClean="0"/>
          </a:p>
          <a:p>
            <a:r>
              <a:rPr lang="en-US" b="1" smtClean="0"/>
              <a:t>Take-Away:</a:t>
            </a:r>
          </a:p>
          <a:p>
            <a:pPr>
              <a:buFont typeface="Wingdings" pitchFamily="2" charset="2"/>
              <a:buChar char="v"/>
            </a:pPr>
            <a:r>
              <a:rPr lang="en-US" b="1" smtClean="0"/>
              <a:t> HarborSym was used to estimate the transportation cost savings.</a:t>
            </a:r>
          </a:p>
          <a:p>
            <a:pPr lvl="1">
              <a:buFont typeface="Wingdings" pitchFamily="2" charset="2"/>
              <a:buChar char="v"/>
            </a:pPr>
            <a:r>
              <a:rPr lang="en-US" smtClean="0"/>
              <a:t>Monte Carlo simulation model used to estimate commodity movement cost</a:t>
            </a:r>
          </a:p>
          <a:p>
            <a:pPr lvl="1">
              <a:buFont typeface="Wingdings" pitchFamily="2" charset="2"/>
              <a:buChar char="v"/>
            </a:pPr>
            <a:r>
              <a:rPr lang="en-US" smtClean="0"/>
              <a:t>Build model of the Harbor under different configurations</a:t>
            </a:r>
          </a:p>
          <a:p>
            <a:pPr lvl="1">
              <a:buFont typeface="Wingdings" pitchFamily="2" charset="2"/>
              <a:buChar char="v"/>
            </a:pPr>
            <a:r>
              <a:rPr lang="en-US" smtClean="0"/>
              <a:t>Design the future port traffic given those different configurations</a:t>
            </a:r>
          </a:p>
          <a:p>
            <a:pPr lvl="1">
              <a:buFont typeface="Wingdings" pitchFamily="2" charset="2"/>
              <a:buChar char="v"/>
            </a:pPr>
            <a:r>
              <a:rPr lang="en-US" smtClean="0"/>
              <a:t>Run the traffic through each configuration</a:t>
            </a:r>
          </a:p>
          <a:p>
            <a:pPr>
              <a:buFont typeface="Wingdings" pitchFamily="2" charset="2"/>
              <a:buChar char="v"/>
            </a:pPr>
            <a:r>
              <a:rPr lang="en-US" b="1" smtClean="0"/>
              <a:t>NED Benefits:</a:t>
            </a:r>
          </a:p>
          <a:p>
            <a:pPr lvl="1">
              <a:buFont typeface="Wingdings" pitchFamily="2" charset="2"/>
              <a:buChar char="v"/>
            </a:pPr>
            <a:r>
              <a:rPr lang="en-US" smtClean="0"/>
              <a:t>More efficient capacity use</a:t>
            </a:r>
          </a:p>
          <a:p>
            <a:pPr lvl="1">
              <a:buFont typeface="Wingdings" pitchFamily="2" charset="2"/>
              <a:buChar char="v"/>
            </a:pPr>
            <a:r>
              <a:rPr lang="en-US" smtClean="0"/>
              <a:t>More cargo can be moved on a smaller # of vessels</a:t>
            </a:r>
          </a:p>
          <a:p>
            <a:pPr lvl="1">
              <a:buFont typeface="Wingdings" pitchFamily="2" charset="2"/>
              <a:buChar char="v"/>
            </a:pPr>
            <a:r>
              <a:rPr lang="en-US" smtClean="0"/>
              <a:t>Less exposure to tidal delay</a:t>
            </a:r>
          </a:p>
          <a:p>
            <a:pPr>
              <a:buFont typeface="Wingdings" pitchFamily="2" charset="2"/>
              <a:buChar char="v"/>
            </a:pPr>
            <a:r>
              <a:rPr lang="en-US" smtClean="0"/>
              <a:t>NED Costs &lt; NED Benefits: Analysis results that deepening up to 50’ was economically justified</a:t>
            </a:r>
          </a:p>
          <a:p>
            <a:pPr>
              <a:buFont typeface="Wingdings" pitchFamily="2" charset="2"/>
              <a:buChar char="v"/>
            </a:pPr>
            <a:r>
              <a:rPr lang="en-US" smtClean="0"/>
              <a:t>Bottom Line: </a:t>
            </a:r>
          </a:p>
          <a:p>
            <a:pPr lvl="1">
              <a:buFont typeface="Wingdings" pitchFamily="2" charset="2"/>
              <a:buChar char="v"/>
            </a:pPr>
            <a:r>
              <a:rPr lang="en-US" smtClean="0"/>
              <a:t>Deepening Jax Harbor reduces the cost of trade</a:t>
            </a:r>
          </a:p>
          <a:p>
            <a:pPr lvl="1">
              <a:buFont typeface="Wingdings" pitchFamily="2" charset="2"/>
              <a:buChar char="v"/>
            </a:pPr>
            <a:r>
              <a:rPr lang="en-US" smtClean="0"/>
              <a:t>Trade is a major portion of national output of goods and services</a:t>
            </a:r>
          </a:p>
          <a:p>
            <a:pPr lvl="1">
              <a:buFont typeface="Wingdings" pitchFamily="2" charset="2"/>
              <a:buChar char="v"/>
            </a:pPr>
            <a:r>
              <a:rPr lang="en-US" smtClean="0"/>
              <a:t>Reducing the opportunity cost of trade increases the net value of the national output of goods and services.</a:t>
            </a:r>
          </a:p>
          <a:p>
            <a:pPr lvl="1">
              <a:buFont typeface="Wingdings" pitchFamily="2" charset="2"/>
              <a:buChar char="v"/>
            </a:pPr>
            <a:r>
              <a:rPr lang="en-US" smtClean="0"/>
              <a:t> Therefore deepening Jacksonville Harbor is a positive contribution to National Economic Development, and is in the federal interest.</a:t>
            </a:r>
          </a:p>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Econ Slide #6: National Economic Development (NED)</a:t>
            </a:r>
          </a:p>
          <a:p>
            <a:endParaRPr lang="en-US" b="1" smtClean="0"/>
          </a:p>
          <a:p>
            <a:r>
              <a:rPr lang="en-US" b="1" smtClean="0"/>
              <a:t>Take-Aways:</a:t>
            </a:r>
          </a:p>
          <a:p>
            <a:endParaRPr lang="en-US" smtClean="0"/>
          </a:p>
          <a:p>
            <a:r>
              <a:rPr lang="en-US" smtClean="0"/>
              <a:t>45’ maximizes net NED Benefits.</a:t>
            </a:r>
          </a:p>
          <a:p>
            <a:endParaRPr lang="en-US" smtClean="0"/>
          </a:p>
          <a:p>
            <a:r>
              <a:rPr lang="en-US" smtClean="0"/>
              <a:t>47’ is economically justified.</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p:spPr>
      </p:sp>
      <p:sp>
        <p:nvSpPr>
          <p:cNvPr id="58371"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2000" dirty="0" smtClean="0"/>
              <a:t>Salinity means the saltiness of the water.  Salinity level is a very important factor in determining where aquatic plants and animals may live.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normAutofit/>
          </a:bodyPr>
          <a:lstStyle/>
          <a:p>
            <a:r>
              <a:rPr lang="en-US" sz="2000" dirty="0" smtClean="0"/>
              <a:t>This is a checklist of the environmental models that we have completed for the deepening study.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smtClean="0"/>
              <a:t>Why did we pick these particular salinity models? Again, they are called EFDC and MIKE21.  We picked them because they have excellent credentials.  </a:t>
            </a:r>
          </a:p>
          <a:p>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smtClean="0"/>
              <a:t>Why did we pick these particular ecological models? Again, we ran a separate model on eelgrass, wetlands, fish, and </a:t>
            </a:r>
            <a:r>
              <a:rPr lang="en-US" sz="2000" dirty="0" err="1" smtClean="0"/>
              <a:t>macroinvertebrates</a:t>
            </a:r>
            <a:r>
              <a:rPr lang="en-US" sz="2000" dirty="0" smtClean="0"/>
              <a:t>.  </a:t>
            </a:r>
            <a:endParaRPr lang="en-US" sz="20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000" dirty="0" smtClean="0"/>
              <a:t>None of the agencies or expert modelers have questioned the use of the models that we have selected.</a:t>
            </a:r>
            <a:endParaRPr lang="en-US" sz="2000"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marL="457200" indent="-457200">
              <a:buAutoNum type="arabicPeriod"/>
            </a:pPr>
            <a:r>
              <a:rPr lang="en-US" sz="2000" dirty="0" smtClean="0"/>
              <a:t>This is an overview of how the proposed deepening may affect salinity in this part of the river.  ORIENTATION</a:t>
            </a:r>
          </a:p>
          <a:p>
            <a:pPr marL="457200" indent="-457200">
              <a:buAutoNum type="arabicPeriod"/>
            </a:pPr>
            <a:r>
              <a:rPr lang="en-US" sz="2000" dirty="0" smtClean="0"/>
              <a:t>You will note that the ranges of salinity are quite large (USE CALL OUTS).  These are areas where fresh and salt water mix.  This is an estuary. </a:t>
            </a:r>
          </a:p>
          <a:p>
            <a:pPr marL="457200" indent="-457200">
              <a:buAutoNum type="arabicPeriod"/>
            </a:pPr>
            <a:r>
              <a:rPr lang="en-US" sz="2000" dirty="0" smtClean="0"/>
              <a:t>The key point on this figure is that the changes in salinity caused by the deepening are small.  </a:t>
            </a:r>
          </a:p>
          <a:p>
            <a:pPr marL="457200" indent="-457200">
              <a:buFontTx/>
              <a:buAutoNum type="arabicPeriod"/>
            </a:pPr>
            <a:r>
              <a:rPr lang="en-US" sz="2000" dirty="0" smtClean="0"/>
              <a:t>The period of record that we used in our salinity modeling was on the dry side.  This means that we are looking at worst case scenarios for salinity change.</a:t>
            </a:r>
          </a:p>
          <a:p>
            <a:pPr marL="457200" indent="-457200">
              <a:buAutoNum type="arabicPeriod"/>
            </a:pPr>
            <a:r>
              <a:rPr lang="en-US" sz="2000" dirty="0" smtClean="0"/>
              <a:t>The USACE and JAXPORT reduced the effect that deepening would have on salinity levels by eliminating Segment 2 from the study footprint (show Segment 2).</a:t>
            </a:r>
          </a:p>
          <a:p>
            <a:pPr marL="457200" indent="-457200">
              <a:buFontTx/>
              <a:buAutoNum type="arabicPeriod"/>
              <a:defRPr/>
            </a:pPr>
            <a:endParaRPr lang="en-US" sz="2000"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marL="342900" indent="-342900">
              <a:buFontTx/>
              <a:buAutoNum type="arabicPeriod"/>
            </a:pPr>
            <a:r>
              <a:rPr lang="en-US" sz="1800" dirty="0" smtClean="0"/>
              <a:t>And this is an overview of how the proposed deepening may affect salinity in this upstream part of the river.  ORIENTATION</a:t>
            </a:r>
          </a:p>
          <a:p>
            <a:pPr marL="342900" indent="-342900">
              <a:buAutoNum type="arabicPeriod"/>
            </a:pPr>
            <a:r>
              <a:rPr lang="en-US" sz="1800" dirty="0" smtClean="0"/>
              <a:t>Salinity ranges are quite large.</a:t>
            </a:r>
          </a:p>
          <a:p>
            <a:pPr marL="342900" indent="-342900">
              <a:buAutoNum type="arabicPeriod"/>
            </a:pPr>
            <a:r>
              <a:rPr lang="en-US" sz="1800" dirty="0" smtClean="0"/>
              <a:t>Changes in salinity are minor.  Mostly 0.0 </a:t>
            </a:r>
            <a:r>
              <a:rPr lang="en-US" sz="1800" dirty="0" err="1" smtClean="0"/>
              <a:t>ppt</a:t>
            </a:r>
            <a:r>
              <a:rPr lang="en-US" sz="1800" dirty="0" smtClean="0"/>
              <a:t> or very near zero.</a:t>
            </a:r>
          </a:p>
          <a:p>
            <a:pPr marL="342900" indent="-342900">
              <a:buAutoNum type="arabicPeriod"/>
            </a:pPr>
            <a:r>
              <a:rPr lang="en-US" sz="1800" dirty="0" smtClean="0"/>
              <a:t>You may be wondering why there is a 0.5 </a:t>
            </a:r>
            <a:r>
              <a:rPr lang="en-US" sz="1800" dirty="0" err="1" smtClean="0"/>
              <a:t>ppt</a:t>
            </a:r>
            <a:r>
              <a:rPr lang="en-US" sz="1800" dirty="0" smtClean="0"/>
              <a:t> change for the Ortega River.  </a:t>
            </a:r>
          </a:p>
          <a:p>
            <a:pPr marL="342900" indent="-342900"/>
            <a:r>
              <a:rPr lang="en-US" sz="1800" dirty="0" smtClean="0"/>
              <a:t>	First Point: This is because we used an even more extreme, or drier, period of record for the Ortega than the main stem of the river.   </a:t>
            </a:r>
          </a:p>
          <a:p>
            <a:pPr marL="342900" indent="-342900"/>
            <a:r>
              <a:rPr lang="en-US" sz="1800" dirty="0" smtClean="0"/>
              <a:t>	Second Point: The 0.5 </a:t>
            </a:r>
            <a:r>
              <a:rPr lang="en-US" sz="1800" dirty="0" err="1" smtClean="0"/>
              <a:t>ppt</a:t>
            </a:r>
            <a:r>
              <a:rPr lang="en-US" sz="1800" dirty="0" smtClean="0"/>
              <a:t> change would occur near the mouth of the Ortega River, and would only occur during very dry years.  In a dry year even without the deepening  the salinity would be quite high in this area.</a:t>
            </a:r>
          </a:p>
          <a:p>
            <a:pPr marL="342900" indent="-342900"/>
            <a:r>
              <a:rPr lang="en-US" sz="1800" dirty="0" smtClean="0"/>
              <a:t>5.  We can discuss some more afterwards.</a:t>
            </a:r>
          </a:p>
          <a:p>
            <a:pPr marL="342900" indent="-342900">
              <a:buFontTx/>
              <a:buAutoNum type="arabicPeriod"/>
            </a:pPr>
            <a:endParaRPr lang="en-US" sz="1800"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z="16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marL="342900" indent="-342900">
              <a:buAutoNum type="arabicPeriod"/>
            </a:pPr>
            <a:r>
              <a:rPr lang="en-US" sz="1800" dirty="0" smtClean="0"/>
              <a:t>This slide shows some of our SAV (eelgrass) model results.</a:t>
            </a:r>
          </a:p>
          <a:p>
            <a:pPr marL="342900" indent="-342900">
              <a:buAutoNum type="arabicPeriod"/>
            </a:pPr>
            <a:r>
              <a:rPr lang="en-US" sz="1800" dirty="0" smtClean="0"/>
              <a:t>ORIENTATION.  Landmarks (bridges), eelgrass areas-ephemeral and persistent beds.</a:t>
            </a:r>
          </a:p>
          <a:p>
            <a:pPr marL="342900" indent="-342900">
              <a:buAutoNum type="arabicPeriod"/>
            </a:pPr>
            <a:r>
              <a:rPr lang="en-US" sz="1800" dirty="0" smtClean="0"/>
              <a:t>The main point we wanted to show is where eelgrass could be affected by the deepening.  Point to area.  The model is predicting that eelgrass in this area would experience a 1-3 % increase in stress frequency due to the deepening.   </a:t>
            </a:r>
          </a:p>
          <a:p>
            <a:endParaRPr lang="en-US" sz="1800"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a:defRPr/>
            </a:pPr>
            <a:r>
              <a:rPr lang="en-US" sz="1800" dirty="0" smtClean="0"/>
              <a:t>Main Points</a:t>
            </a:r>
          </a:p>
          <a:p>
            <a:pPr marL="342900" indent="-342900">
              <a:buFontTx/>
              <a:buAutoNum type="arabicPeriod"/>
            </a:pPr>
            <a:r>
              <a:rPr lang="en-US" sz="1800" dirty="0" smtClean="0"/>
              <a:t>This graphic shows some of our wetland model results.  ORIENTATION</a:t>
            </a:r>
          </a:p>
          <a:p>
            <a:pPr marL="342900" indent="-342900">
              <a:buAutoNum type="arabicPeriod"/>
            </a:pPr>
            <a:r>
              <a:rPr lang="en-US" sz="1800" dirty="0" smtClean="0"/>
              <a:t>We are interested in how high tide salinity may affect wetlands.</a:t>
            </a:r>
          </a:p>
          <a:p>
            <a:pPr marL="342900" indent="-342900">
              <a:buAutoNum type="arabicPeriod"/>
            </a:pPr>
            <a:r>
              <a:rPr lang="en-US" sz="1800" dirty="0" smtClean="0"/>
              <a:t>This is the take home point, we see that the changes in average high tide salinity caused by the deepening are small, 0.1-0.3 </a:t>
            </a:r>
            <a:r>
              <a:rPr lang="en-US" sz="1800" dirty="0" err="1" smtClean="0"/>
              <a:t>ppt</a:t>
            </a:r>
            <a:r>
              <a:rPr lang="en-US" sz="1800" dirty="0" smtClean="0"/>
              <a:t>, which would not result in any significant changes in wetlands.</a:t>
            </a:r>
          </a:p>
          <a:p>
            <a:pPr marL="342900" indent="-342900">
              <a:buFontTx/>
              <a:buAutoNum type="arabicPeriod"/>
            </a:pPr>
            <a:r>
              <a:rPr lang="en-US" sz="1800" dirty="0" smtClean="0"/>
              <a:t>Complex slide, we would be happy to discuss in more detail after the presentation.</a:t>
            </a:r>
          </a:p>
          <a:p>
            <a:pPr marL="342900" indent="-342900">
              <a:buFontTx/>
              <a:buAutoNum type="arabicPeriod"/>
              <a:defRPr/>
            </a:pPr>
            <a:endParaRPr lang="en-US" sz="1800"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bwMode="auto">
          <a:noFill/>
        </p:spPr>
        <p:txBody>
          <a:bodyPr wrap="square" numCol="1" anchor="t" anchorCtr="0" compatLnSpc="1">
            <a:prstTxWarp prst="textNoShape">
              <a:avLst/>
            </a:prstTxWarp>
          </a:bodyPr>
          <a:lstStyle/>
          <a:p>
            <a:pPr marL="457200" indent="-457200">
              <a:buAutoNum type="arabicPeriod"/>
            </a:pPr>
            <a:r>
              <a:rPr lang="en-US" sz="2000" dirty="0" smtClean="0"/>
              <a:t>1. Our fish and </a:t>
            </a:r>
            <a:r>
              <a:rPr lang="en-US" sz="2000" dirty="0" err="1" smtClean="0"/>
              <a:t>macroinvertebrate</a:t>
            </a:r>
            <a:r>
              <a:rPr lang="en-US" sz="2000" dirty="0" smtClean="0"/>
              <a:t> models evaluated how the deepening may affect salinity based habitat for a number of species.  </a:t>
            </a:r>
          </a:p>
          <a:p>
            <a:pPr marL="457200" indent="-457200">
              <a:buFontTx/>
              <a:buAutoNum type="arabicPeriod"/>
            </a:pPr>
            <a:r>
              <a:rPr lang="en-US" sz="2000" dirty="0" smtClean="0"/>
              <a:t>This is a graphic for spot croaker.  Our model is indicating a 3.3 % loss of salinity based habitat.  Point out Mill Cove area.</a:t>
            </a:r>
          </a:p>
          <a:p>
            <a:endParaRPr lang="en-US" sz="200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sz="2000" dirty="0" smtClean="0"/>
              <a:t>We are proposing a base mitigation plan for the minor effects that we just discussed.</a:t>
            </a:r>
          </a:p>
          <a:p>
            <a:pPr marL="228600" indent="-228600">
              <a:buAutoNum type="arabicPeriod"/>
            </a:pPr>
            <a:r>
              <a:rPr lang="en-US" sz="2000" dirty="0" smtClean="0"/>
              <a:t>This is a provisional plan.  We have coordinated the plan with the agencies but it has not been approved .</a:t>
            </a:r>
          </a:p>
          <a:p>
            <a:endParaRPr lang="en-US" sz="200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Deepening from the entrance Channel to approximately River Mile 13.</a:t>
            </a:r>
          </a:p>
          <a:p>
            <a:endParaRPr lang="en-US" smtClean="0"/>
          </a:p>
          <a:p>
            <a:r>
              <a:rPr lang="en-US" smtClean="0"/>
              <a:t>Breakpoint will shift 47|49</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1. Important to note that where the increase salinity is noted, the area has been long exposed to high salinity groundwater.</a:t>
            </a:r>
          </a:p>
          <a:p>
            <a:r>
              <a:rPr lang="en-US" b="1" smtClean="0"/>
              <a:t>2. VERY IMPORTANT – deepening will have no impact on Floridan Aquifer, primary drinking water source for area.</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p:spPr>
      </p:sp>
      <p:sp>
        <p:nvSpPr>
          <p:cNvPr id="16387" name="Notes Placeholder 2"/>
          <p:cNvSpPr>
            <a:spLocks noGrp="1"/>
          </p:cNvSpPr>
          <p:nvPr>
            <p:ph type="body" idx="1"/>
          </p:nvPr>
        </p:nvSpPr>
        <p:spPr bwMode="auto">
          <a:noFill/>
        </p:spPr>
        <p:txBody>
          <a:bodyPr wrap="square" numCol="1" anchor="t" anchorCtr="0" compatLnSpc="1">
            <a:prstTxWarp prst="textNoShape">
              <a:avLst/>
            </a:prstTxWarp>
          </a:bodyPr>
          <a:lstStyle/>
          <a:p>
            <a:pPr>
              <a:buFontTx/>
              <a:buChar char="•"/>
            </a:pPr>
            <a:r>
              <a:rPr lang="en-US" dirty="0" smtClean="0"/>
              <a:t>Jacksonville Harbor ADCIRC (hydrodynamic) + SWAN (wave) Mesh based on Georgia / Northeast Florida FEMA  Storm Surge Study mesh</a:t>
            </a:r>
          </a:p>
          <a:p>
            <a:pPr>
              <a:buFontTx/>
              <a:buChar char="•"/>
            </a:pPr>
            <a:r>
              <a:rPr lang="en-US" b="1" dirty="0" smtClean="0"/>
              <a:t> </a:t>
            </a:r>
            <a:r>
              <a:rPr lang="en-US" dirty="0" smtClean="0"/>
              <a:t>Refined &amp; adapted ADCIRC mesh for St. Johns River &amp; Jacksonville Harbor Project area</a:t>
            </a:r>
            <a:endParaRPr lang="en-US" b="1" dirty="0" smtClean="0"/>
          </a:p>
          <a:p>
            <a:pPr>
              <a:buFontTx/>
              <a:buChar char="•"/>
            </a:pPr>
            <a:r>
              <a:rPr lang="en-US" b="1" dirty="0" smtClean="0"/>
              <a:t> </a:t>
            </a:r>
            <a:r>
              <a:rPr lang="en-US" dirty="0" smtClean="0"/>
              <a:t>Calibrated &amp; Validated with Hurricanes Dora and Frances Water-levels</a:t>
            </a:r>
          </a:p>
          <a:p>
            <a:pPr>
              <a:buFontTx/>
              <a:buChar char="•"/>
            </a:pPr>
            <a:r>
              <a:rPr lang="en-US" dirty="0" smtClean="0"/>
              <a:t> Simulated Hurricane Dora (w/o SLC) for with &amp; without Project Condition </a:t>
            </a:r>
          </a:p>
          <a:p>
            <a:pPr lvl="1">
              <a:buFontTx/>
              <a:buChar char="•"/>
            </a:pPr>
            <a:r>
              <a:rPr lang="en-US" dirty="0" smtClean="0"/>
              <a:t>&gt;-Maximum WSE in Jacksonville Harbor Project Vicinity; Hurricane Dora (1964) Simulation with Existing Channel Conditions and No SLC</a:t>
            </a:r>
          </a:p>
          <a:p>
            <a:pPr>
              <a:buFontTx/>
              <a:buChar char="•"/>
            </a:pPr>
            <a:r>
              <a:rPr lang="en-US" dirty="0" smtClean="0"/>
              <a:t> Simulated Synthetic 50-yr RT and 100-yr-RT storm events in combination with USACE SLC for with &amp; without project conditions </a:t>
            </a:r>
          </a:p>
          <a:p>
            <a:endParaRPr lang="en-US" dirty="0" smtClean="0"/>
          </a:p>
        </p:txBody>
      </p:sp>
      <p:sp>
        <p:nvSpPr>
          <p:cNvPr id="4" name="Slide Number Placeholder 3"/>
          <p:cNvSpPr>
            <a:spLocks noGrp="1"/>
          </p:cNvSpPr>
          <p:nvPr>
            <p:ph type="sldNum" sz="quarter" idx="5"/>
          </p:nvPr>
        </p:nvSpPr>
        <p:spPr/>
        <p:txBody>
          <a:bodyPr/>
          <a:lstStyle/>
          <a:p>
            <a:pPr>
              <a:defRPr/>
            </a:pPr>
            <a:fld id="{BFB35395-6B7E-4EB3-AA11-75AD423D43EA}" type="slidenum">
              <a:rPr lang="en-US" smtClean="0"/>
              <a:pPr>
                <a:defRPr/>
              </a:pPr>
              <a:t>31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January 29</a:t>
            </a:r>
            <a:r>
              <a:rPr lang="en-US" baseline="30000" smtClean="0"/>
              <a:t>th</a:t>
            </a:r>
            <a:r>
              <a:rPr lang="en-US" smtClean="0"/>
              <a:t> CWRB</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Dora- Difference in Maximum WSE in Jacksonville Harbor Project Vicinity; Hurricane Dora (1964) Simulation;  TSP 47 ft Configuration Minus Existing Channel   </a:t>
            </a:r>
          </a:p>
          <a:p>
            <a:pPr eaLnBrk="1" hangingPunct="1">
              <a:spcBef>
                <a:spcPct val="0"/>
              </a:spcBef>
            </a:pPr>
            <a:endParaRPr lang="en-US" dirty="0" smtClean="0"/>
          </a:p>
          <a:p>
            <a:pPr eaLnBrk="1" hangingPunct="1">
              <a:spcBef>
                <a:spcPct val="0"/>
              </a:spcBef>
            </a:pPr>
            <a:r>
              <a:rPr lang="en-US" dirty="0" smtClean="0"/>
              <a:t> -&gt;Difference in Maximum WSE in Jacksonville Harbor Project Vicinity; Hurricane Dora (1964) Simulation;  TSP 47 ft Configuration Minus Existing Channel  </a:t>
            </a: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solidFill>
                  <a:srgbClr val="000000"/>
                </a:solidFill>
                <a:ea typeface="Calibri" pitchFamily="34" charset="0"/>
                <a:cs typeface="Times New Roman" pitchFamily="18" charset="0"/>
              </a:rPr>
              <a:t>Synthetic 50 yr return period storm  with historic SLR </a:t>
            </a:r>
          </a:p>
          <a:p>
            <a:pPr eaLnBrk="1" hangingPunct="1">
              <a:spcBef>
                <a:spcPct val="0"/>
              </a:spcBef>
            </a:pPr>
            <a:endParaRPr lang="en-US" dirty="0" smtClean="0">
              <a:solidFill>
                <a:srgbClr val="000000"/>
              </a:solidFill>
              <a:ea typeface="Calibri" pitchFamily="34" charset="0"/>
              <a:cs typeface="Times New Roman" pitchFamily="18" charset="0"/>
            </a:endParaRPr>
          </a:p>
          <a:p>
            <a:pPr eaLnBrk="1" hangingPunct="1">
              <a:spcBef>
                <a:spcPct val="0"/>
              </a:spcBef>
            </a:pPr>
            <a:r>
              <a:rPr lang="en-US" dirty="0" smtClean="0">
                <a:solidFill>
                  <a:srgbClr val="000000"/>
                </a:solidFill>
                <a:ea typeface="Calibri" pitchFamily="34" charset="0"/>
                <a:cs typeface="Times New Roman" pitchFamily="18" charset="0"/>
              </a:rPr>
              <a:t>	&gt; Difference in Max WSE = 2068 TSP 47 ft – 2068 FWOP, TR=50-yr, SLC = 0.4ft</a:t>
            </a:r>
            <a:endParaRPr lang="en-US" sz="1400" dirty="0" smtClean="0">
              <a:solidFill>
                <a:srgbClr val="000000"/>
              </a:solidFill>
              <a:latin typeface="Times New Roman" pitchFamily="18" charset="0"/>
              <a:ea typeface="Calibri" pitchFamily="34" charset="0"/>
              <a:cs typeface="Times New Roman" pitchFamily="18" charset="0"/>
            </a:endParaRPr>
          </a:p>
          <a:p>
            <a:pPr eaLnBrk="1" hangingPunct="1">
              <a:spcBef>
                <a:spcPct val="0"/>
              </a:spcBef>
            </a:pPr>
            <a:endParaRPr lang="en-US" dirty="0" smtClean="0"/>
          </a:p>
          <a:p>
            <a:pPr eaLnBrk="1" hangingPunct="1">
              <a:spcBef>
                <a:spcPct val="0"/>
              </a:spcBef>
            </a:pPr>
            <a:endParaRPr lang="en-US" dirty="0" smtClean="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5"/>
          </p:nvPr>
        </p:nvSpPr>
        <p:spPr/>
        <p:txBody>
          <a:bodyPr/>
          <a:lstStyle/>
          <a:p>
            <a:pPr>
              <a:defRPr/>
            </a:pPr>
            <a:fld id="{2701F533-8C96-4C8B-9BD1-69E8A4F10242}" type="slidenum">
              <a:rPr lang="en-US" smtClean="0"/>
              <a:pPr>
                <a:defRPr/>
              </a:pPr>
              <a:t>32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bwMode="auto">
          <a:noFill/>
          <a:ln>
            <a:solidFill>
              <a:srgbClr val="000000"/>
            </a:solidFill>
            <a:miter lim="800000"/>
            <a:headEnd/>
            <a:tailEnd/>
          </a:ln>
        </p:spPr>
      </p:sp>
      <p:sp>
        <p:nvSpPr>
          <p:cNvPr id="24579"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pic>
        <p:nvPicPr>
          <p:cNvPr id="24580" name="Picture 2"/>
          <p:cNvPicPr>
            <a:picLocks noChangeAspect="1" noChangeArrowheads="1"/>
          </p:cNvPicPr>
          <p:nvPr/>
        </p:nvPicPr>
        <p:blipFill>
          <a:blip r:embed="rId3"/>
          <a:srcRect/>
          <a:stretch>
            <a:fillRect/>
          </a:stretch>
        </p:blipFill>
        <p:spPr bwMode="auto">
          <a:xfrm>
            <a:off x="581025" y="4670425"/>
            <a:ext cx="6099175" cy="3525838"/>
          </a:xfrm>
          <a:prstGeom prst="rect">
            <a:avLst/>
          </a:prstGeom>
          <a:noFill/>
          <a:ln w="9525">
            <a:noFill/>
            <a:miter lim="800000"/>
            <a:headEnd/>
            <a:tailEnd/>
          </a:ln>
        </p:spPr>
      </p:pic>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noFill/>
          <a:ln>
            <a:solidFill>
              <a:srgbClr val="000000"/>
            </a:solidFill>
            <a:miter lim="800000"/>
            <a:headEnd/>
            <a:tailEnd/>
          </a:ln>
        </p:spPr>
      </p:sp>
      <p:sp>
        <p:nvSpPr>
          <p:cNvPr id="23555"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pic>
        <p:nvPicPr>
          <p:cNvPr id="23556" name="Picture 2"/>
          <p:cNvPicPr>
            <a:picLocks noChangeAspect="1" noChangeArrowheads="1"/>
          </p:cNvPicPr>
          <p:nvPr/>
        </p:nvPicPr>
        <p:blipFill>
          <a:blip r:embed="rId3"/>
          <a:srcRect/>
          <a:stretch>
            <a:fillRect/>
          </a:stretch>
        </p:blipFill>
        <p:spPr bwMode="auto">
          <a:xfrm>
            <a:off x="588963" y="4899025"/>
            <a:ext cx="5727700" cy="2676525"/>
          </a:xfrm>
          <a:prstGeom prst="rect">
            <a:avLst/>
          </a:prstGeom>
          <a:noFill/>
          <a:ln w="9525">
            <a:noFill/>
            <a:miter lim="800000"/>
            <a:headEnd/>
            <a:tailEnd/>
          </a:ln>
        </p:spPr>
      </p:pic>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TextEdit="1"/>
          </p:cNvSpPr>
          <p:nvPr>
            <p:ph type="sldImg"/>
          </p:nvPr>
        </p:nvSpPr>
        <p:spPr bwMode="auto">
          <a:noFill/>
          <a:ln>
            <a:solidFill>
              <a:srgbClr val="000000"/>
            </a:solidFill>
            <a:miter lim="800000"/>
            <a:headEnd/>
            <a:tailEnd/>
          </a:ln>
        </p:spPr>
      </p:sp>
      <p:sp>
        <p:nvSpPr>
          <p:cNvPr id="51203"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62500" lnSpcReduction="20000"/>
          </a:bodyPr>
          <a:lstStyle/>
          <a:p>
            <a:pPr>
              <a:defRPr/>
            </a:pPr>
            <a:r>
              <a:rPr lang="en-US" dirty="0" smtClean="0"/>
              <a:t>Deepening from the entrance Channel to approximately River Mile 13.</a:t>
            </a:r>
          </a:p>
          <a:p>
            <a:pPr>
              <a:defRPr/>
            </a:pPr>
            <a:endParaRPr lang="en-US" dirty="0" smtClean="0"/>
          </a:p>
          <a:p>
            <a:pPr>
              <a:defRPr/>
            </a:pPr>
            <a:r>
              <a:rPr lang="en-US" dirty="0" smtClean="0"/>
              <a:t>Breakpoint will shift 47|49</a:t>
            </a:r>
          </a:p>
          <a:p>
            <a:pPr>
              <a:defRPr/>
            </a:pPr>
            <a:endParaRPr lang="en-US" dirty="0" smtClean="0"/>
          </a:p>
          <a:p>
            <a:pPr>
              <a:lnSpc>
                <a:spcPts val="1900"/>
              </a:lnSpc>
              <a:spcBef>
                <a:spcPts val="200"/>
              </a:spcBef>
              <a:defRPr/>
            </a:pPr>
            <a:r>
              <a:rPr lang="en-US" sz="2000" b="1" dirty="0" smtClean="0">
                <a:latin typeface="Century Gothic" pitchFamily="34" charset="0"/>
              </a:rPr>
              <a:t>Deepening Areas:  </a:t>
            </a:r>
          </a:p>
          <a:p>
            <a:pPr marL="800100" lvl="1" indent="-342900">
              <a:lnSpc>
                <a:spcPts val="1900"/>
              </a:lnSpc>
              <a:spcBef>
                <a:spcPts val="200"/>
              </a:spcBef>
              <a:buSzPct val="100000"/>
              <a:defRPr/>
            </a:pPr>
            <a:r>
              <a:rPr lang="en-US" sz="1500" b="1" dirty="0" smtClean="0">
                <a:latin typeface="Century Gothic" pitchFamily="34" charset="0"/>
              </a:rPr>
              <a:t>Deepen from the Entrance Channel to approximately River Mile 13 </a:t>
            </a:r>
            <a:br>
              <a:rPr lang="en-US" sz="1500" b="1" dirty="0" smtClean="0">
                <a:latin typeface="Century Gothic" pitchFamily="34" charset="0"/>
              </a:rPr>
            </a:br>
            <a:r>
              <a:rPr lang="en-US" sz="1500" b="1" dirty="0" smtClean="0">
                <a:latin typeface="Century Gothic" pitchFamily="34" charset="0"/>
              </a:rPr>
              <a:t>from the existing 40-foot depth to 47 feet (LPP), 45 feet (NED) </a:t>
            </a:r>
          </a:p>
          <a:p>
            <a:pPr>
              <a:lnSpc>
                <a:spcPts val="1900"/>
              </a:lnSpc>
              <a:spcBef>
                <a:spcPts val="200"/>
              </a:spcBef>
              <a:defRPr/>
            </a:pPr>
            <a:r>
              <a:rPr lang="en-US" sz="2000" b="1" dirty="0" smtClean="0">
                <a:latin typeface="Century Gothic" pitchFamily="34" charset="0"/>
              </a:rPr>
              <a:t>Widening Areas:</a:t>
            </a:r>
          </a:p>
          <a:p>
            <a:pPr marL="800100" lvl="1" indent="-342900">
              <a:lnSpc>
                <a:spcPts val="1900"/>
              </a:lnSpc>
              <a:spcBef>
                <a:spcPts val="200"/>
              </a:spcBef>
              <a:buSzPct val="100000"/>
              <a:defRPr/>
            </a:pPr>
            <a:r>
              <a:rPr lang="en-US" sz="1500" b="1" dirty="0" smtClean="0">
                <a:latin typeface="Century Gothic" pitchFamily="34" charset="0"/>
              </a:rPr>
              <a:t>Area 1:  Mile Point: increase to the north by 200 feet for Cuts 8, 9, 10, 11, 12, &amp; 13</a:t>
            </a:r>
          </a:p>
          <a:p>
            <a:pPr marL="800100" lvl="1" indent="-342900">
              <a:lnSpc>
                <a:spcPts val="1900"/>
              </a:lnSpc>
              <a:spcBef>
                <a:spcPts val="200"/>
              </a:spcBef>
              <a:buSzPct val="100000"/>
              <a:defRPr/>
            </a:pPr>
            <a:r>
              <a:rPr lang="en-US" sz="1500" b="1" dirty="0" smtClean="0">
                <a:latin typeface="Century Gothic" pitchFamily="34" charset="0"/>
              </a:rPr>
              <a:t>	Training Wall Reach:  increase to the south 100 feet by Cuts 14/15 &amp; 16 </a:t>
            </a:r>
            <a:br>
              <a:rPr lang="en-US" sz="1500" b="1" dirty="0" smtClean="0">
                <a:latin typeface="Century Gothic" pitchFamily="34" charset="0"/>
              </a:rPr>
            </a:br>
            <a:r>
              <a:rPr lang="en-US" sz="1500" b="1" dirty="0" smtClean="0">
                <a:latin typeface="Century Gothic" pitchFamily="34" charset="0"/>
              </a:rPr>
              <a:t>transitioning to 250 feet for Cut 17 and back to 100 feet for Cuts 18 &amp; 19</a:t>
            </a:r>
          </a:p>
          <a:p>
            <a:pPr marL="800100" lvl="1" indent="-342900">
              <a:lnSpc>
                <a:spcPts val="1900"/>
              </a:lnSpc>
              <a:spcBef>
                <a:spcPts val="200"/>
              </a:spcBef>
              <a:buSzPct val="100000"/>
              <a:defRPr/>
            </a:pPr>
            <a:r>
              <a:rPr lang="en-US" sz="1500" b="1" dirty="0" smtClean="0">
                <a:latin typeface="Century Gothic" pitchFamily="34" charset="0"/>
              </a:rPr>
              <a:t>Area 2:  St. Johns Bluff Reach/White Shells Cut:  both sides of the channel by varying amounts of up to 300 feet for Cuts 40 &amp; 41</a:t>
            </a:r>
          </a:p>
          <a:p>
            <a:pPr marL="342900" lvl="1" indent="-342900">
              <a:lnSpc>
                <a:spcPts val="1900"/>
              </a:lnSpc>
              <a:spcBef>
                <a:spcPts val="200"/>
              </a:spcBef>
              <a:buFont typeface="Wingdings" pitchFamily="2" charset="2"/>
              <a:buChar char="§"/>
              <a:defRPr/>
            </a:pPr>
            <a:r>
              <a:rPr lang="en-US" sz="2000" b="1" dirty="0" smtClean="0">
                <a:latin typeface="Century Gothic" pitchFamily="34" charset="0"/>
              </a:rPr>
              <a:t>Turning Basin Areas:</a:t>
            </a:r>
          </a:p>
          <a:p>
            <a:pPr marL="800100" lvl="1" indent="-342900">
              <a:lnSpc>
                <a:spcPts val="1900"/>
              </a:lnSpc>
              <a:spcBef>
                <a:spcPts val="200"/>
              </a:spcBef>
              <a:buSzPct val="100000"/>
              <a:defRPr/>
            </a:pPr>
            <a:r>
              <a:rPr lang="en-US" sz="1500" b="1" dirty="0" smtClean="0">
                <a:latin typeface="Century Gothic" pitchFamily="34" charset="0"/>
              </a:rPr>
              <a:t>Blount Island:  ~ 2700' long by 1500' wide located in Cut 42</a:t>
            </a:r>
          </a:p>
          <a:p>
            <a:pPr marL="800100" lvl="1" indent="-342900">
              <a:lnSpc>
                <a:spcPts val="1900"/>
              </a:lnSpc>
              <a:spcBef>
                <a:spcPts val="200"/>
              </a:spcBef>
              <a:buSzPct val="100000"/>
              <a:defRPr/>
            </a:pPr>
            <a:r>
              <a:rPr lang="en-US" sz="1500" b="1" dirty="0" smtClean="0">
                <a:latin typeface="Century Gothic" pitchFamily="34" charset="0"/>
              </a:rPr>
              <a:t>Brills Cut:  ~2500' long by 1500' wide located in Cut 45</a:t>
            </a:r>
          </a:p>
          <a:p>
            <a:pPr>
              <a:defRP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noFill/>
          <a:ln>
            <a:solidFill>
              <a:srgbClr val="000000"/>
            </a:solidFill>
            <a:miter lim="800000"/>
            <a:headEnd/>
            <a:tailEnd/>
          </a:ln>
        </p:spPr>
      </p:sp>
      <p:sp>
        <p:nvSpPr>
          <p:cNvPr id="52227" name="Rectangle 3"/>
          <p:cNvSpPr>
            <a:spLocks noGrp="1"/>
          </p:cNvSpPr>
          <p:nvPr>
            <p:ph type="body" idx="1"/>
          </p:nvPr>
        </p:nvSpPr>
        <p:spPr bwMode="auto"/>
        <p:txBody>
          <a:bodyPr wrap="square" numCol="1" anchor="t" anchorCtr="0" compatLnSpc="1">
            <a:prstTxWarp prst="textNoShape">
              <a:avLst/>
            </a:prstTxWarp>
            <a:normAutofit fontScale="85000" lnSpcReduction="20000"/>
          </a:bodyPr>
          <a:lstStyle/>
          <a:p>
            <a:pPr>
              <a:defRPr/>
            </a:pPr>
            <a:r>
              <a:rPr lang="en-US" b="1" dirty="0" smtClean="0"/>
              <a:t>Econ Slide #1</a:t>
            </a:r>
          </a:p>
          <a:p>
            <a:pPr>
              <a:defRPr/>
            </a:pPr>
            <a:endParaRPr lang="en-US" dirty="0" smtClean="0"/>
          </a:p>
          <a:p>
            <a:pPr>
              <a:defRPr/>
            </a:pPr>
            <a:r>
              <a:rPr lang="en-US" dirty="0" smtClean="0"/>
              <a:t>Take-Away</a:t>
            </a:r>
          </a:p>
          <a:p>
            <a:pPr>
              <a:buFont typeface="Wingdings" pitchFamily="2" charset="2"/>
              <a:buChar char="v"/>
              <a:defRPr/>
            </a:pPr>
            <a:r>
              <a:rPr lang="en-US" dirty="0" smtClean="0"/>
              <a:t>To discuss why USACE does an economic analysis on navigable waterway improvements</a:t>
            </a:r>
          </a:p>
          <a:p>
            <a:pPr>
              <a:buFont typeface="Wingdings" pitchFamily="2" charset="2"/>
              <a:buChar char="v"/>
              <a:defRPr/>
            </a:pPr>
            <a:r>
              <a:rPr lang="en-US" dirty="0" smtClean="0"/>
              <a:t>Explain the concept of NED in terms of what it is, and what it isn’t</a:t>
            </a:r>
          </a:p>
          <a:p>
            <a:pPr>
              <a:buFont typeface="Wingdings" pitchFamily="2" charset="2"/>
              <a:buChar char="v"/>
              <a:defRPr/>
            </a:pPr>
            <a:r>
              <a:rPr lang="en-US" dirty="0" smtClean="0"/>
              <a:t>Explain the relationship between NED and Jacksonville Harbor</a:t>
            </a:r>
          </a:p>
          <a:p>
            <a:pPr>
              <a:buFont typeface="Wingdings" pitchFamily="2" charset="2"/>
              <a:buChar char="v"/>
              <a:defRPr/>
            </a:pPr>
            <a:r>
              <a:rPr lang="en-US" dirty="0" smtClean="0"/>
              <a:t>Explain NED </a:t>
            </a:r>
            <a:r>
              <a:rPr lang="en-US" dirty="0" err="1" smtClean="0"/>
              <a:t>vs</a:t>
            </a:r>
            <a:r>
              <a:rPr lang="en-US" dirty="0" smtClean="0"/>
              <a:t> LPP</a:t>
            </a:r>
          </a:p>
          <a:p>
            <a:pPr>
              <a:defRPr/>
            </a:pPr>
            <a:endParaRPr lang="en-US" dirty="0" smtClean="0"/>
          </a:p>
        </p:txBody>
      </p:sp>
      <p:sp>
        <p:nvSpPr>
          <p:cNvPr id="665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4223080-055B-4D48-861F-DEF17C7B5750}" type="slidenum">
              <a:rPr lang="en-US" smtClean="0"/>
              <a:pPr>
                <a:defRPr/>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a:defRPr/>
            </a:pPr>
            <a:r>
              <a:rPr lang="en-US" b="1" dirty="0" smtClean="0"/>
              <a:t>Econ Slide #2: Why does USACE do economic analysis of navigable waterway improvements?</a:t>
            </a:r>
          </a:p>
          <a:p>
            <a:pPr>
              <a:defRPr/>
            </a:pPr>
            <a:endParaRPr lang="en-US" b="1" dirty="0" smtClean="0"/>
          </a:p>
          <a:p>
            <a:pPr>
              <a:defRPr/>
            </a:pPr>
            <a:r>
              <a:rPr lang="en-US" b="1" dirty="0" smtClean="0"/>
              <a:t>Take-Away</a:t>
            </a:r>
          </a:p>
          <a:p>
            <a:pPr>
              <a:buFont typeface="Wingdings" pitchFamily="2" charset="2"/>
              <a:buChar char="v"/>
              <a:defRPr/>
            </a:pPr>
            <a:r>
              <a:rPr lang="en-US" b="1" dirty="0" smtClean="0"/>
              <a:t>Economics is done to determine federal interest in navigable waterway improvements</a:t>
            </a:r>
          </a:p>
          <a:p>
            <a:pPr>
              <a:buFont typeface="Wingdings" pitchFamily="2" charset="2"/>
              <a:buNone/>
              <a:defRPr/>
            </a:pPr>
            <a:endParaRPr lang="en-US" b="1" dirty="0" smtClean="0"/>
          </a:p>
          <a:p>
            <a:pPr lvl="1">
              <a:buFont typeface="Wingdings" pitchFamily="2" charset="2"/>
              <a:buChar char="v"/>
              <a:defRPr/>
            </a:pPr>
            <a:r>
              <a:rPr lang="en-US" b="1" dirty="0" smtClean="0"/>
              <a:t>Navigable Waterway – facilitates movement of people and freight for commercial purposes</a:t>
            </a:r>
          </a:p>
          <a:p>
            <a:pPr lvl="1">
              <a:buFont typeface="Wingdings" pitchFamily="2" charset="2"/>
              <a:buChar char="v"/>
              <a:defRPr/>
            </a:pPr>
            <a:r>
              <a:rPr lang="en-US" dirty="0" smtClean="0"/>
              <a:t>Derived from the commerce clause of the Constitution. (</a:t>
            </a:r>
            <a:r>
              <a:rPr lang="en-US" dirty="0" smtClean="0">
                <a:effectLst>
                  <a:outerShdw blurRad="38100" dist="38100" dir="2700000" algn="tl">
                    <a:srgbClr val="000000">
                      <a:alpha val="43137"/>
                    </a:srgbClr>
                  </a:outerShdw>
                </a:effectLst>
              </a:rPr>
              <a:t>Article 1. Section 8, Clause 3:</a:t>
            </a:r>
            <a:r>
              <a:rPr lang="en-US" dirty="0" smtClean="0"/>
              <a:t>). </a:t>
            </a:r>
          </a:p>
          <a:p>
            <a:pPr lvl="1">
              <a:buFont typeface="Wingdings" pitchFamily="2" charset="2"/>
              <a:buChar char="v"/>
              <a:defRPr/>
            </a:pPr>
            <a:r>
              <a:rPr lang="en-US" dirty="0" smtClean="0"/>
              <a:t>Linked to the navigable waterways of the US by custom and court decisions defining the federal power to regulate commerce (Gibbons </a:t>
            </a:r>
            <a:r>
              <a:rPr lang="en-US" dirty="0" err="1" smtClean="0"/>
              <a:t>vs</a:t>
            </a:r>
            <a:r>
              <a:rPr lang="en-US" dirty="0" smtClean="0"/>
              <a:t> Ogden)</a:t>
            </a:r>
          </a:p>
          <a:p>
            <a:pPr lvl="1">
              <a:buFont typeface="Wingdings" pitchFamily="2" charset="2"/>
              <a:buChar char="v"/>
              <a:defRPr/>
            </a:pPr>
            <a:endParaRPr lang="en-US" dirty="0" smtClean="0"/>
          </a:p>
          <a:p>
            <a:pPr>
              <a:buFont typeface="Wingdings" pitchFamily="2" charset="2"/>
              <a:buNone/>
              <a:defRPr/>
            </a:pPr>
            <a:endParaRPr lang="en-US" dirty="0" smtClean="0"/>
          </a:p>
          <a:p>
            <a:pPr>
              <a:buFont typeface="Wingdings" pitchFamily="2" charset="2"/>
              <a:buChar char="v"/>
              <a:defRPr/>
            </a:pPr>
            <a:r>
              <a:rPr lang="en-US" dirty="0" smtClean="0"/>
              <a:t>Deals with what taxpayer cash can and cannot be spent on; basis for federal participation</a:t>
            </a:r>
          </a:p>
          <a:p>
            <a:pPr lvl="1">
              <a:buFont typeface="Wingdings" pitchFamily="2" charset="2"/>
              <a:buChar char="v"/>
              <a:defRPr/>
            </a:pPr>
            <a:r>
              <a:rPr lang="en-US" dirty="0" smtClean="0"/>
              <a:t>Determined based on National Economic Development</a:t>
            </a:r>
          </a:p>
          <a:p>
            <a:pPr>
              <a:buFont typeface="Wingdings" pitchFamily="2" charset="2"/>
              <a:buChar char="v"/>
              <a:defRPr/>
            </a:pPr>
            <a:endParaRPr lang="en-US" b="1" dirty="0" smtClean="0"/>
          </a:p>
          <a:p>
            <a:pPr>
              <a:buFont typeface="Wingdings" pitchFamily="2" charset="2"/>
              <a:buChar char="v"/>
              <a:defRPr/>
            </a:pPr>
            <a:r>
              <a:rPr lang="en-US" dirty="0" smtClean="0"/>
              <a:t>Therefore, if navigable waterway improvement project facilitates the movement of people and freight in a manner that contributes to NED, then the project is in the Federal Interest.</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p:spPr>
      </p:sp>
      <p:sp>
        <p:nvSpPr>
          <p:cNvPr id="552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b="1" smtClean="0"/>
              <a:t>Econ Slide #3: National Economic Development (NED)</a:t>
            </a:r>
          </a:p>
          <a:p>
            <a:endParaRPr lang="en-US" b="1" smtClean="0"/>
          </a:p>
          <a:p>
            <a:r>
              <a:rPr lang="en-US" b="1" smtClean="0"/>
              <a:t>Take Away:</a:t>
            </a:r>
            <a:endParaRPr lang="en-US" smtClean="0"/>
          </a:p>
          <a:p>
            <a:endParaRPr lang="en-US" smtClean="0"/>
          </a:p>
          <a:p>
            <a:pPr>
              <a:buFont typeface="Wingdings" pitchFamily="2" charset="2"/>
              <a:buChar char="v"/>
            </a:pPr>
            <a:r>
              <a:rPr lang="en-US" b="1" smtClean="0"/>
              <a:t>National Economic Development (NED): </a:t>
            </a:r>
            <a:r>
              <a:rPr lang="en-US" smtClean="0"/>
              <a:t>contributions to the national output of goods and services.</a:t>
            </a:r>
          </a:p>
          <a:p>
            <a:pPr lvl="1">
              <a:buFont typeface="Wingdings" pitchFamily="2" charset="2"/>
              <a:buChar char="v"/>
            </a:pPr>
            <a:r>
              <a:rPr lang="en-US" b="1" smtClean="0"/>
              <a:t>NED Benefits- </a:t>
            </a:r>
            <a:r>
              <a:rPr lang="en-US" smtClean="0"/>
              <a:t>Contributions that increase the value of the national output of goods and services. </a:t>
            </a:r>
          </a:p>
          <a:p>
            <a:pPr lvl="1">
              <a:buFont typeface="Wingdings" pitchFamily="2" charset="2"/>
              <a:buChar char="v"/>
            </a:pPr>
            <a:r>
              <a:rPr lang="en-US" b="1" smtClean="0"/>
              <a:t>NED Costs- </a:t>
            </a:r>
            <a:r>
              <a:rPr lang="en-US" smtClean="0"/>
              <a:t>Contributions that decrease the value of the national output of goods and services</a:t>
            </a:r>
          </a:p>
          <a:p>
            <a:pPr lvl="1">
              <a:buFont typeface="Wingdings" pitchFamily="2" charset="2"/>
              <a:buChar char="v"/>
            </a:pPr>
            <a:r>
              <a:rPr lang="en-US" b="1" smtClean="0"/>
              <a:t>Benefit to Cost Ratio:</a:t>
            </a:r>
          </a:p>
          <a:p>
            <a:pPr lvl="2">
              <a:buFont typeface="Wingdings" pitchFamily="2" charset="2"/>
              <a:buChar char="v"/>
            </a:pPr>
            <a:r>
              <a:rPr lang="en-US" b="1" smtClean="0"/>
              <a:t>BCR</a:t>
            </a:r>
            <a:r>
              <a:rPr lang="en-US" smtClean="0"/>
              <a:t> = NED Benefits / NED Costs</a:t>
            </a:r>
          </a:p>
          <a:p>
            <a:pPr lvl="2">
              <a:buFont typeface="Wingdings" pitchFamily="2" charset="2"/>
              <a:buChar char="v"/>
            </a:pPr>
            <a:r>
              <a:rPr lang="en-US" smtClean="0"/>
              <a:t>BCR must exceed 1 to demonstrate federal interest</a:t>
            </a:r>
          </a:p>
          <a:p>
            <a:pPr>
              <a:buFont typeface="Wingdings" pitchFamily="2" charset="2"/>
              <a:buChar char="v"/>
            </a:pPr>
            <a:r>
              <a:rPr lang="en-US" b="1" smtClean="0"/>
              <a:t>NED Plan- </a:t>
            </a:r>
            <a:r>
              <a:rPr lang="en-US" smtClean="0"/>
              <a:t>The plan that most reasonably maximizes net  NED benefits</a:t>
            </a:r>
          </a:p>
          <a:p>
            <a:pPr>
              <a:buFont typeface="Wingdings" pitchFamily="2" charset="2"/>
              <a:buChar char="v"/>
            </a:pPr>
            <a:r>
              <a:rPr lang="en-US" b="1" smtClean="0"/>
              <a:t>Unit of Measurement</a:t>
            </a:r>
            <a:r>
              <a:rPr lang="en-US" smtClean="0"/>
              <a:t>:  Ultimately, the intent of economic analysis is to measure the change in the relative value of the resources used to move the commodities against the relative value of the resources used to construct the project.  Since there is a wide variability in the nature, quantity, and relative value of resources that need to be coordinated to move the cargo, they are expressed in monetary units for evaluation and comparison purposes.</a:t>
            </a:r>
          </a:p>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3886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3657600" y="6381750"/>
            <a:ext cx="2133600" cy="476250"/>
          </a:xfrm>
          <a:prstGeom prst="rect">
            <a:avLst/>
          </a:prstGeom>
        </p:spPr>
        <p:txBody>
          <a:bodyPr/>
          <a:lstStyle>
            <a:lvl1pPr>
              <a:defRPr kern="1200">
                <a:solidFill>
                  <a:schemeClr val="tx1"/>
                </a:solidFill>
              </a:defRPr>
            </a:lvl1pPr>
          </a:lstStyle>
          <a:p>
            <a:pPr>
              <a:defRPr/>
            </a:pPr>
            <a:fld id="{EED63F60-3797-4965-824E-CF034C2AF11C}"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xfrm>
            <a:off x="3581400" y="6305550"/>
            <a:ext cx="2133600" cy="476250"/>
          </a:xfrm>
          <a:prstGeom prst="rect">
            <a:avLst/>
          </a:prstGeom>
        </p:spPr>
        <p:txBody>
          <a:bodyPr/>
          <a:lstStyle>
            <a:lvl1pPr>
              <a:defRPr kern="1200">
                <a:solidFill>
                  <a:schemeClr val="tx1"/>
                </a:solidFill>
              </a:defRPr>
            </a:lvl1pPr>
          </a:lstStyle>
          <a:p>
            <a:pPr>
              <a:defRPr/>
            </a:pPr>
            <a:fld id="{93294A02-CE6E-47AD-B638-1059757957E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5" cstate="print"/>
          <a:srcRect/>
          <a:stretch>
            <a:fillRect/>
          </a:stretch>
        </a:blipFill>
        <a:effectLst/>
      </p:bgPr>
    </p:bg>
    <p:spTree>
      <p:nvGrpSpPr>
        <p:cNvPr id="1" name=""/>
        <p:cNvGrpSpPr/>
        <p:nvPr/>
      </p:nvGrpSpPr>
      <p:grpSpPr>
        <a:xfrm>
          <a:off x="0" y="0"/>
          <a:ext cx="0" cy="0"/>
          <a:chOff x="0" y="0"/>
          <a:chExt cx="0" cy="0"/>
        </a:xfrm>
      </p:grpSpPr>
      <p:grpSp>
        <p:nvGrpSpPr>
          <p:cNvPr id="1026" name="Group 9"/>
          <p:cNvGrpSpPr>
            <a:grpSpLocks/>
          </p:cNvGrpSpPr>
          <p:nvPr userDrawn="1"/>
        </p:nvGrpSpPr>
        <p:grpSpPr bwMode="auto">
          <a:xfrm>
            <a:off x="0" y="0"/>
            <a:ext cx="9144000" cy="6858000"/>
            <a:chOff x="0" y="0"/>
            <a:chExt cx="9144000" cy="6858000"/>
          </a:xfrm>
        </p:grpSpPr>
        <p:pic>
          <p:nvPicPr>
            <p:cNvPr id="1031" name="Picture 9" descr="background_new"/>
            <p:cNvPicPr>
              <a:picLocks noChangeAspect="1" noChangeArrowheads="1"/>
            </p:cNvPicPr>
            <p:nvPr userDrawn="1"/>
          </p:nvPicPr>
          <p:blipFill>
            <a:blip r:embed="rId6" cstate="print"/>
            <a:srcRect t="2313"/>
            <a:stretch>
              <a:fillRect/>
            </a:stretch>
          </p:blipFill>
          <p:spPr bwMode="auto">
            <a:xfrm>
              <a:off x="0" y="158620"/>
              <a:ext cx="9144000" cy="6699380"/>
            </a:xfrm>
            <a:prstGeom prst="rect">
              <a:avLst/>
            </a:prstGeom>
            <a:noFill/>
            <a:ln w="9525">
              <a:noFill/>
              <a:miter lim="800000"/>
              <a:headEnd/>
              <a:tailEnd/>
            </a:ln>
          </p:spPr>
        </p:pic>
        <p:sp>
          <p:nvSpPr>
            <p:cNvPr id="9" name="Rectangle 8"/>
            <p:cNvSpPr/>
            <p:nvPr userDrawn="1"/>
          </p:nvSpPr>
          <p:spPr>
            <a:xfrm>
              <a:off x="0" y="0"/>
              <a:ext cx="9144000" cy="1604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27" name="Group 24"/>
          <p:cNvGrpSpPr>
            <a:grpSpLocks/>
          </p:cNvGrpSpPr>
          <p:nvPr userDrawn="1"/>
        </p:nvGrpSpPr>
        <p:grpSpPr bwMode="auto">
          <a:xfrm>
            <a:off x="0" y="6529388"/>
            <a:ext cx="9144000" cy="328612"/>
            <a:chOff x="0" y="4113"/>
            <a:chExt cx="5760" cy="207"/>
          </a:xfrm>
        </p:grpSpPr>
        <p:sp>
          <p:nvSpPr>
            <p:cNvPr id="32" name="Rectangle 22"/>
            <p:cNvSpPr>
              <a:spLocks noChangeArrowheads="1"/>
            </p:cNvSpPr>
            <p:nvPr userDrawn="1"/>
          </p:nvSpPr>
          <p:spPr bwMode="auto">
            <a:xfrm>
              <a:off x="0" y="4118"/>
              <a:ext cx="5760" cy="202"/>
            </a:xfrm>
            <a:prstGeom prst="rect">
              <a:avLst/>
            </a:prstGeom>
            <a:solidFill>
              <a:srgbClr val="000000"/>
            </a:solidFill>
            <a:ln w="9525">
              <a:solidFill>
                <a:sysClr val="windowText" lastClr="000000"/>
              </a:solidFill>
              <a:miter lim="800000"/>
              <a:headEnd/>
              <a:tailEnd/>
            </a:ln>
            <a:effectLst/>
          </p:spPr>
          <p:txBody>
            <a:bodyPr wrap="none" anchor="ctr">
              <a:spAutoFit/>
            </a:bodyPr>
            <a:lstStyle/>
            <a:p>
              <a:pPr fontAlgn="auto">
                <a:spcBef>
                  <a:spcPts val="0"/>
                </a:spcBef>
                <a:spcAft>
                  <a:spcPts val="0"/>
                </a:spcAft>
                <a:defRPr/>
              </a:pPr>
              <a:endParaRPr lang="en-US" kern="0" dirty="0">
                <a:solidFill>
                  <a:sysClr val="windowText" lastClr="000000"/>
                </a:solidFill>
                <a:latin typeface="+mn-lt"/>
                <a:cs typeface="+mn-cs"/>
              </a:endParaRPr>
            </a:p>
          </p:txBody>
        </p:sp>
        <p:sp>
          <p:nvSpPr>
            <p:cNvPr id="33" name="Rectangle 23"/>
            <p:cNvSpPr>
              <a:spLocks noChangeArrowheads="1"/>
            </p:cNvSpPr>
            <p:nvPr userDrawn="1"/>
          </p:nvSpPr>
          <p:spPr bwMode="auto">
            <a:xfrm>
              <a:off x="0" y="4113"/>
              <a:ext cx="2382" cy="159"/>
            </a:xfrm>
            <a:prstGeom prst="rect">
              <a:avLst/>
            </a:prstGeom>
            <a:noFill/>
            <a:ln w="9525">
              <a:noFill/>
              <a:miter lim="800000"/>
              <a:headEnd/>
              <a:tailEnd/>
            </a:ln>
            <a:effectLst/>
          </p:spPr>
          <p:txBody>
            <a:bodyPr>
              <a:spAutoFit/>
            </a:bodyPr>
            <a:lstStyle/>
            <a:p>
              <a:pPr fontAlgn="auto">
                <a:spcBef>
                  <a:spcPts val="0"/>
                </a:spcBef>
                <a:spcAft>
                  <a:spcPts val="0"/>
                </a:spcAft>
                <a:defRPr/>
              </a:pPr>
              <a:r>
                <a:rPr lang="en-US" kern="0" dirty="0">
                  <a:solidFill>
                    <a:srgbClr val="FFFFFF"/>
                  </a:solidFill>
                  <a:latin typeface="+mn-lt"/>
                  <a:cs typeface="+mn-cs"/>
                </a:rPr>
                <a:t>BUILDING STRONG</a:t>
              </a:r>
              <a:r>
                <a:rPr lang="en-US" sz="900" kern="0" dirty="0">
                  <a:solidFill>
                    <a:srgbClr val="FFFFFF"/>
                  </a:solidFill>
                  <a:latin typeface="+mn-lt"/>
                  <a:cs typeface="+mn-cs"/>
                </a:rPr>
                <a:t>®</a:t>
              </a:r>
              <a:endParaRPr lang="en-US" kern="0" dirty="0">
                <a:solidFill>
                  <a:srgbClr val="FFFFFF"/>
                </a:solidFill>
                <a:latin typeface="+mn-lt"/>
                <a:cs typeface="+mn-cs"/>
              </a:endParaRPr>
            </a:p>
          </p:txBody>
        </p:sp>
        <p:sp>
          <p:nvSpPr>
            <p:cNvPr id="34" name="Text Box 11"/>
            <p:cNvSpPr txBox="1">
              <a:spLocks noChangeArrowheads="1"/>
            </p:cNvSpPr>
            <p:nvPr userDrawn="1"/>
          </p:nvSpPr>
          <p:spPr bwMode="auto">
            <a:xfrm>
              <a:off x="2586" y="4152"/>
              <a:ext cx="3174" cy="162"/>
            </a:xfrm>
            <a:prstGeom prst="rect">
              <a:avLst/>
            </a:prstGeom>
            <a:noFill/>
            <a:ln w="9525">
              <a:noFill/>
              <a:miter lim="800000"/>
              <a:headEnd/>
              <a:tailEnd/>
            </a:ln>
            <a:effectLst/>
          </p:spPr>
          <p:txBody>
            <a:bodyPr>
              <a:spAutoFit/>
            </a:bodyPr>
            <a:lstStyle/>
            <a:p>
              <a:pPr algn="r">
                <a:lnSpc>
                  <a:spcPct val="90000"/>
                </a:lnSpc>
                <a:defRPr/>
              </a:pPr>
              <a:r>
                <a:rPr lang="en-US" sz="1200">
                  <a:solidFill>
                    <a:srgbClr val="FFFFFF"/>
                  </a:solidFill>
                </a:rPr>
                <a:t>U.S. ARMY CORPS OF ENGINEERS | Jacksonville District</a:t>
              </a:r>
            </a:p>
          </p:txBody>
        </p:sp>
      </p:gr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2" descr="BlountIsland aerial.jpg"/>
          <p:cNvPicPr>
            <a:picLocks noChangeAspect="1"/>
          </p:cNvPicPr>
          <p:nvPr/>
        </p:nvPicPr>
        <p:blipFill>
          <a:blip r:embed="rId3" cstate="print"/>
          <a:srcRect/>
          <a:stretch>
            <a:fillRect/>
          </a:stretch>
        </p:blipFill>
        <p:spPr bwMode="auto">
          <a:xfrm>
            <a:off x="4216400" y="1103313"/>
            <a:ext cx="4927600" cy="3271837"/>
          </a:xfrm>
          <a:prstGeom prst="rect">
            <a:avLst/>
          </a:prstGeom>
          <a:noFill/>
          <a:ln w="9525">
            <a:noFill/>
            <a:miter lim="800000"/>
            <a:headEnd/>
            <a:tailEnd/>
          </a:ln>
        </p:spPr>
      </p:pic>
      <p:pic>
        <p:nvPicPr>
          <p:cNvPr id="4099" name="Picture 23" descr="ShipCraneContainerOperationJaxPort.jpg"/>
          <p:cNvPicPr>
            <a:picLocks noChangeAspect="1"/>
          </p:cNvPicPr>
          <p:nvPr/>
        </p:nvPicPr>
        <p:blipFill>
          <a:blip r:embed="rId4" cstate="print"/>
          <a:srcRect b="10529"/>
          <a:stretch>
            <a:fillRect/>
          </a:stretch>
        </p:blipFill>
        <p:spPr bwMode="auto">
          <a:xfrm>
            <a:off x="3973513" y="3778250"/>
            <a:ext cx="5181600" cy="2960688"/>
          </a:xfrm>
          <a:prstGeom prst="rect">
            <a:avLst/>
          </a:prstGeom>
          <a:noFill/>
          <a:ln w="9525">
            <a:noFill/>
            <a:miter lim="800000"/>
            <a:headEnd/>
            <a:tailEnd/>
          </a:ln>
        </p:spPr>
      </p:pic>
      <p:cxnSp>
        <p:nvCxnSpPr>
          <p:cNvPr id="12" name="Straight Connector 11"/>
          <p:cNvCxnSpPr/>
          <p:nvPr/>
        </p:nvCxnSpPr>
        <p:spPr>
          <a:xfrm flipH="1">
            <a:off x="4572000" y="3733800"/>
            <a:ext cx="4572000" cy="0"/>
          </a:xfrm>
          <a:prstGeom prst="line">
            <a:avLst/>
          </a:prstGeom>
          <a:ln w="984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101" name="Group 24"/>
          <p:cNvGrpSpPr>
            <a:grpSpLocks/>
          </p:cNvGrpSpPr>
          <p:nvPr/>
        </p:nvGrpSpPr>
        <p:grpSpPr bwMode="auto">
          <a:xfrm>
            <a:off x="0" y="6529388"/>
            <a:ext cx="9144000" cy="328612"/>
            <a:chOff x="0" y="4113"/>
            <a:chExt cx="5760" cy="207"/>
          </a:xfrm>
        </p:grpSpPr>
        <p:sp>
          <p:nvSpPr>
            <p:cNvPr id="6" name="Rectangle 22"/>
            <p:cNvSpPr>
              <a:spLocks noChangeArrowheads="1"/>
            </p:cNvSpPr>
            <p:nvPr/>
          </p:nvSpPr>
          <p:spPr bwMode="auto">
            <a:xfrm>
              <a:off x="0" y="4118"/>
              <a:ext cx="5760" cy="202"/>
            </a:xfrm>
            <a:prstGeom prst="rect">
              <a:avLst/>
            </a:prstGeom>
            <a:solidFill>
              <a:srgbClr val="000000"/>
            </a:solidFill>
            <a:ln w="9525">
              <a:solidFill>
                <a:schemeClr val="tx1"/>
              </a:solidFill>
              <a:miter lim="800000"/>
              <a:headEnd/>
              <a:tailEnd/>
            </a:ln>
            <a:effectLst/>
          </p:spPr>
          <p:txBody>
            <a:bodyPr wrap="none" anchor="ctr">
              <a:spAutoFit/>
            </a:bodyPr>
            <a:lstStyle/>
            <a:p>
              <a:pPr fontAlgn="auto">
                <a:spcBef>
                  <a:spcPts val="0"/>
                </a:spcBef>
                <a:spcAft>
                  <a:spcPts val="0"/>
                </a:spcAft>
                <a:defRPr/>
              </a:pPr>
              <a:endParaRPr lang="en-US" dirty="0">
                <a:latin typeface="+mn-lt"/>
                <a:cs typeface="+mn-cs"/>
              </a:endParaRPr>
            </a:p>
          </p:txBody>
        </p:sp>
        <p:sp>
          <p:nvSpPr>
            <p:cNvPr id="7" name="Rectangle 23"/>
            <p:cNvSpPr>
              <a:spLocks noChangeArrowheads="1"/>
            </p:cNvSpPr>
            <p:nvPr/>
          </p:nvSpPr>
          <p:spPr bwMode="auto">
            <a:xfrm>
              <a:off x="0" y="4113"/>
              <a:ext cx="2382" cy="159"/>
            </a:xfrm>
            <a:prstGeom prst="rect">
              <a:avLst/>
            </a:prstGeom>
            <a:noFill/>
            <a:ln w="9525">
              <a:noFill/>
              <a:miter lim="800000"/>
              <a:headEnd/>
              <a:tailEnd/>
            </a:ln>
            <a:effectLst/>
          </p:spPr>
          <p:txBody>
            <a:bodyPr>
              <a:spAutoFit/>
            </a:bodyPr>
            <a:lstStyle/>
            <a:p>
              <a:pPr fontAlgn="auto">
                <a:spcBef>
                  <a:spcPts val="0"/>
                </a:spcBef>
                <a:spcAft>
                  <a:spcPts val="0"/>
                </a:spcAft>
                <a:defRPr/>
              </a:pPr>
              <a:r>
                <a:rPr lang="en-US" dirty="0">
                  <a:solidFill>
                    <a:srgbClr val="FFFFFF"/>
                  </a:solidFill>
                  <a:latin typeface="+mn-lt"/>
                  <a:cs typeface="+mn-cs"/>
                </a:rPr>
                <a:t>BUILDING STRONG</a:t>
              </a:r>
              <a:r>
                <a:rPr lang="en-US" sz="900" dirty="0">
                  <a:solidFill>
                    <a:srgbClr val="FFFFFF"/>
                  </a:solidFill>
                  <a:latin typeface="+mn-lt"/>
                  <a:cs typeface="+mn-cs"/>
                </a:rPr>
                <a:t>®</a:t>
              </a:r>
              <a:endParaRPr lang="en-US" dirty="0">
                <a:solidFill>
                  <a:srgbClr val="FFFFFF"/>
                </a:solidFill>
                <a:latin typeface="+mn-lt"/>
                <a:cs typeface="+mn-cs"/>
              </a:endParaRPr>
            </a:p>
          </p:txBody>
        </p:sp>
        <p:sp>
          <p:nvSpPr>
            <p:cNvPr id="4112" name="Text Box 11"/>
            <p:cNvSpPr txBox="1">
              <a:spLocks noChangeArrowheads="1"/>
            </p:cNvSpPr>
            <p:nvPr/>
          </p:nvSpPr>
          <p:spPr bwMode="auto">
            <a:xfrm>
              <a:off x="2586" y="4152"/>
              <a:ext cx="3174" cy="162"/>
            </a:xfrm>
            <a:prstGeom prst="rect">
              <a:avLst/>
            </a:prstGeom>
            <a:noFill/>
            <a:ln w="9525">
              <a:noFill/>
              <a:miter lim="800000"/>
              <a:headEnd/>
              <a:tailEnd/>
            </a:ln>
          </p:spPr>
          <p:txBody>
            <a:bodyPr>
              <a:spAutoFit/>
            </a:bodyPr>
            <a:lstStyle/>
            <a:p>
              <a:pPr algn="r">
                <a:lnSpc>
                  <a:spcPct val="90000"/>
                </a:lnSpc>
              </a:pPr>
              <a:r>
                <a:rPr lang="en-US" sz="1200">
                  <a:solidFill>
                    <a:srgbClr val="FFFFFF"/>
                  </a:solidFill>
                </a:rPr>
                <a:t>U.S. ARMY CORPS OF ENGINEERS | Jacksonville District</a:t>
              </a:r>
            </a:p>
          </p:txBody>
        </p:sp>
      </p:grpSp>
      <p:pic>
        <p:nvPicPr>
          <p:cNvPr id="4102" name="Picture 18" descr="cover_jax_pres.jpg"/>
          <p:cNvPicPr>
            <a:picLocks noChangeAspect="1"/>
          </p:cNvPicPr>
          <p:nvPr/>
        </p:nvPicPr>
        <p:blipFill>
          <a:blip r:embed="rId5" cstate="print">
            <a:clrChange>
              <a:clrFrom>
                <a:srgbClr val="C9174E"/>
              </a:clrFrom>
              <a:clrTo>
                <a:srgbClr val="C9174E">
                  <a:alpha val="0"/>
                </a:srgbClr>
              </a:clrTo>
            </a:clrChange>
          </a:blip>
          <a:srcRect/>
          <a:stretch>
            <a:fillRect/>
          </a:stretch>
        </p:blipFill>
        <p:spPr bwMode="auto">
          <a:xfrm>
            <a:off x="0" y="0"/>
            <a:ext cx="9144000" cy="6654800"/>
          </a:xfrm>
          <a:prstGeom prst="rect">
            <a:avLst/>
          </a:prstGeom>
          <a:noFill/>
          <a:ln w="9525">
            <a:noFill/>
            <a:miter lim="800000"/>
            <a:headEnd/>
            <a:tailEnd/>
          </a:ln>
        </p:spPr>
      </p:pic>
      <p:pic>
        <p:nvPicPr>
          <p:cNvPr id="4103" name="Picture 21" descr="white_curve"/>
          <p:cNvPicPr>
            <a:picLocks noChangeAspect="1" noChangeArrowheads="1"/>
          </p:cNvPicPr>
          <p:nvPr/>
        </p:nvPicPr>
        <p:blipFill>
          <a:blip r:embed="rId6" cstate="print"/>
          <a:srcRect/>
          <a:stretch>
            <a:fillRect/>
          </a:stretch>
        </p:blipFill>
        <p:spPr bwMode="auto">
          <a:xfrm>
            <a:off x="3976688" y="1235075"/>
            <a:ext cx="5167312" cy="5338763"/>
          </a:xfrm>
          <a:prstGeom prst="rect">
            <a:avLst/>
          </a:prstGeom>
          <a:noFill/>
          <a:ln w="9525">
            <a:noFill/>
            <a:miter lim="800000"/>
            <a:headEnd/>
            <a:tailEnd/>
          </a:ln>
        </p:spPr>
      </p:pic>
      <p:sp>
        <p:nvSpPr>
          <p:cNvPr id="4104" name="TextBox 21"/>
          <p:cNvSpPr txBox="1">
            <a:spLocks noChangeArrowheads="1"/>
          </p:cNvSpPr>
          <p:nvPr/>
        </p:nvSpPr>
        <p:spPr bwMode="auto">
          <a:xfrm>
            <a:off x="71438" y="242888"/>
            <a:ext cx="8942387" cy="3749675"/>
          </a:xfrm>
          <a:prstGeom prst="rect">
            <a:avLst/>
          </a:prstGeom>
          <a:noFill/>
          <a:ln w="9525">
            <a:noFill/>
            <a:miter lim="800000"/>
            <a:headEnd/>
            <a:tailEnd/>
          </a:ln>
        </p:spPr>
        <p:txBody>
          <a:bodyPr>
            <a:spAutoFit/>
          </a:bodyPr>
          <a:lstStyle/>
          <a:p>
            <a:r>
              <a:rPr lang="en-US" sz="4000" b="1">
                <a:latin typeface="Century Gothic" pitchFamily="34" charset="0"/>
              </a:rPr>
              <a:t>JACKSONVILLE HARBOR </a:t>
            </a:r>
            <a:br>
              <a:rPr lang="en-US" sz="4000" b="1">
                <a:latin typeface="Century Gothic" pitchFamily="34" charset="0"/>
              </a:rPr>
            </a:br>
            <a:r>
              <a:rPr lang="en-US" sz="4000" b="1">
                <a:latin typeface="Century Gothic" pitchFamily="34" charset="0"/>
              </a:rPr>
              <a:t>NAVIGATION STUDY</a:t>
            </a:r>
          </a:p>
          <a:p>
            <a:r>
              <a:rPr lang="en-US" sz="2800" b="1">
                <a:latin typeface="Century Gothic" pitchFamily="34" charset="0"/>
              </a:rPr>
              <a:t>Duval County, Florida</a:t>
            </a:r>
          </a:p>
          <a:p>
            <a:endParaRPr lang="en-US" sz="2000" b="1">
              <a:latin typeface="Century Gothic" pitchFamily="34" charset="0"/>
            </a:endParaRPr>
          </a:p>
          <a:p>
            <a:r>
              <a:rPr lang="en-US" sz="2800" b="1">
                <a:latin typeface="Century Gothic" pitchFamily="34" charset="0"/>
              </a:rPr>
              <a:t>Public Meeting</a:t>
            </a:r>
          </a:p>
          <a:p>
            <a:r>
              <a:rPr lang="en-US" sz="2000" b="1">
                <a:latin typeface="Century Gothic" pitchFamily="34" charset="0"/>
              </a:rPr>
              <a:t>September 24, 2013 </a:t>
            </a:r>
          </a:p>
          <a:p>
            <a:pPr algn="ctr"/>
            <a:endParaRPr lang="en-US" sz="3200" b="1"/>
          </a:p>
          <a:p>
            <a:pPr algn="ctr"/>
            <a:endParaRPr lang="en-US" sz="2400" b="1"/>
          </a:p>
        </p:txBody>
      </p:sp>
      <p:pic>
        <p:nvPicPr>
          <p:cNvPr id="4105" name="Picture 10" descr="USACE_logo"/>
          <p:cNvPicPr>
            <a:picLocks noChangeAspect="1" noChangeArrowheads="1"/>
          </p:cNvPicPr>
          <p:nvPr/>
        </p:nvPicPr>
        <p:blipFill>
          <a:blip r:embed="rId7" cstate="print"/>
          <a:srcRect/>
          <a:stretch>
            <a:fillRect/>
          </a:stretch>
        </p:blipFill>
        <p:spPr bwMode="auto">
          <a:xfrm>
            <a:off x="141288" y="5522913"/>
            <a:ext cx="1371600" cy="938212"/>
          </a:xfrm>
          <a:prstGeom prst="rect">
            <a:avLst/>
          </a:prstGeom>
          <a:noFill/>
          <a:ln w="9525">
            <a:noFill/>
            <a:miter lim="800000"/>
            <a:headEnd/>
            <a:tailEnd/>
          </a:ln>
        </p:spPr>
      </p:pic>
      <p:grpSp>
        <p:nvGrpSpPr>
          <p:cNvPr id="4106" name="Group 24"/>
          <p:cNvGrpSpPr>
            <a:grpSpLocks/>
          </p:cNvGrpSpPr>
          <p:nvPr/>
        </p:nvGrpSpPr>
        <p:grpSpPr bwMode="auto">
          <a:xfrm>
            <a:off x="0" y="6529388"/>
            <a:ext cx="9144000" cy="328612"/>
            <a:chOff x="0" y="4113"/>
            <a:chExt cx="5760" cy="207"/>
          </a:xfrm>
        </p:grpSpPr>
        <p:sp>
          <p:nvSpPr>
            <p:cNvPr id="17" name="Rectangle 22"/>
            <p:cNvSpPr>
              <a:spLocks noChangeArrowheads="1"/>
            </p:cNvSpPr>
            <p:nvPr/>
          </p:nvSpPr>
          <p:spPr bwMode="auto">
            <a:xfrm>
              <a:off x="0" y="4118"/>
              <a:ext cx="5760" cy="202"/>
            </a:xfrm>
            <a:prstGeom prst="rect">
              <a:avLst/>
            </a:prstGeom>
            <a:solidFill>
              <a:srgbClr val="000000"/>
            </a:solidFill>
            <a:ln w="9525">
              <a:solidFill>
                <a:schemeClr val="tx1"/>
              </a:solidFill>
              <a:miter lim="800000"/>
              <a:headEnd/>
              <a:tailEnd/>
            </a:ln>
            <a:effectLst/>
          </p:spPr>
          <p:txBody>
            <a:bodyPr wrap="none" anchor="ctr">
              <a:spAutoFit/>
            </a:bodyPr>
            <a:lstStyle/>
            <a:p>
              <a:pPr fontAlgn="auto">
                <a:spcBef>
                  <a:spcPts val="0"/>
                </a:spcBef>
                <a:spcAft>
                  <a:spcPts val="0"/>
                </a:spcAft>
                <a:defRPr/>
              </a:pPr>
              <a:endParaRPr lang="en-US" dirty="0">
                <a:latin typeface="+mn-lt"/>
                <a:cs typeface="+mn-cs"/>
              </a:endParaRPr>
            </a:p>
          </p:txBody>
        </p:sp>
        <p:sp>
          <p:nvSpPr>
            <p:cNvPr id="18" name="Rectangle 23"/>
            <p:cNvSpPr>
              <a:spLocks noChangeArrowheads="1"/>
            </p:cNvSpPr>
            <p:nvPr/>
          </p:nvSpPr>
          <p:spPr bwMode="auto">
            <a:xfrm>
              <a:off x="0" y="4113"/>
              <a:ext cx="2382" cy="159"/>
            </a:xfrm>
            <a:prstGeom prst="rect">
              <a:avLst/>
            </a:prstGeom>
            <a:noFill/>
            <a:ln w="9525">
              <a:noFill/>
              <a:miter lim="800000"/>
              <a:headEnd/>
              <a:tailEnd/>
            </a:ln>
            <a:effectLst/>
          </p:spPr>
          <p:txBody>
            <a:bodyPr>
              <a:spAutoFit/>
            </a:bodyPr>
            <a:lstStyle/>
            <a:p>
              <a:pPr fontAlgn="auto">
                <a:spcBef>
                  <a:spcPts val="0"/>
                </a:spcBef>
                <a:spcAft>
                  <a:spcPts val="0"/>
                </a:spcAft>
                <a:defRPr/>
              </a:pPr>
              <a:r>
                <a:rPr lang="en-US" dirty="0">
                  <a:solidFill>
                    <a:srgbClr val="FFFFFF"/>
                  </a:solidFill>
                  <a:latin typeface="+mn-lt"/>
                  <a:cs typeface="+mn-cs"/>
                </a:rPr>
                <a:t>BUILDING STRONG</a:t>
              </a:r>
              <a:r>
                <a:rPr lang="en-US" sz="900" dirty="0">
                  <a:solidFill>
                    <a:srgbClr val="FFFFFF"/>
                  </a:solidFill>
                  <a:latin typeface="+mn-lt"/>
                  <a:cs typeface="+mn-cs"/>
                </a:rPr>
                <a:t>®</a:t>
              </a:r>
              <a:endParaRPr lang="en-US" dirty="0">
                <a:solidFill>
                  <a:srgbClr val="FFFFFF"/>
                </a:solidFill>
                <a:latin typeface="+mn-lt"/>
                <a:cs typeface="+mn-cs"/>
              </a:endParaRPr>
            </a:p>
          </p:txBody>
        </p:sp>
        <p:sp>
          <p:nvSpPr>
            <p:cNvPr id="4109" name="Text Box 11"/>
            <p:cNvSpPr txBox="1">
              <a:spLocks noChangeArrowheads="1"/>
            </p:cNvSpPr>
            <p:nvPr/>
          </p:nvSpPr>
          <p:spPr bwMode="auto">
            <a:xfrm>
              <a:off x="2586" y="4152"/>
              <a:ext cx="3174" cy="162"/>
            </a:xfrm>
            <a:prstGeom prst="rect">
              <a:avLst/>
            </a:prstGeom>
            <a:noFill/>
            <a:ln w="9525">
              <a:noFill/>
              <a:miter lim="800000"/>
              <a:headEnd/>
              <a:tailEnd/>
            </a:ln>
          </p:spPr>
          <p:txBody>
            <a:bodyPr>
              <a:spAutoFit/>
            </a:bodyPr>
            <a:lstStyle/>
            <a:p>
              <a:pPr algn="r">
                <a:lnSpc>
                  <a:spcPct val="90000"/>
                </a:lnSpc>
              </a:pPr>
              <a:r>
                <a:rPr lang="en-US" sz="1200">
                  <a:solidFill>
                    <a:srgbClr val="FFFFFF"/>
                  </a:solidFill>
                </a:rPr>
                <a:t>U.S. ARMY CORPS OF ENGINEERS | Jacksonville District</a:t>
              </a: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Number Placeholder 5"/>
          <p:cNvSpPr>
            <a:spLocks noGrp="1"/>
          </p:cNvSpPr>
          <p:nvPr>
            <p:ph type="sldNum" sz="quarter" idx="4294967295"/>
          </p:nvPr>
        </p:nvSpPr>
        <p:spPr bwMode="auto">
          <a:xfrm>
            <a:off x="8550275" y="0"/>
            <a:ext cx="593725" cy="350838"/>
          </a:xfrm>
          <a:prstGeom prst="rect">
            <a:avLst/>
          </a:prstGeom>
          <a:noFill/>
          <a:ln>
            <a:miter lim="800000"/>
            <a:headEnd/>
            <a:tailEnd/>
          </a:ln>
        </p:spPr>
        <p:txBody>
          <a:bodyPr/>
          <a:lstStyle/>
          <a:p>
            <a:pPr marL="228600" indent="-228600" algn="ctr"/>
            <a:fld id="{FB893E88-7DC4-41DA-A611-A7A30ADDE135}" type="slidenum">
              <a:rPr lang="en-US" sz="1200"/>
              <a:pPr marL="228600" indent="-228600" algn="ctr"/>
              <a:t>10</a:t>
            </a:fld>
            <a:endParaRPr lang="en-US" sz="1200"/>
          </a:p>
        </p:txBody>
      </p:sp>
      <p:sp>
        <p:nvSpPr>
          <p:cNvPr id="13315" name="Title 1"/>
          <p:cNvSpPr>
            <a:spLocks/>
          </p:cNvSpPr>
          <p:nvPr/>
        </p:nvSpPr>
        <p:spPr bwMode="auto">
          <a:xfrm>
            <a:off x="0" y="301625"/>
            <a:ext cx="9144000" cy="688975"/>
          </a:xfrm>
          <a:prstGeom prst="rect">
            <a:avLst/>
          </a:prstGeom>
          <a:noFill/>
          <a:ln w="9525">
            <a:noFill/>
            <a:miter lim="800000"/>
            <a:headEnd/>
            <a:tailEnd/>
          </a:ln>
        </p:spPr>
        <p:txBody>
          <a:bodyPr anchor="ctr"/>
          <a:lstStyle/>
          <a:p>
            <a:pPr algn="ctr" eaLnBrk="0" hangingPunct="0"/>
            <a:r>
              <a:rPr lang="en-US" sz="3200" b="1" dirty="0" smtClean="0">
                <a:solidFill>
                  <a:srgbClr val="006699"/>
                </a:solidFill>
                <a:latin typeface="Century Gothic" pitchFamily="34" charset="0"/>
              </a:rPr>
              <a:t>NATIONAL ECONOMIC DEVELOPMENT (NED)</a:t>
            </a:r>
            <a:endParaRPr lang="en-US" sz="3200" b="1" dirty="0">
              <a:solidFill>
                <a:srgbClr val="006699"/>
              </a:solidFill>
              <a:latin typeface="Century Gothic" pitchFamily="34" charset="0"/>
            </a:endParaRPr>
          </a:p>
        </p:txBody>
      </p:sp>
      <p:sp>
        <p:nvSpPr>
          <p:cNvPr id="13316" name="Content Placeholder 2"/>
          <p:cNvSpPr>
            <a:spLocks/>
          </p:cNvSpPr>
          <p:nvPr/>
        </p:nvSpPr>
        <p:spPr bwMode="auto">
          <a:xfrm>
            <a:off x="447261" y="996674"/>
            <a:ext cx="8686800" cy="2928938"/>
          </a:xfrm>
          <a:prstGeom prst="rect">
            <a:avLst/>
          </a:prstGeom>
          <a:noFill/>
          <a:ln w="9525">
            <a:noFill/>
            <a:miter lim="800000"/>
            <a:headEnd/>
            <a:tailEnd/>
          </a:ln>
        </p:spPr>
        <p:txBody>
          <a:bodyPr/>
          <a:lstStyle/>
          <a:p>
            <a:pPr marL="342900" indent="-342900" eaLnBrk="0" hangingPunct="0">
              <a:spcBef>
                <a:spcPct val="20000"/>
              </a:spcBef>
              <a:buFont typeface="Wingdings" pitchFamily="2" charset="2"/>
              <a:buChar char="§"/>
            </a:pPr>
            <a:r>
              <a:rPr lang="en-US" sz="3000" b="1" dirty="0">
                <a:latin typeface="Century Gothic" pitchFamily="34" charset="0"/>
              </a:rPr>
              <a:t>NED does not consider:</a:t>
            </a:r>
          </a:p>
          <a:p>
            <a:pPr marL="800100" lvl="1" indent="-342900" eaLnBrk="0" hangingPunct="0">
              <a:spcBef>
                <a:spcPct val="20000"/>
              </a:spcBef>
              <a:buFont typeface="Wingdings" pitchFamily="2" charset="2"/>
              <a:buChar char="§"/>
            </a:pPr>
            <a:r>
              <a:rPr lang="en-US" sz="2800" b="1" dirty="0">
                <a:latin typeface="Century Gothic" pitchFamily="34" charset="0"/>
              </a:rPr>
              <a:t>Local and regional job creation</a:t>
            </a:r>
          </a:p>
          <a:p>
            <a:pPr marL="800100" lvl="1" indent="-342900" eaLnBrk="0" hangingPunct="0">
              <a:spcBef>
                <a:spcPct val="20000"/>
              </a:spcBef>
              <a:buFont typeface="Wingdings" pitchFamily="2" charset="2"/>
              <a:buChar char="§"/>
            </a:pPr>
            <a:r>
              <a:rPr lang="en-US" sz="2800" b="1" dirty="0">
                <a:latin typeface="Century Gothic" pitchFamily="34" charset="0"/>
              </a:rPr>
              <a:t>Competition amongst regional ports</a:t>
            </a:r>
          </a:p>
          <a:p>
            <a:pPr marL="342900" indent="-342900" eaLnBrk="0" hangingPunct="0">
              <a:spcBef>
                <a:spcPct val="20000"/>
              </a:spcBef>
            </a:pPr>
            <a:endParaRPr lang="en-US" sz="3200" b="1" dirty="0">
              <a:latin typeface="Century Gothic" pitchFamily="34" charset="0"/>
            </a:endParaRPr>
          </a:p>
          <a:p>
            <a:pPr marL="342900" indent="-342900" eaLnBrk="0" hangingPunct="0">
              <a:spcBef>
                <a:spcPct val="20000"/>
              </a:spcBef>
              <a:buFont typeface="Wingdings" pitchFamily="2" charset="2"/>
              <a:buChar char="§"/>
            </a:pPr>
            <a:endParaRPr lang="en-US" sz="3200" b="1" dirty="0">
              <a:latin typeface="Century Gothic" pitchFamily="34" charset="0"/>
            </a:endParaRPr>
          </a:p>
          <a:p>
            <a:pPr marL="342900" indent="-342900" eaLnBrk="0" hangingPunct="0">
              <a:spcBef>
                <a:spcPct val="20000"/>
              </a:spcBef>
              <a:buFont typeface="Wingdings" pitchFamily="2" charset="2"/>
              <a:buChar char="§"/>
            </a:pPr>
            <a:endParaRPr lang="en-US" sz="3200" b="1" dirty="0">
              <a:latin typeface="Century Gothic" pitchFamily="34" charset="0"/>
            </a:endParaRPr>
          </a:p>
          <a:p>
            <a:pPr marL="342900" indent="-342900" eaLnBrk="0" hangingPunct="0">
              <a:spcBef>
                <a:spcPct val="20000"/>
              </a:spcBef>
              <a:buFont typeface="Wingdings" pitchFamily="2" charset="2"/>
              <a:buChar char="§"/>
            </a:pPr>
            <a:endParaRPr lang="en-US" sz="3200" b="1" dirty="0">
              <a:latin typeface="Century Gothic" pitchFamily="34" charset="0"/>
            </a:endParaRPr>
          </a:p>
          <a:p>
            <a:pPr marL="342900" indent="-342900" eaLnBrk="0" hangingPunct="0">
              <a:spcBef>
                <a:spcPct val="20000"/>
              </a:spcBef>
              <a:buFont typeface="Wingdings" pitchFamily="2" charset="2"/>
              <a:buChar char="§"/>
            </a:pPr>
            <a:endParaRPr lang="en-US" sz="3200" b="1" dirty="0">
              <a:latin typeface="Century Gothic" pitchFamily="34" charset="0"/>
            </a:endParaRPr>
          </a:p>
          <a:p>
            <a:pPr marL="342900" indent="-342900" eaLnBrk="0" hangingPunct="0">
              <a:spcBef>
                <a:spcPct val="20000"/>
              </a:spcBef>
              <a:buFont typeface="Wingdings" pitchFamily="2" charset="2"/>
              <a:buChar char="§"/>
            </a:pPr>
            <a:endParaRPr lang="en-US" sz="3200" b="1" dirty="0">
              <a:latin typeface="Century Gothic" pitchFamily="34" charset="0"/>
            </a:endParaRPr>
          </a:p>
          <a:p>
            <a:pPr marL="342900" indent="-342900" eaLnBrk="0" hangingPunct="0">
              <a:spcBef>
                <a:spcPct val="20000"/>
              </a:spcBef>
              <a:buFont typeface="Wingdings" pitchFamily="2" charset="2"/>
              <a:buChar char="§"/>
            </a:pPr>
            <a:endParaRPr lang="en-US" sz="3200" b="1" dirty="0">
              <a:latin typeface="Century Gothic" pitchFamily="34" charset="0"/>
            </a:endParaRPr>
          </a:p>
          <a:p>
            <a:pPr marL="342900" indent="-342900" eaLnBrk="0" hangingPunct="0">
              <a:spcBef>
                <a:spcPct val="20000"/>
              </a:spcBef>
              <a:buFont typeface="Wingdings" pitchFamily="2" charset="2"/>
              <a:buChar char="§"/>
            </a:pPr>
            <a:endParaRPr lang="en-US" sz="3200" b="1" dirty="0">
              <a:latin typeface="Century Gothic" pitchFamily="34" charset="0"/>
            </a:endParaRPr>
          </a:p>
        </p:txBody>
      </p:sp>
      <p:sp>
        <p:nvSpPr>
          <p:cNvPr id="13317"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pic>
        <p:nvPicPr>
          <p:cNvPr id="13318" name="Picture 6" descr="BlountIsland aerial.jpg"/>
          <p:cNvPicPr>
            <a:picLocks noChangeAspect="1"/>
          </p:cNvPicPr>
          <p:nvPr/>
        </p:nvPicPr>
        <p:blipFill>
          <a:blip r:embed="rId3" cstate="print"/>
          <a:srcRect t="9610" b="34000"/>
          <a:stretch>
            <a:fillRect/>
          </a:stretch>
        </p:blipFill>
        <p:spPr bwMode="auto">
          <a:xfrm>
            <a:off x="484189" y="2630970"/>
            <a:ext cx="8216900" cy="357822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a:xfrm>
            <a:off x="0" y="259660"/>
            <a:ext cx="9144000" cy="1143000"/>
          </a:xfrm>
          <a:prstGeom prst="rect">
            <a:avLst/>
          </a:prstGeom>
        </p:spPr>
        <p:txBody>
          <a:bodyPr/>
          <a:lstStyle/>
          <a:p>
            <a:pPr>
              <a:lnSpc>
                <a:spcPct val="90000"/>
              </a:lnSpc>
            </a:pPr>
            <a:r>
              <a:rPr lang="en-US" sz="4000" b="1" dirty="0" smtClean="0">
                <a:solidFill>
                  <a:srgbClr val="006699"/>
                </a:solidFill>
                <a:latin typeface="Century Gothic" pitchFamily="34" charset="0"/>
                <a:cs typeface="Tahoma" pitchFamily="34" charset="0"/>
              </a:rPr>
              <a:t>NED &amp; JACKSONVILLE HARBOR</a:t>
            </a:r>
            <a:endParaRPr lang="en-US" sz="4000" b="1" dirty="0" smtClean="0">
              <a:solidFill>
                <a:srgbClr val="006699"/>
              </a:solidFill>
              <a:latin typeface="Century Gothic" pitchFamily="34" charset="0"/>
            </a:endParaRPr>
          </a:p>
        </p:txBody>
      </p:sp>
      <p:sp>
        <p:nvSpPr>
          <p:cNvPr id="3" name="Content Placeholder 2"/>
          <p:cNvSpPr>
            <a:spLocks noGrp="1"/>
          </p:cNvSpPr>
          <p:nvPr>
            <p:ph idx="4294967295"/>
          </p:nvPr>
        </p:nvSpPr>
        <p:spPr>
          <a:xfrm>
            <a:off x="2395538" y="1116013"/>
            <a:ext cx="7300912" cy="5210175"/>
          </a:xfrm>
          <a:prstGeom prst="rect">
            <a:avLst/>
          </a:prstGeom>
        </p:spPr>
        <p:txBody>
          <a:bodyPr/>
          <a:lstStyle/>
          <a:p>
            <a:pPr marL="0" indent="0">
              <a:spcAft>
                <a:spcPct val="20000"/>
              </a:spcAft>
              <a:buFont typeface="Wingdings" pitchFamily="2" charset="2"/>
              <a:buNone/>
              <a:defRPr/>
            </a:pPr>
            <a:r>
              <a:rPr lang="en-US" sz="2100" b="1" dirty="0" smtClean="0">
                <a:solidFill>
                  <a:srgbClr val="006699"/>
                </a:solidFill>
                <a:latin typeface="Century Gothic" pitchFamily="34" charset="0"/>
              </a:rPr>
              <a:t>HarborSym Model used</a:t>
            </a:r>
          </a:p>
          <a:p>
            <a:pPr marL="0" indent="0">
              <a:spcAft>
                <a:spcPct val="20000"/>
              </a:spcAft>
              <a:buFont typeface="Wingdings" pitchFamily="2" charset="2"/>
              <a:buNone/>
              <a:defRPr/>
            </a:pPr>
            <a:r>
              <a:rPr lang="en-US" sz="2100" b="1" dirty="0" smtClean="0">
                <a:solidFill>
                  <a:srgbClr val="006699"/>
                </a:solidFill>
                <a:latin typeface="Century Gothic" pitchFamily="34" charset="0"/>
              </a:rPr>
              <a:t>NED Benefits of the Project:</a:t>
            </a:r>
          </a:p>
          <a:p>
            <a:pPr marL="509588" lvl="1" indent="-284163">
              <a:spcAft>
                <a:spcPct val="20000"/>
              </a:spcAft>
              <a:buSzPct val="120000"/>
              <a:buFont typeface="Wingdings" pitchFamily="2" charset="2"/>
              <a:buChar char="§"/>
              <a:defRPr/>
            </a:pPr>
            <a:r>
              <a:rPr lang="en-US" sz="1900" b="1" dirty="0" smtClean="0">
                <a:latin typeface="Century Gothic" pitchFamily="34" charset="0"/>
              </a:rPr>
              <a:t>Vessels use capacity more efficiently</a:t>
            </a:r>
          </a:p>
          <a:p>
            <a:pPr marL="509588" lvl="1" indent="-284163">
              <a:spcAft>
                <a:spcPct val="20000"/>
              </a:spcAft>
              <a:buSzPct val="120000"/>
              <a:buFont typeface="Wingdings" pitchFamily="2" charset="2"/>
              <a:buChar char="§"/>
              <a:defRPr/>
            </a:pPr>
            <a:r>
              <a:rPr lang="en-US" sz="1900" b="1" dirty="0" smtClean="0">
                <a:latin typeface="Century Gothic" pitchFamily="34" charset="0"/>
              </a:rPr>
              <a:t>Cargo can be moved on a smaller number of </a:t>
            </a:r>
            <a:br>
              <a:rPr lang="en-US" sz="1900" b="1" dirty="0" smtClean="0">
                <a:latin typeface="Century Gothic" pitchFamily="34" charset="0"/>
              </a:rPr>
            </a:br>
            <a:r>
              <a:rPr lang="en-US" sz="1900" b="1" dirty="0" smtClean="0">
                <a:latin typeface="Century Gothic" pitchFamily="34" charset="0"/>
              </a:rPr>
              <a:t>larger, more technologically advanced vessels</a:t>
            </a:r>
          </a:p>
          <a:p>
            <a:pPr marL="509588" lvl="1" indent="-284163">
              <a:spcAft>
                <a:spcPct val="20000"/>
              </a:spcAft>
              <a:buSzPct val="120000"/>
              <a:buFont typeface="Wingdings" pitchFamily="2" charset="2"/>
              <a:buChar char="§"/>
              <a:defRPr/>
            </a:pPr>
            <a:r>
              <a:rPr lang="en-US" sz="1900" b="1" dirty="0" smtClean="0">
                <a:latin typeface="Century Gothic" pitchFamily="34" charset="0"/>
              </a:rPr>
              <a:t>Reduced exposure to tidal delay</a:t>
            </a:r>
          </a:p>
          <a:p>
            <a:pPr marL="509588" lvl="1" indent="-509588">
              <a:spcAft>
                <a:spcPct val="20000"/>
              </a:spcAft>
              <a:buSzPct val="120000"/>
              <a:buFont typeface="Arial" charset="0"/>
              <a:buNone/>
              <a:defRPr/>
            </a:pPr>
            <a:r>
              <a:rPr lang="en-US" sz="2000" b="1" dirty="0" smtClean="0">
                <a:solidFill>
                  <a:srgbClr val="006699"/>
                </a:solidFill>
                <a:latin typeface="Century Gothic" pitchFamily="34" charset="0"/>
              </a:rPr>
              <a:t>NED Benefits &gt; NED Costs</a:t>
            </a:r>
            <a:endParaRPr lang="en-US" sz="1900" b="1" dirty="0" smtClean="0">
              <a:latin typeface="Century Gothic" pitchFamily="34" charset="0"/>
            </a:endParaRPr>
          </a:p>
          <a:p>
            <a:pPr marL="0" indent="0">
              <a:spcAft>
                <a:spcPct val="20000"/>
              </a:spcAft>
              <a:buFont typeface="Wingdings" pitchFamily="2" charset="2"/>
              <a:buNone/>
              <a:defRPr/>
            </a:pPr>
            <a:r>
              <a:rPr lang="en-US" sz="2100" b="1" dirty="0" smtClean="0">
                <a:solidFill>
                  <a:srgbClr val="006699"/>
                </a:solidFill>
                <a:latin typeface="Century Gothic" pitchFamily="34" charset="0"/>
              </a:rPr>
              <a:t>Deepening Jacksonville Harbor:</a:t>
            </a:r>
          </a:p>
          <a:p>
            <a:pPr marL="509588" lvl="1" indent="-284163">
              <a:spcAft>
                <a:spcPct val="20000"/>
              </a:spcAft>
              <a:buSzPct val="120000"/>
              <a:buFont typeface="Wingdings" pitchFamily="2" charset="2"/>
              <a:buChar char="§"/>
              <a:defRPr/>
            </a:pPr>
            <a:r>
              <a:rPr lang="en-US" sz="1900" b="1" dirty="0" smtClean="0">
                <a:latin typeface="Century Gothic" pitchFamily="34" charset="0"/>
              </a:rPr>
              <a:t>Contributes to reduction in opportunity cost of trade</a:t>
            </a:r>
          </a:p>
          <a:p>
            <a:pPr marL="509588" lvl="1" indent="-284163">
              <a:spcAft>
                <a:spcPct val="20000"/>
              </a:spcAft>
              <a:buSzPct val="120000"/>
              <a:buFont typeface="Wingdings" pitchFamily="2" charset="2"/>
              <a:buChar char="§"/>
              <a:defRPr/>
            </a:pPr>
            <a:r>
              <a:rPr lang="en-US" sz="1900" b="1" dirty="0" smtClean="0">
                <a:latin typeface="Century Gothic" pitchFamily="34" charset="0"/>
              </a:rPr>
              <a:t>Trade = major contributor to national output</a:t>
            </a:r>
          </a:p>
          <a:p>
            <a:pPr marL="509588" lvl="1" indent="-284163">
              <a:spcAft>
                <a:spcPct val="20000"/>
              </a:spcAft>
              <a:buSzPct val="120000"/>
              <a:buFont typeface="Wingdings" pitchFamily="2" charset="2"/>
              <a:buChar char="§"/>
              <a:defRPr/>
            </a:pPr>
            <a:r>
              <a:rPr lang="en-US" sz="1900" b="1" u="sng" dirty="0" smtClean="0">
                <a:latin typeface="Century Gothic" pitchFamily="34" charset="0"/>
              </a:rPr>
              <a:t>Therefore, contributes an increase to net value </a:t>
            </a:r>
            <a:br>
              <a:rPr lang="en-US" sz="1900" b="1" u="sng" dirty="0" smtClean="0">
                <a:latin typeface="Century Gothic" pitchFamily="34" charset="0"/>
              </a:rPr>
            </a:br>
            <a:r>
              <a:rPr lang="en-US" sz="1900" b="1" u="sng" dirty="0" smtClean="0">
                <a:latin typeface="Century Gothic" pitchFamily="34" charset="0"/>
              </a:rPr>
              <a:t>of national output</a:t>
            </a:r>
            <a:r>
              <a:rPr lang="en-US" sz="2100" dirty="0" smtClean="0">
                <a:latin typeface="Century Gothic" pitchFamily="34" charset="0"/>
              </a:rPr>
              <a:t> </a:t>
            </a:r>
          </a:p>
          <a:p>
            <a:pPr marL="0" indent="0">
              <a:spcAft>
                <a:spcPct val="20000"/>
              </a:spcAft>
              <a:buFont typeface="Wingdings" pitchFamily="2" charset="2"/>
              <a:buNone/>
              <a:defRPr/>
            </a:pPr>
            <a:endParaRPr lang="en-US" sz="2100" dirty="0" smtClean="0">
              <a:latin typeface="Century Gothic" pitchFamily="34" charset="0"/>
            </a:endParaRPr>
          </a:p>
          <a:p>
            <a:pPr marL="0" indent="0">
              <a:defRPr/>
            </a:pPr>
            <a:endParaRPr lang="en-US" sz="2100" dirty="0" smtClean="0">
              <a:latin typeface="Century Gothic" pitchFamily="34" charset="0"/>
            </a:endParaRPr>
          </a:p>
        </p:txBody>
      </p:sp>
      <p:sp>
        <p:nvSpPr>
          <p:cNvPr id="14340" name="Slide Number Placeholder 5"/>
          <p:cNvSpPr>
            <a:spLocks noGrp="1"/>
          </p:cNvSpPr>
          <p:nvPr>
            <p:ph type="sldNum" sz="quarter" idx="4294967295"/>
          </p:nvPr>
        </p:nvSpPr>
        <p:spPr bwMode="auto">
          <a:xfrm>
            <a:off x="8550275" y="0"/>
            <a:ext cx="593725" cy="350838"/>
          </a:xfrm>
          <a:prstGeom prst="rect">
            <a:avLst/>
          </a:prstGeom>
          <a:noFill/>
          <a:ln>
            <a:miter lim="800000"/>
            <a:headEnd/>
            <a:tailEnd/>
          </a:ln>
        </p:spPr>
        <p:txBody>
          <a:bodyPr/>
          <a:lstStyle/>
          <a:p>
            <a:pPr marL="228600" indent="-228600" algn="ctr"/>
            <a:fld id="{CA19320E-4062-457E-A73B-1F61107BE4DA}" type="slidenum">
              <a:rPr lang="en-US" sz="1200"/>
              <a:pPr marL="228600" indent="-228600" algn="ctr"/>
              <a:t>11</a:t>
            </a:fld>
            <a:endParaRPr lang="en-US" sz="1200"/>
          </a:p>
        </p:txBody>
      </p:sp>
      <p:sp>
        <p:nvSpPr>
          <p:cNvPr id="14341"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pic>
        <p:nvPicPr>
          <p:cNvPr id="14342" name="Picture 6" descr="CMG Virginia ContainerVessel at TraPac.jpg"/>
          <p:cNvPicPr>
            <a:picLocks noChangeAspect="1"/>
          </p:cNvPicPr>
          <p:nvPr/>
        </p:nvPicPr>
        <p:blipFill>
          <a:blip r:embed="rId3" cstate="print"/>
          <a:srcRect l="40141" r="33237"/>
          <a:stretch>
            <a:fillRect/>
          </a:stretch>
        </p:blipFill>
        <p:spPr bwMode="auto">
          <a:xfrm>
            <a:off x="285750" y="1149350"/>
            <a:ext cx="1935163" cy="4872038"/>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idx="4294967295"/>
          </p:nvPr>
        </p:nvSpPr>
        <p:spPr>
          <a:xfrm>
            <a:off x="0" y="249100"/>
            <a:ext cx="9144000" cy="923925"/>
          </a:xfrm>
          <a:prstGeom prst="rect">
            <a:avLst/>
          </a:prstGeom>
        </p:spPr>
        <p:txBody>
          <a:bodyPr/>
          <a:lstStyle/>
          <a:p>
            <a:r>
              <a:rPr lang="en-US" sz="4000" b="1" dirty="0" smtClean="0">
                <a:solidFill>
                  <a:srgbClr val="006699"/>
                </a:solidFill>
                <a:latin typeface="Century Gothic" pitchFamily="34" charset="0"/>
                <a:cs typeface="Tahoma" pitchFamily="34" charset="0"/>
              </a:rPr>
              <a:t>WHY IS 45 FEET THE NED PLAN?</a:t>
            </a:r>
            <a:endParaRPr lang="en-US" sz="4000" dirty="0" smtClean="0">
              <a:solidFill>
                <a:srgbClr val="006699"/>
              </a:solidFill>
              <a:latin typeface="Century Gothic" pitchFamily="34" charset="0"/>
            </a:endParaRPr>
          </a:p>
        </p:txBody>
      </p:sp>
      <p:sp>
        <p:nvSpPr>
          <p:cNvPr id="15363" name="Content Placeholder 2"/>
          <p:cNvSpPr>
            <a:spLocks noGrp="1"/>
          </p:cNvSpPr>
          <p:nvPr>
            <p:ph idx="4294967295"/>
          </p:nvPr>
        </p:nvSpPr>
        <p:spPr>
          <a:xfrm>
            <a:off x="201613" y="2524125"/>
            <a:ext cx="4249737" cy="2487613"/>
          </a:xfrm>
          <a:prstGeom prst="rect">
            <a:avLst/>
          </a:prstGeom>
        </p:spPr>
        <p:txBody>
          <a:bodyPr/>
          <a:lstStyle/>
          <a:p>
            <a:pPr marL="0" indent="0">
              <a:buFont typeface="Wingdings" pitchFamily="2" charset="2"/>
              <a:buNone/>
            </a:pPr>
            <a:r>
              <a:rPr lang="en-US" sz="2200" b="1" smtClean="0">
                <a:solidFill>
                  <a:srgbClr val="006699"/>
                </a:solidFill>
                <a:latin typeface="Century Gothic" pitchFamily="34" charset="0"/>
              </a:rPr>
              <a:t>45 feet </a:t>
            </a:r>
            <a:r>
              <a:rPr lang="en-US" sz="2200" b="1" smtClean="0">
                <a:latin typeface="Century Gothic" pitchFamily="34" charset="0"/>
              </a:rPr>
              <a:t>Maximizes </a:t>
            </a:r>
            <a:br>
              <a:rPr lang="en-US" sz="2200" b="1" smtClean="0">
                <a:latin typeface="Century Gothic" pitchFamily="34" charset="0"/>
              </a:rPr>
            </a:br>
            <a:r>
              <a:rPr lang="en-US" sz="2200" b="1" smtClean="0">
                <a:latin typeface="Century Gothic" pitchFamily="34" charset="0"/>
              </a:rPr>
              <a:t>net NED benefits</a:t>
            </a:r>
            <a:br>
              <a:rPr lang="en-US" sz="2200" b="1" smtClean="0">
                <a:latin typeface="Century Gothic" pitchFamily="34" charset="0"/>
              </a:rPr>
            </a:br>
            <a:endParaRPr lang="en-US" sz="2200" b="1" smtClean="0">
              <a:latin typeface="Century Gothic" pitchFamily="34" charset="0"/>
            </a:endParaRPr>
          </a:p>
          <a:p>
            <a:pPr marL="0" indent="0">
              <a:buFont typeface="Wingdings" pitchFamily="2" charset="2"/>
              <a:buNone/>
            </a:pPr>
            <a:r>
              <a:rPr lang="en-US" sz="2200" b="1" smtClean="0">
                <a:solidFill>
                  <a:srgbClr val="006699"/>
                </a:solidFill>
                <a:latin typeface="Century Gothic" pitchFamily="34" charset="0"/>
              </a:rPr>
              <a:t>47 feet </a:t>
            </a:r>
            <a:r>
              <a:rPr lang="en-US" sz="2200" b="1" smtClean="0">
                <a:latin typeface="Century Gothic" pitchFamily="34" charset="0"/>
              </a:rPr>
              <a:t>is economically justified</a:t>
            </a:r>
            <a:endParaRPr lang="en-US" sz="2200" smtClean="0">
              <a:latin typeface="Century Gothic" pitchFamily="34" charset="0"/>
            </a:endParaRPr>
          </a:p>
        </p:txBody>
      </p:sp>
      <p:graphicFrame>
        <p:nvGraphicFramePr>
          <p:cNvPr id="4" name="Chart 3"/>
          <p:cNvGraphicFramePr/>
          <p:nvPr/>
        </p:nvGraphicFramePr>
        <p:xfrm>
          <a:off x="3725718" y="1111257"/>
          <a:ext cx="5219700" cy="4820479"/>
        </p:xfrm>
        <a:graphic>
          <a:graphicData uri="http://schemas.openxmlformats.org/drawingml/2006/chart">
            <c:chart xmlns:c="http://schemas.openxmlformats.org/drawingml/2006/chart" xmlns:r="http://schemas.openxmlformats.org/officeDocument/2006/relationships" r:id="rId3"/>
          </a:graphicData>
        </a:graphic>
      </p:graphicFrame>
      <p:sp>
        <p:nvSpPr>
          <p:cNvPr id="15365" name="Slide Number Placeholder 5"/>
          <p:cNvSpPr>
            <a:spLocks noGrp="1"/>
          </p:cNvSpPr>
          <p:nvPr>
            <p:ph type="sldNum" sz="quarter" idx="4294967295"/>
          </p:nvPr>
        </p:nvSpPr>
        <p:spPr bwMode="auto">
          <a:xfrm>
            <a:off x="8550275" y="0"/>
            <a:ext cx="593725" cy="350838"/>
          </a:xfrm>
          <a:prstGeom prst="rect">
            <a:avLst/>
          </a:prstGeom>
          <a:noFill/>
          <a:ln>
            <a:miter lim="800000"/>
            <a:headEnd/>
            <a:tailEnd/>
          </a:ln>
        </p:spPr>
        <p:txBody>
          <a:bodyPr/>
          <a:lstStyle/>
          <a:p>
            <a:pPr marL="228600" indent="-228600" algn="ctr"/>
            <a:fld id="{0D9D31A6-7D5F-4DF5-A059-871E7688E832}" type="slidenum">
              <a:rPr lang="en-US" sz="1200"/>
              <a:pPr marL="228600" indent="-228600" algn="ctr"/>
              <a:t>12</a:t>
            </a:fld>
            <a:endParaRPr lang="en-US" sz="1200"/>
          </a:p>
        </p:txBody>
      </p:sp>
      <p:sp>
        <p:nvSpPr>
          <p:cNvPr id="15366"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
        <p:nvSpPr>
          <p:cNvPr id="10" name="Right Arrow 9"/>
          <p:cNvSpPr/>
          <p:nvPr/>
        </p:nvSpPr>
        <p:spPr>
          <a:xfrm>
            <a:off x="1589088" y="1330325"/>
            <a:ext cx="3798887" cy="487363"/>
          </a:xfrm>
          <a:prstGeom prst="rightArrow">
            <a:avLst/>
          </a:prstGeom>
          <a:solidFill>
            <a:srgbClr val="FFFFFF"/>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368" name="TextBox 6"/>
          <p:cNvSpPr txBox="1">
            <a:spLocks noChangeArrowheads="1"/>
          </p:cNvSpPr>
          <p:nvPr/>
        </p:nvSpPr>
        <p:spPr bwMode="auto">
          <a:xfrm>
            <a:off x="1743075" y="1401763"/>
            <a:ext cx="3443288" cy="323850"/>
          </a:xfrm>
          <a:prstGeom prst="rect">
            <a:avLst/>
          </a:prstGeom>
          <a:noFill/>
          <a:ln w="9525">
            <a:noFill/>
            <a:miter lim="800000"/>
            <a:headEnd/>
            <a:tailEnd/>
          </a:ln>
        </p:spPr>
        <p:txBody>
          <a:bodyPr>
            <a:spAutoFit/>
          </a:bodyPr>
          <a:lstStyle/>
          <a:p>
            <a:pPr algn="ctr"/>
            <a:r>
              <a:rPr lang="en-US" sz="1500">
                <a:latin typeface="Century Gothic" pitchFamily="34" charset="0"/>
              </a:rPr>
              <a:t>NET NED BENEFTS MAXIMIZED</a:t>
            </a:r>
          </a:p>
        </p:txBody>
      </p:sp>
      <p:sp>
        <p:nvSpPr>
          <p:cNvPr id="15369" name="TextBox 10"/>
          <p:cNvSpPr txBox="1">
            <a:spLocks noChangeArrowheads="1"/>
          </p:cNvSpPr>
          <p:nvPr/>
        </p:nvSpPr>
        <p:spPr bwMode="auto">
          <a:xfrm>
            <a:off x="5148263" y="1082675"/>
            <a:ext cx="2311400" cy="400050"/>
          </a:xfrm>
          <a:prstGeom prst="rect">
            <a:avLst/>
          </a:prstGeom>
          <a:noFill/>
          <a:ln w="9525">
            <a:noFill/>
            <a:miter lim="800000"/>
            <a:headEnd/>
            <a:tailEnd/>
          </a:ln>
        </p:spPr>
        <p:txBody>
          <a:bodyPr wrap="none">
            <a:spAutoFit/>
          </a:bodyPr>
          <a:lstStyle/>
          <a:p>
            <a:r>
              <a:rPr lang="en-US" sz="2000">
                <a:latin typeface="Century Gothic" pitchFamily="34" charset="0"/>
              </a:rPr>
              <a:t>NET NED BENEFITS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idx="4294967295"/>
          </p:nvPr>
        </p:nvSpPr>
        <p:spPr bwMode="auto">
          <a:xfrm>
            <a:off x="0" y="244958"/>
            <a:ext cx="9144000" cy="1470025"/>
          </a:xfrm>
          <a:prstGeom prst="rect">
            <a:avLst/>
          </a:prstGeom>
          <a:noFill/>
          <a:ln>
            <a:miter lim="800000"/>
            <a:headEnd/>
            <a:tailEnd/>
          </a:ln>
        </p:spPr>
        <p:txBody>
          <a:bodyPr/>
          <a:lstStyle/>
          <a:p>
            <a:r>
              <a:rPr lang="en-US" sz="3400" b="1" dirty="0" smtClean="0">
                <a:solidFill>
                  <a:srgbClr val="006699"/>
                </a:solidFill>
                <a:latin typeface="Century Gothic" pitchFamily="34" charset="0"/>
              </a:rPr>
              <a:t>ENVIRONMENTAL ISSUES AND CONCERNS</a:t>
            </a:r>
          </a:p>
        </p:txBody>
      </p:sp>
      <p:sp>
        <p:nvSpPr>
          <p:cNvPr id="16387" name="Subtitle 2"/>
          <p:cNvSpPr>
            <a:spLocks noGrp="1"/>
          </p:cNvSpPr>
          <p:nvPr>
            <p:ph type="subTitle" idx="4294967295"/>
          </p:nvPr>
        </p:nvSpPr>
        <p:spPr bwMode="auto">
          <a:xfrm>
            <a:off x="1817688" y="1123950"/>
            <a:ext cx="6965950" cy="5005388"/>
          </a:xfrm>
          <a:prstGeom prst="rect">
            <a:avLst/>
          </a:prstGeom>
          <a:noFill/>
          <a:ln>
            <a:miter lim="800000"/>
            <a:headEnd/>
            <a:tailEnd/>
          </a:ln>
        </p:spPr>
        <p:txBody>
          <a:bodyPr/>
          <a:lstStyle/>
          <a:p>
            <a:pPr marL="0" indent="0">
              <a:spcAft>
                <a:spcPct val="30000"/>
              </a:spcAft>
              <a:buClr>
                <a:srgbClr val="006699"/>
              </a:buClr>
              <a:buFont typeface="Wingdings" pitchFamily="2" charset="2"/>
              <a:buNone/>
            </a:pPr>
            <a:r>
              <a:rPr lang="en-US" sz="2600" b="1" smtClean="0">
                <a:latin typeface="Century Gothic" pitchFamily="34" charset="0"/>
              </a:rPr>
              <a:t>Status of the environmental models, and providing results for public review</a:t>
            </a:r>
          </a:p>
          <a:p>
            <a:pPr marL="0" indent="0">
              <a:spcAft>
                <a:spcPct val="30000"/>
              </a:spcAft>
              <a:buClr>
                <a:srgbClr val="006699"/>
              </a:buClr>
              <a:buFont typeface="Wingdings" pitchFamily="2" charset="2"/>
              <a:buNone/>
            </a:pPr>
            <a:endParaRPr lang="en-US" sz="500" b="1" smtClean="0">
              <a:latin typeface="Century Gothic" pitchFamily="34" charset="0"/>
            </a:endParaRPr>
          </a:p>
          <a:p>
            <a:pPr marL="0" indent="0">
              <a:spcAft>
                <a:spcPct val="30000"/>
              </a:spcAft>
              <a:buClr>
                <a:srgbClr val="006699"/>
              </a:buClr>
              <a:buFont typeface="Wingdings" pitchFamily="2" charset="2"/>
              <a:buNone/>
            </a:pPr>
            <a:r>
              <a:rPr lang="en-US" sz="2600" b="1" smtClean="0">
                <a:latin typeface="Century Gothic" pitchFamily="34" charset="0"/>
              </a:rPr>
              <a:t>Credentials of the salinity and ecological models</a:t>
            </a:r>
          </a:p>
          <a:p>
            <a:pPr marL="0" indent="0">
              <a:spcAft>
                <a:spcPct val="30000"/>
              </a:spcAft>
              <a:buClr>
                <a:srgbClr val="006699"/>
              </a:buClr>
              <a:buFont typeface="Wingdings" pitchFamily="2" charset="2"/>
              <a:buNone/>
            </a:pPr>
            <a:endParaRPr lang="en-US" sz="500" b="1" smtClean="0">
              <a:latin typeface="Century Gothic" pitchFamily="34" charset="0"/>
            </a:endParaRPr>
          </a:p>
          <a:p>
            <a:pPr marL="0" indent="0">
              <a:spcBef>
                <a:spcPct val="0"/>
              </a:spcBef>
              <a:spcAft>
                <a:spcPct val="30000"/>
              </a:spcAft>
              <a:buClr>
                <a:srgbClr val="006699"/>
              </a:buClr>
              <a:buFont typeface="Wingdings" pitchFamily="2" charset="2"/>
              <a:buNone/>
            </a:pPr>
            <a:r>
              <a:rPr lang="en-US" sz="2600" b="1" smtClean="0">
                <a:latin typeface="Century Gothic" pitchFamily="34" charset="0"/>
              </a:rPr>
              <a:t>Salinity effects within the main stem and tributaries</a:t>
            </a:r>
          </a:p>
          <a:p>
            <a:pPr marL="0" indent="0">
              <a:spcAft>
                <a:spcPct val="30000"/>
              </a:spcAft>
              <a:buClr>
                <a:srgbClr val="006699"/>
              </a:buClr>
              <a:buFont typeface="Wingdings" pitchFamily="2" charset="2"/>
              <a:buNone/>
            </a:pPr>
            <a:endParaRPr lang="en-US" sz="900" b="1" smtClean="0">
              <a:latin typeface="Century Gothic" pitchFamily="34" charset="0"/>
            </a:endParaRPr>
          </a:p>
          <a:p>
            <a:pPr marL="0" indent="0">
              <a:spcAft>
                <a:spcPct val="30000"/>
              </a:spcAft>
              <a:buClr>
                <a:srgbClr val="006699"/>
              </a:buClr>
              <a:buFont typeface="Wingdings" pitchFamily="2" charset="2"/>
              <a:buNone/>
            </a:pPr>
            <a:r>
              <a:rPr lang="en-US" sz="2600" b="1" smtClean="0">
                <a:latin typeface="Century Gothic" pitchFamily="34" charset="0"/>
              </a:rPr>
              <a:t>Mitigation for salinity effects</a:t>
            </a:r>
          </a:p>
          <a:p>
            <a:pPr marL="0" indent="0">
              <a:spcAft>
                <a:spcPct val="30000"/>
              </a:spcAft>
              <a:buClr>
                <a:srgbClr val="006699"/>
              </a:buClr>
              <a:buFont typeface="Wingdings" pitchFamily="2" charset="2"/>
              <a:buNone/>
            </a:pPr>
            <a:endParaRPr lang="en-US" sz="900" b="1" smtClean="0">
              <a:latin typeface="Century Gothic" pitchFamily="34" charset="0"/>
            </a:endParaRPr>
          </a:p>
          <a:p>
            <a:pPr marL="0" indent="0">
              <a:spcAft>
                <a:spcPct val="30000"/>
              </a:spcAft>
              <a:buClr>
                <a:srgbClr val="006699"/>
              </a:buClr>
              <a:buFont typeface="Wingdings" pitchFamily="2" charset="2"/>
              <a:buNone/>
            </a:pPr>
            <a:r>
              <a:rPr lang="en-US" sz="2600" b="1" smtClean="0">
                <a:latin typeface="Century Gothic" pitchFamily="34" charset="0"/>
              </a:rPr>
              <a:t>Environmental Monitoring and Adaptive Management (Corrective Action)</a:t>
            </a:r>
          </a:p>
        </p:txBody>
      </p:sp>
      <p:sp>
        <p:nvSpPr>
          <p:cNvPr id="16388" name="Slide Number Placeholder 5"/>
          <p:cNvSpPr>
            <a:spLocks noGrp="1"/>
          </p:cNvSpPr>
          <p:nvPr>
            <p:ph type="sldNum" sz="quarter" idx="4294967295"/>
          </p:nvPr>
        </p:nvSpPr>
        <p:spPr bwMode="auto">
          <a:xfrm>
            <a:off x="8550275" y="0"/>
            <a:ext cx="593725" cy="350838"/>
          </a:xfrm>
          <a:prstGeom prst="rect">
            <a:avLst/>
          </a:prstGeom>
          <a:noFill/>
          <a:ln>
            <a:miter lim="800000"/>
            <a:headEnd/>
            <a:tailEnd/>
          </a:ln>
        </p:spPr>
        <p:txBody>
          <a:bodyPr/>
          <a:lstStyle/>
          <a:p>
            <a:pPr marL="228600" indent="-228600" algn="ctr"/>
            <a:fld id="{2752E46F-11CE-4146-BCAE-073BC6B74757}" type="slidenum">
              <a:rPr lang="en-US" sz="1200"/>
              <a:pPr marL="228600" indent="-228600" algn="ctr"/>
              <a:t>13</a:t>
            </a:fld>
            <a:endParaRPr lang="en-US" sz="1200"/>
          </a:p>
        </p:txBody>
      </p:sp>
      <p:sp>
        <p:nvSpPr>
          <p:cNvPr id="16389"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pic>
        <p:nvPicPr>
          <p:cNvPr id="16390" name="Picture 138" descr="Aquatic grass in St. Johns River-SJRWMD.jpg"/>
          <p:cNvPicPr>
            <a:picLocks noChangeAspect="1"/>
          </p:cNvPicPr>
          <p:nvPr/>
        </p:nvPicPr>
        <p:blipFill>
          <a:blip r:embed="rId3" cstate="print"/>
          <a:srcRect t="8842" r="22791" b="21771"/>
          <a:stretch>
            <a:fillRect/>
          </a:stretch>
        </p:blipFill>
        <p:spPr bwMode="auto">
          <a:xfrm>
            <a:off x="319088" y="2109788"/>
            <a:ext cx="1423987" cy="995362"/>
          </a:xfrm>
          <a:prstGeom prst="rect">
            <a:avLst/>
          </a:prstGeom>
          <a:noFill/>
          <a:ln w="9525">
            <a:solidFill>
              <a:schemeClr val="tx1"/>
            </a:solidFill>
            <a:miter lim="800000"/>
            <a:headEnd/>
            <a:tailEnd/>
          </a:ln>
        </p:spPr>
      </p:pic>
      <p:pic>
        <p:nvPicPr>
          <p:cNvPr id="16391" name="Picture 10" descr="IMG_7229B.jpg"/>
          <p:cNvPicPr>
            <a:picLocks noChangeAspect="1"/>
          </p:cNvPicPr>
          <p:nvPr/>
        </p:nvPicPr>
        <p:blipFill>
          <a:blip r:embed="rId4" cstate="print"/>
          <a:srcRect t="4713" b="10599"/>
          <a:stretch>
            <a:fillRect/>
          </a:stretch>
        </p:blipFill>
        <p:spPr bwMode="auto">
          <a:xfrm>
            <a:off x="323184" y="1108075"/>
            <a:ext cx="1430337" cy="939800"/>
          </a:xfrm>
          <a:prstGeom prst="rect">
            <a:avLst/>
          </a:prstGeom>
          <a:noFill/>
          <a:ln w="9525">
            <a:solidFill>
              <a:schemeClr val="tx1"/>
            </a:solidFill>
            <a:miter lim="800000"/>
            <a:headEnd/>
            <a:tailEnd/>
          </a:ln>
        </p:spPr>
      </p:pic>
      <p:pic>
        <p:nvPicPr>
          <p:cNvPr id="16393" name="Picture 9" descr="IMG_6999.jpg"/>
          <p:cNvPicPr>
            <a:picLocks noChangeAspect="1"/>
          </p:cNvPicPr>
          <p:nvPr/>
        </p:nvPicPr>
        <p:blipFill>
          <a:blip r:embed="rId5" cstate="print">
            <a:lum bright="-10000" contrast="28000"/>
          </a:blip>
          <a:srcRect l="61436" t="55801" r="9608" b="18124"/>
          <a:stretch>
            <a:fillRect/>
          </a:stretch>
        </p:blipFill>
        <p:spPr bwMode="auto">
          <a:xfrm>
            <a:off x="313566" y="5253452"/>
            <a:ext cx="1425575" cy="968375"/>
          </a:xfrm>
          <a:prstGeom prst="rect">
            <a:avLst/>
          </a:prstGeom>
          <a:noFill/>
          <a:ln w="9525">
            <a:solidFill>
              <a:schemeClr val="tx1"/>
            </a:solidFill>
            <a:miter lim="800000"/>
            <a:headEnd/>
            <a:tailEnd/>
          </a:ln>
        </p:spPr>
      </p:pic>
      <p:pic>
        <p:nvPicPr>
          <p:cNvPr id="16394" name="Picture 20" descr="background_new"/>
          <p:cNvPicPr>
            <a:picLocks noChangeAspect="1" noChangeArrowheads="1"/>
          </p:cNvPicPr>
          <p:nvPr/>
        </p:nvPicPr>
        <p:blipFill>
          <a:blip r:embed="rId6" cstate="print"/>
          <a:srcRect l="39185" t="78032" r="45259" b="7547"/>
          <a:stretch>
            <a:fillRect/>
          </a:stretch>
        </p:blipFill>
        <p:spPr bwMode="auto">
          <a:xfrm>
            <a:off x="315913" y="3168650"/>
            <a:ext cx="1422400" cy="989013"/>
          </a:xfrm>
          <a:prstGeom prst="rect">
            <a:avLst/>
          </a:prstGeom>
          <a:noFill/>
          <a:ln w="9525">
            <a:solidFill>
              <a:schemeClr val="tx1"/>
            </a:solidFill>
            <a:miter lim="800000"/>
            <a:headEnd/>
            <a:tailEnd/>
          </a:ln>
        </p:spPr>
      </p:pic>
      <p:sp>
        <p:nvSpPr>
          <p:cNvPr id="12" name="Rectangle 11"/>
          <p:cNvSpPr/>
          <p:nvPr/>
        </p:nvSpPr>
        <p:spPr>
          <a:xfrm>
            <a:off x="318051" y="4214192"/>
            <a:ext cx="1421296" cy="983974"/>
          </a:xfrm>
          <a:prstGeom prst="rect">
            <a:avLst/>
          </a:prstGeom>
          <a:solidFill>
            <a:srgbClr val="FFFFFF"/>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pot_fish.png"/>
          <p:cNvPicPr>
            <a:picLocks noChangeAspect="1"/>
          </p:cNvPicPr>
          <p:nvPr/>
        </p:nvPicPr>
        <p:blipFill>
          <a:blip r:embed="rId7" cstate="print"/>
          <a:srcRect t="14983" b="20176"/>
          <a:stretch>
            <a:fillRect/>
          </a:stretch>
        </p:blipFill>
        <p:spPr>
          <a:xfrm>
            <a:off x="397566" y="4263887"/>
            <a:ext cx="1318241" cy="854765"/>
          </a:xfrm>
          <a:prstGeom prst="rect">
            <a:avLst/>
          </a:prstGeom>
          <a:ln w="9525">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0" descr="mitigation_back"/>
          <p:cNvPicPr>
            <a:picLocks noChangeAspect="1" noChangeArrowheads="1"/>
          </p:cNvPicPr>
          <p:nvPr/>
        </p:nvPicPr>
        <p:blipFill>
          <a:blip r:embed="rId3" cstate="print"/>
          <a:srcRect b="4491"/>
          <a:stretch>
            <a:fillRect/>
          </a:stretch>
        </p:blipFill>
        <p:spPr bwMode="auto">
          <a:xfrm>
            <a:off x="0" y="0"/>
            <a:ext cx="9144000" cy="6550025"/>
          </a:xfrm>
          <a:prstGeom prst="rect">
            <a:avLst/>
          </a:prstGeom>
          <a:noFill/>
          <a:ln w="9525">
            <a:noFill/>
            <a:miter lim="800000"/>
            <a:headEnd/>
            <a:tailEnd/>
          </a:ln>
        </p:spPr>
      </p:pic>
      <p:sp>
        <p:nvSpPr>
          <p:cNvPr id="17411" name="Rectangle 2"/>
          <p:cNvSpPr>
            <a:spLocks noGrp="1" noChangeArrowheads="1"/>
          </p:cNvSpPr>
          <p:nvPr>
            <p:ph type="title" idx="4294967295"/>
          </p:nvPr>
        </p:nvSpPr>
        <p:spPr bwMode="auto">
          <a:xfrm>
            <a:off x="0" y="25817"/>
            <a:ext cx="9144000" cy="1143000"/>
          </a:xfrm>
          <a:prstGeom prst="rect">
            <a:avLst/>
          </a:prstGeom>
          <a:noFill/>
          <a:ln>
            <a:miter lim="800000"/>
            <a:headEnd/>
            <a:tailEnd/>
          </a:ln>
        </p:spPr>
        <p:txBody>
          <a:bodyPr/>
          <a:lstStyle/>
          <a:p>
            <a:pPr eaLnBrk="1" hangingPunct="1">
              <a:lnSpc>
                <a:spcPct val="90000"/>
              </a:lnSpc>
            </a:pPr>
            <a:r>
              <a:rPr lang="en-US" sz="3200" b="1" dirty="0" smtClean="0">
                <a:solidFill>
                  <a:srgbClr val="006699"/>
                </a:solidFill>
                <a:latin typeface="Century Gothic" pitchFamily="34" charset="0"/>
              </a:rPr>
              <a:t>ENVIRONMENTAL MODELS </a:t>
            </a:r>
            <a:br>
              <a:rPr lang="en-US" sz="3200" b="1" dirty="0" smtClean="0">
                <a:solidFill>
                  <a:srgbClr val="006699"/>
                </a:solidFill>
                <a:latin typeface="Century Gothic" pitchFamily="34" charset="0"/>
              </a:rPr>
            </a:br>
            <a:r>
              <a:rPr lang="en-US" sz="3200" b="1" dirty="0" smtClean="0">
                <a:solidFill>
                  <a:srgbClr val="006699"/>
                </a:solidFill>
                <a:latin typeface="Century Gothic" pitchFamily="34" charset="0"/>
              </a:rPr>
              <a:t>COMPLETED </a:t>
            </a:r>
          </a:p>
        </p:txBody>
      </p:sp>
      <p:sp>
        <p:nvSpPr>
          <p:cNvPr id="17412" name="Rectangle 3"/>
          <p:cNvSpPr>
            <a:spLocks noGrp="1" noChangeArrowheads="1"/>
          </p:cNvSpPr>
          <p:nvPr>
            <p:ph type="body" idx="4294967295"/>
          </p:nvPr>
        </p:nvSpPr>
        <p:spPr bwMode="auto">
          <a:xfrm>
            <a:off x="2036763" y="1592263"/>
            <a:ext cx="7107237" cy="5243512"/>
          </a:xfrm>
          <a:prstGeom prst="rect">
            <a:avLst/>
          </a:prstGeom>
          <a:noFill/>
          <a:ln>
            <a:miter lim="800000"/>
            <a:headEnd/>
            <a:tailEnd/>
          </a:ln>
        </p:spPr>
        <p:txBody>
          <a:bodyPr/>
          <a:lstStyle/>
          <a:p>
            <a:pPr lvl="1" eaLnBrk="1" hangingPunct="1">
              <a:buFont typeface="Arial" charset="0"/>
              <a:buNone/>
            </a:pPr>
            <a:r>
              <a:rPr lang="en-US" sz="2000" b="1" dirty="0" smtClean="0">
                <a:latin typeface="Century Gothic" pitchFamily="34" charset="0"/>
              </a:rPr>
              <a:t>Main Stem Salinity Modeling (EFDC) </a:t>
            </a:r>
          </a:p>
          <a:p>
            <a:pPr lvl="1" eaLnBrk="1" hangingPunct="1">
              <a:buFont typeface="Arial" charset="0"/>
              <a:buNone/>
            </a:pPr>
            <a:endParaRPr lang="en-US" sz="2000" b="1" dirty="0" smtClean="0">
              <a:latin typeface="Century Gothic" pitchFamily="34" charset="0"/>
            </a:endParaRPr>
          </a:p>
          <a:p>
            <a:pPr lvl="1" eaLnBrk="1" hangingPunct="1">
              <a:buFont typeface="Arial" charset="0"/>
              <a:buNone/>
            </a:pPr>
            <a:r>
              <a:rPr lang="en-US" sz="2000" b="1" dirty="0" smtClean="0">
                <a:latin typeface="Century Gothic" pitchFamily="34" charset="0"/>
              </a:rPr>
              <a:t>Main Stem Ecological Modeling</a:t>
            </a:r>
          </a:p>
          <a:p>
            <a:pPr lvl="1" eaLnBrk="1" hangingPunct="1">
              <a:buSzPct val="120000"/>
              <a:buFont typeface="Wingdings" pitchFamily="2" charset="2"/>
              <a:buChar char="§"/>
            </a:pPr>
            <a:r>
              <a:rPr lang="en-US" sz="1700" b="1" dirty="0" smtClean="0">
                <a:latin typeface="Century Gothic" pitchFamily="34" charset="0"/>
              </a:rPr>
              <a:t>Eelgrass, Wetlands, Fish and </a:t>
            </a:r>
            <a:r>
              <a:rPr lang="en-US" sz="1700" b="1" dirty="0" err="1" smtClean="0">
                <a:latin typeface="Century Gothic" pitchFamily="34" charset="0"/>
              </a:rPr>
              <a:t>Macroinvertebrates</a:t>
            </a:r>
            <a:r>
              <a:rPr lang="en-US" sz="1700" b="1" dirty="0" smtClean="0">
                <a:latin typeface="Century Gothic" pitchFamily="34" charset="0"/>
              </a:rPr>
              <a:t> (Shrimp)</a:t>
            </a:r>
          </a:p>
          <a:p>
            <a:pPr lvl="1" eaLnBrk="1" hangingPunct="1">
              <a:buFont typeface="Wingdings" pitchFamily="2" charset="2"/>
              <a:buChar char="Ø"/>
            </a:pPr>
            <a:endParaRPr lang="en-US" sz="2000" b="1" dirty="0" smtClean="0">
              <a:latin typeface="Century Gothic" pitchFamily="34" charset="0"/>
            </a:endParaRPr>
          </a:p>
          <a:p>
            <a:pPr lvl="1" eaLnBrk="1" hangingPunct="1">
              <a:buFont typeface="Arial" charset="0"/>
              <a:buNone/>
            </a:pPr>
            <a:r>
              <a:rPr lang="en-US" sz="2000" b="1" dirty="0" smtClean="0">
                <a:latin typeface="Century Gothic" pitchFamily="34" charset="0"/>
              </a:rPr>
              <a:t>Tributary and Salt Marsh Salinity Modeling (MIKE21) </a:t>
            </a:r>
          </a:p>
          <a:p>
            <a:pPr lvl="1" eaLnBrk="1" hangingPunct="1">
              <a:buFont typeface="Arial" charset="0"/>
              <a:buNone/>
            </a:pPr>
            <a:endParaRPr lang="en-US" sz="2000" b="1" dirty="0" smtClean="0">
              <a:latin typeface="Century Gothic" pitchFamily="34" charset="0"/>
            </a:endParaRPr>
          </a:p>
          <a:p>
            <a:pPr lvl="1" eaLnBrk="1" hangingPunct="1">
              <a:buFont typeface="Arial" charset="0"/>
              <a:buNone/>
            </a:pPr>
            <a:r>
              <a:rPr lang="en-US" sz="2000" b="1" dirty="0" smtClean="0">
                <a:latin typeface="Century Gothic" pitchFamily="34" charset="0"/>
              </a:rPr>
              <a:t>ADCIRC Modeling: Water Level Effect on Salt Marsh </a:t>
            </a:r>
          </a:p>
          <a:p>
            <a:pPr lvl="1" eaLnBrk="1" hangingPunct="1">
              <a:buSzPct val="120000"/>
              <a:buFont typeface="Wingdings" pitchFamily="2" charset="2"/>
              <a:buChar char="§"/>
            </a:pPr>
            <a:r>
              <a:rPr lang="en-US" sz="1700" b="1" dirty="0" smtClean="0">
                <a:latin typeface="Century Gothic" pitchFamily="34" charset="0"/>
              </a:rPr>
              <a:t>Report will be posted by September 30 </a:t>
            </a:r>
            <a:r>
              <a:rPr lang="en-US" sz="2000" b="1" dirty="0" smtClean="0">
                <a:latin typeface="Century Gothic" pitchFamily="34" charset="0"/>
              </a:rPr>
              <a:t/>
            </a:r>
            <a:br>
              <a:rPr lang="en-US" sz="2000" b="1" dirty="0" smtClean="0">
                <a:latin typeface="Century Gothic" pitchFamily="34" charset="0"/>
              </a:rPr>
            </a:br>
            <a:endParaRPr lang="en-US" sz="2000" b="1" dirty="0" smtClean="0">
              <a:latin typeface="Century Gothic" pitchFamily="34" charset="0"/>
            </a:endParaRPr>
          </a:p>
          <a:p>
            <a:pPr lvl="1" eaLnBrk="1" hangingPunct="1">
              <a:buFont typeface="Arial" charset="0"/>
              <a:buNone/>
            </a:pPr>
            <a:r>
              <a:rPr lang="en-US" sz="2000" b="1" dirty="0" smtClean="0">
                <a:latin typeface="Century Gothic" pitchFamily="34" charset="0"/>
              </a:rPr>
              <a:t> Water Quality Modeling </a:t>
            </a:r>
          </a:p>
          <a:p>
            <a:pPr lvl="1" eaLnBrk="1" hangingPunct="1">
              <a:buSzPct val="120000"/>
              <a:buFont typeface="Wingdings" pitchFamily="2" charset="2"/>
              <a:buChar char="§"/>
            </a:pPr>
            <a:r>
              <a:rPr lang="en-US" sz="1700" b="1" dirty="0" smtClean="0">
                <a:latin typeface="Century Gothic" pitchFamily="34" charset="0"/>
              </a:rPr>
              <a:t>Report will be posted by September 30</a:t>
            </a:r>
          </a:p>
          <a:p>
            <a:pPr lvl="1" eaLnBrk="1" hangingPunct="1">
              <a:buFont typeface="Arial" charset="0"/>
              <a:buNone/>
            </a:pPr>
            <a:r>
              <a:rPr lang="en-US" b="1" dirty="0" smtClean="0">
                <a:latin typeface="Century Gothic" pitchFamily="34" charset="0"/>
              </a:rPr>
              <a:t>		</a:t>
            </a:r>
            <a:endParaRPr lang="en-US" sz="3600" b="1" dirty="0" smtClean="0">
              <a:latin typeface="Century Gothic" pitchFamily="34" charset="0"/>
            </a:endParaRPr>
          </a:p>
          <a:p>
            <a:pPr lvl="1" eaLnBrk="1" hangingPunct="1">
              <a:buFont typeface="Arial" charset="0"/>
              <a:buNone/>
            </a:pPr>
            <a:endParaRPr lang="en-US" sz="2400" b="1" dirty="0" smtClean="0">
              <a:latin typeface="Century Gothic" pitchFamily="34" charset="0"/>
            </a:endParaRPr>
          </a:p>
          <a:p>
            <a:pPr lvl="1" eaLnBrk="1" hangingPunct="1">
              <a:buFont typeface="Arial" charset="0"/>
              <a:buNone/>
            </a:pPr>
            <a:endParaRPr lang="en-US" sz="2000" b="1" dirty="0" smtClean="0">
              <a:latin typeface="Century Gothic" pitchFamily="34" charset="0"/>
            </a:endParaRPr>
          </a:p>
          <a:p>
            <a:pPr eaLnBrk="1" hangingPunct="1">
              <a:buFont typeface="Wingdings" pitchFamily="2" charset="2"/>
              <a:buNone/>
            </a:pPr>
            <a:r>
              <a:rPr lang="en-US" sz="2400" b="1" dirty="0" smtClean="0">
                <a:latin typeface="Century Gothic" pitchFamily="34" charset="0"/>
              </a:rPr>
              <a:t>	</a:t>
            </a:r>
          </a:p>
        </p:txBody>
      </p:sp>
      <p:sp>
        <p:nvSpPr>
          <p:cNvPr id="6" name="Rectangle 2"/>
          <p:cNvSpPr txBox="1">
            <a:spLocks noChangeArrowheads="1"/>
          </p:cNvSpPr>
          <p:nvPr/>
        </p:nvSpPr>
        <p:spPr bwMode="auto">
          <a:xfrm>
            <a:off x="0" y="-774700"/>
            <a:ext cx="9144000" cy="1549400"/>
          </a:xfrm>
          <a:prstGeom prst="rect">
            <a:avLst/>
          </a:prstGeom>
          <a:noFill/>
          <a:ln w="9525">
            <a:noFill/>
            <a:miter lim="800000"/>
            <a:headEnd/>
            <a:tailEnd/>
          </a:ln>
        </p:spPr>
        <p:txBody>
          <a:bodyPr anchor="ctr"/>
          <a:lstStyle/>
          <a:p>
            <a:pPr algn="ctr">
              <a:defRPr/>
            </a:pPr>
            <a:endParaRPr lang="en-US" sz="2800" b="1" kern="0" dirty="0">
              <a:latin typeface="Century Gothic" pitchFamily="34" charset="0"/>
              <a:ea typeface="+mj-ea"/>
              <a:cs typeface="+mj-cs"/>
            </a:endParaRPr>
          </a:p>
        </p:txBody>
      </p:sp>
      <p:sp>
        <p:nvSpPr>
          <p:cNvPr id="26" name="Rectangle 25"/>
          <p:cNvSpPr>
            <a:spLocks noChangeArrowheads="1"/>
          </p:cNvSpPr>
          <p:nvPr/>
        </p:nvSpPr>
        <p:spPr bwMode="auto">
          <a:xfrm>
            <a:off x="2070100" y="5261461"/>
            <a:ext cx="366713" cy="365125"/>
          </a:xfrm>
          <a:prstGeom prst="rect">
            <a:avLst/>
          </a:prstGeom>
          <a:solidFill>
            <a:schemeClr val="bg1"/>
          </a:solidFill>
          <a:ln w="25400" algn="ctr">
            <a:solidFill>
              <a:schemeClr val="tx1"/>
            </a:solidFill>
            <a:miter lim="800000"/>
            <a:headEnd/>
            <a:tailEnd/>
          </a:ln>
        </p:spPr>
        <p:txBody>
          <a:bodyPr anchor="ctr"/>
          <a:lstStyle/>
          <a:p>
            <a:pPr algn="ctr">
              <a:defRPr/>
            </a:pPr>
            <a:endParaRPr lang="en-US" dirty="0">
              <a:solidFill>
                <a:schemeClr val="lt1"/>
              </a:solidFill>
              <a:latin typeface="+mn-lt"/>
              <a:cs typeface="+mn-cs"/>
            </a:endParaRPr>
          </a:p>
        </p:txBody>
      </p:sp>
      <p:sp>
        <p:nvSpPr>
          <p:cNvPr id="27" name="Rectangle 26"/>
          <p:cNvSpPr/>
          <p:nvPr/>
        </p:nvSpPr>
        <p:spPr>
          <a:xfrm>
            <a:off x="2070100" y="4283284"/>
            <a:ext cx="366713" cy="365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1" name="Rectangle 30"/>
          <p:cNvSpPr/>
          <p:nvPr/>
        </p:nvSpPr>
        <p:spPr>
          <a:xfrm>
            <a:off x="2063750" y="1670050"/>
            <a:ext cx="365125" cy="365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Clr>
                <a:schemeClr val="tx1"/>
              </a:buClr>
              <a:buSzPct val="120000"/>
              <a:buFont typeface="Wingdings" pitchFamily="2" charset="2"/>
              <a:buChar char="ü"/>
              <a:defRPr/>
            </a:pPr>
            <a:endParaRPr lang="en-US" b="1">
              <a:solidFill>
                <a:srgbClr val="FFFFFF"/>
              </a:solidFill>
            </a:endParaRPr>
          </a:p>
        </p:txBody>
      </p:sp>
      <p:sp>
        <p:nvSpPr>
          <p:cNvPr id="34" name="Rectangle 33"/>
          <p:cNvSpPr/>
          <p:nvPr/>
        </p:nvSpPr>
        <p:spPr>
          <a:xfrm>
            <a:off x="2063750" y="2454689"/>
            <a:ext cx="365125" cy="365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7" name="Rectangle 36"/>
          <p:cNvSpPr/>
          <p:nvPr/>
        </p:nvSpPr>
        <p:spPr>
          <a:xfrm>
            <a:off x="2065338" y="3454400"/>
            <a:ext cx="363537" cy="365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7419" name="Rectangle 39"/>
          <p:cNvSpPr>
            <a:spLocks noChangeArrowheads="1"/>
          </p:cNvSpPr>
          <p:nvPr/>
        </p:nvSpPr>
        <p:spPr bwMode="auto">
          <a:xfrm>
            <a:off x="2354263" y="902528"/>
            <a:ext cx="4781550" cy="400050"/>
          </a:xfrm>
          <a:prstGeom prst="rect">
            <a:avLst/>
          </a:prstGeom>
          <a:noFill/>
          <a:ln w="9525">
            <a:noFill/>
            <a:miter lim="800000"/>
            <a:headEnd/>
            <a:tailEnd/>
          </a:ln>
        </p:spPr>
        <p:txBody>
          <a:bodyPr wrap="none">
            <a:spAutoFit/>
          </a:bodyPr>
          <a:lstStyle/>
          <a:p>
            <a:r>
              <a:rPr lang="en-US" sz="2000" b="1" dirty="0">
                <a:solidFill>
                  <a:srgbClr val="006699"/>
                </a:solidFill>
                <a:latin typeface="Century Gothic" pitchFamily="34" charset="0"/>
              </a:rPr>
              <a:t>All Results Are On The USACE Website</a:t>
            </a:r>
            <a:endParaRPr lang="en-US" sz="2000" dirty="0">
              <a:solidFill>
                <a:srgbClr val="006699"/>
              </a:solidFill>
            </a:endParaRPr>
          </a:p>
        </p:txBody>
      </p:sp>
      <p:sp>
        <p:nvSpPr>
          <p:cNvPr id="17420" name="Slide Number Placeholder 5"/>
          <p:cNvSpPr>
            <a:spLocks noGrp="1"/>
          </p:cNvSpPr>
          <p:nvPr>
            <p:ph type="sldNum" sz="quarter" idx="4294967295"/>
          </p:nvPr>
        </p:nvSpPr>
        <p:spPr bwMode="auto">
          <a:xfrm>
            <a:off x="8550275" y="0"/>
            <a:ext cx="593725" cy="350838"/>
          </a:xfrm>
          <a:prstGeom prst="rect">
            <a:avLst/>
          </a:prstGeom>
          <a:noFill/>
          <a:ln>
            <a:miter lim="800000"/>
            <a:headEnd/>
            <a:tailEnd/>
          </a:ln>
        </p:spPr>
        <p:txBody>
          <a:bodyPr/>
          <a:lstStyle/>
          <a:p>
            <a:pPr marL="228600" indent="-228600" algn="ctr"/>
            <a:fld id="{32F1CF15-74FA-430F-BC41-8881FEEFC2A6}" type="slidenum">
              <a:rPr lang="en-US" sz="1200"/>
              <a:pPr marL="228600" indent="-228600" algn="ctr"/>
              <a:t>14</a:t>
            </a:fld>
            <a:endParaRPr lang="en-US" sz="1200"/>
          </a:p>
        </p:txBody>
      </p:sp>
      <p:sp>
        <p:nvSpPr>
          <p:cNvPr id="17421"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
        <p:nvSpPr>
          <p:cNvPr id="17422" name="Rectangle 3"/>
          <p:cNvSpPr txBox="1">
            <a:spLocks noChangeArrowheads="1"/>
          </p:cNvSpPr>
          <p:nvPr/>
        </p:nvSpPr>
        <p:spPr bwMode="auto">
          <a:xfrm>
            <a:off x="1997075" y="1601028"/>
            <a:ext cx="554038" cy="485775"/>
          </a:xfrm>
          <a:prstGeom prst="rect">
            <a:avLst/>
          </a:prstGeom>
          <a:noFill/>
          <a:ln w="9525">
            <a:noFill/>
            <a:miter lim="800000"/>
            <a:headEnd/>
            <a:tailEnd/>
          </a:ln>
        </p:spPr>
        <p:txBody>
          <a:bodyPr/>
          <a:lstStyle/>
          <a:p>
            <a:pPr marL="342900" indent="-342900">
              <a:lnSpc>
                <a:spcPts val="3100"/>
              </a:lnSpc>
              <a:spcBef>
                <a:spcPct val="20000"/>
              </a:spcBef>
              <a:spcAft>
                <a:spcPct val="60000"/>
              </a:spcAft>
              <a:buSzPct val="120000"/>
              <a:buFont typeface="Wingdings" pitchFamily="2" charset="2"/>
              <a:buChar char="ü"/>
            </a:pPr>
            <a:r>
              <a:rPr lang="en-US" sz="2400" b="1" dirty="0">
                <a:latin typeface="Century Gothic" pitchFamily="34" charset="0"/>
              </a:rPr>
              <a:t> </a:t>
            </a:r>
            <a:endParaRPr lang="en-US" sz="2400" dirty="0"/>
          </a:p>
        </p:txBody>
      </p:sp>
      <p:sp>
        <p:nvSpPr>
          <p:cNvPr id="17423" name="Rectangle 3"/>
          <p:cNvSpPr txBox="1">
            <a:spLocks noChangeArrowheads="1"/>
          </p:cNvSpPr>
          <p:nvPr/>
        </p:nvSpPr>
        <p:spPr bwMode="auto">
          <a:xfrm>
            <a:off x="2016125" y="2402302"/>
            <a:ext cx="554038" cy="485775"/>
          </a:xfrm>
          <a:prstGeom prst="rect">
            <a:avLst/>
          </a:prstGeom>
          <a:noFill/>
          <a:ln w="9525">
            <a:noFill/>
            <a:miter lim="800000"/>
            <a:headEnd/>
            <a:tailEnd/>
          </a:ln>
        </p:spPr>
        <p:txBody>
          <a:bodyPr/>
          <a:lstStyle/>
          <a:p>
            <a:pPr marL="342900" indent="-342900">
              <a:lnSpc>
                <a:spcPts val="3100"/>
              </a:lnSpc>
              <a:spcBef>
                <a:spcPct val="20000"/>
              </a:spcBef>
              <a:spcAft>
                <a:spcPct val="60000"/>
              </a:spcAft>
              <a:buSzPct val="120000"/>
              <a:buFont typeface="Wingdings" pitchFamily="2" charset="2"/>
              <a:buChar char="ü"/>
            </a:pPr>
            <a:r>
              <a:rPr lang="en-US" sz="2400" b="1" dirty="0">
                <a:latin typeface="Century Gothic" pitchFamily="34" charset="0"/>
              </a:rPr>
              <a:t> </a:t>
            </a:r>
            <a:endParaRPr lang="en-US" sz="2400" dirty="0"/>
          </a:p>
        </p:txBody>
      </p:sp>
      <p:sp>
        <p:nvSpPr>
          <p:cNvPr id="17424" name="Rectangle 3"/>
          <p:cNvSpPr txBox="1">
            <a:spLocks noChangeArrowheads="1"/>
          </p:cNvSpPr>
          <p:nvPr/>
        </p:nvSpPr>
        <p:spPr bwMode="auto">
          <a:xfrm>
            <a:off x="2030413" y="3395663"/>
            <a:ext cx="554037" cy="485775"/>
          </a:xfrm>
          <a:prstGeom prst="rect">
            <a:avLst/>
          </a:prstGeom>
          <a:noFill/>
          <a:ln w="9525">
            <a:noFill/>
            <a:miter lim="800000"/>
            <a:headEnd/>
            <a:tailEnd/>
          </a:ln>
        </p:spPr>
        <p:txBody>
          <a:bodyPr/>
          <a:lstStyle/>
          <a:p>
            <a:pPr marL="342900" indent="-342900">
              <a:lnSpc>
                <a:spcPts val="3100"/>
              </a:lnSpc>
              <a:spcBef>
                <a:spcPct val="20000"/>
              </a:spcBef>
              <a:spcAft>
                <a:spcPct val="60000"/>
              </a:spcAft>
              <a:buSzPct val="120000"/>
              <a:buFont typeface="Wingdings" pitchFamily="2" charset="2"/>
              <a:buChar char="ü"/>
            </a:pPr>
            <a:r>
              <a:rPr lang="en-US" sz="2400" b="1">
                <a:latin typeface="Century Gothic" pitchFamily="34" charset="0"/>
              </a:rPr>
              <a:t> </a:t>
            </a:r>
            <a:endParaRPr lang="en-US" sz="240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descr="qualifications_back"/>
          <p:cNvPicPr>
            <a:picLocks noChangeAspect="1" noChangeArrowheads="1"/>
          </p:cNvPicPr>
          <p:nvPr/>
        </p:nvPicPr>
        <p:blipFill>
          <a:blip r:embed="rId3" cstate="print"/>
          <a:srcRect b="4700"/>
          <a:stretch>
            <a:fillRect/>
          </a:stretch>
        </p:blipFill>
        <p:spPr bwMode="auto">
          <a:xfrm>
            <a:off x="0" y="0"/>
            <a:ext cx="9144000" cy="6535738"/>
          </a:xfrm>
          <a:prstGeom prst="rect">
            <a:avLst/>
          </a:prstGeom>
          <a:noFill/>
          <a:ln w="9525">
            <a:noFill/>
            <a:miter lim="800000"/>
            <a:headEnd/>
            <a:tailEnd/>
          </a:ln>
        </p:spPr>
      </p:pic>
      <p:sp>
        <p:nvSpPr>
          <p:cNvPr id="18435" name="Rectangle 1"/>
          <p:cNvSpPr>
            <a:spLocks noChangeArrowheads="1"/>
          </p:cNvSpPr>
          <p:nvPr/>
        </p:nvSpPr>
        <p:spPr bwMode="auto">
          <a:xfrm>
            <a:off x="1634506" y="700088"/>
            <a:ext cx="7192962" cy="5578475"/>
          </a:xfrm>
          <a:prstGeom prst="rect">
            <a:avLst/>
          </a:prstGeom>
          <a:noFill/>
          <a:ln w="9525">
            <a:noFill/>
            <a:miter lim="800000"/>
            <a:headEnd/>
            <a:tailEnd/>
          </a:ln>
        </p:spPr>
        <p:txBody>
          <a:bodyPr>
            <a:spAutoFit/>
          </a:bodyPr>
          <a:lstStyle/>
          <a:p>
            <a:pPr marL="569913" indent="-165100">
              <a:buFont typeface="Wingdings" pitchFamily="2" charset="2"/>
              <a:buChar char="§"/>
            </a:pPr>
            <a:endParaRPr lang="en-US" sz="2400" b="1" dirty="0">
              <a:latin typeface="Century Gothic" pitchFamily="34" charset="0"/>
            </a:endParaRPr>
          </a:p>
          <a:p>
            <a:pPr marL="569913" indent="-165100">
              <a:buFont typeface="Wingdings" pitchFamily="2" charset="2"/>
              <a:buChar char="§"/>
            </a:pPr>
            <a:r>
              <a:rPr lang="en-US" sz="2000" b="1" dirty="0">
                <a:latin typeface="Century Gothic" pitchFamily="34" charset="0"/>
              </a:rPr>
              <a:t>Environmental Protection Agency (EPA):  </a:t>
            </a:r>
            <a:br>
              <a:rPr lang="en-US" sz="2000" b="1" dirty="0">
                <a:latin typeface="Century Gothic" pitchFamily="34" charset="0"/>
              </a:rPr>
            </a:br>
            <a:r>
              <a:rPr lang="en-US" sz="2000" b="1" dirty="0">
                <a:latin typeface="Century Gothic" pitchFamily="34" charset="0"/>
              </a:rPr>
              <a:t>“(EFDC) has evolved over the past two decades to become one of the most widely used and technically defensible hydrodynamic models in the world.”</a:t>
            </a:r>
          </a:p>
          <a:p>
            <a:pPr marL="569913" indent="-165100">
              <a:buFont typeface="Wingdings" pitchFamily="2" charset="2"/>
              <a:buChar char="§"/>
            </a:pPr>
            <a:endParaRPr lang="en-US" sz="1300" b="1" dirty="0">
              <a:latin typeface="Century Gothic" pitchFamily="34" charset="0"/>
            </a:endParaRPr>
          </a:p>
          <a:p>
            <a:pPr marL="569913" indent="-165100">
              <a:buFont typeface="Wingdings" pitchFamily="2" charset="2"/>
              <a:buChar char="§"/>
            </a:pPr>
            <a:r>
              <a:rPr lang="en-US" sz="2000" b="1" dirty="0">
                <a:latin typeface="Century Gothic" pitchFamily="34" charset="0"/>
              </a:rPr>
              <a:t>Both EFDC and MIKE models have undergone extensive worldwide reviews, documentation, and applications by research institutions, governmental agencies, and consulting </a:t>
            </a:r>
            <a:r>
              <a:rPr lang="en-US" sz="2000" b="1" dirty="0" smtClean="0">
                <a:latin typeface="Century Gothic" pitchFamily="34" charset="0"/>
              </a:rPr>
              <a:t>organizations</a:t>
            </a:r>
            <a:r>
              <a:rPr lang="en-US" sz="2000" b="1" dirty="0">
                <a:latin typeface="Century Gothic" pitchFamily="34" charset="0"/>
              </a:rPr>
              <a:t/>
            </a:r>
            <a:br>
              <a:rPr lang="en-US" sz="2000" b="1" dirty="0">
                <a:latin typeface="Century Gothic" pitchFamily="34" charset="0"/>
              </a:rPr>
            </a:br>
            <a:endParaRPr lang="en-US" sz="1300" b="1" dirty="0">
              <a:latin typeface="Century Gothic" pitchFamily="34" charset="0"/>
            </a:endParaRPr>
          </a:p>
          <a:p>
            <a:pPr marL="569913" indent="-165100">
              <a:buFont typeface="Wingdings" pitchFamily="2" charset="2"/>
              <a:buChar char="§"/>
            </a:pPr>
            <a:r>
              <a:rPr lang="en-US" sz="2000" b="1" dirty="0">
                <a:latin typeface="Century Gothic" pitchFamily="34" charset="0"/>
              </a:rPr>
              <a:t>Examples of the modeling applications:</a:t>
            </a:r>
            <a:br>
              <a:rPr lang="en-US" sz="2000" b="1" dirty="0">
                <a:latin typeface="Century Gothic" pitchFamily="34" charset="0"/>
              </a:rPr>
            </a:br>
            <a:endParaRPr lang="en-US" sz="500" b="1" dirty="0">
              <a:latin typeface="Century Gothic" pitchFamily="34" charset="0"/>
            </a:endParaRPr>
          </a:p>
          <a:p>
            <a:pPr marL="569913" indent="-165100">
              <a:buFont typeface="Wingdings" pitchFamily="2" charset="2"/>
              <a:buNone/>
            </a:pPr>
            <a:r>
              <a:rPr lang="en-US" sz="2000" b="1" dirty="0">
                <a:solidFill>
                  <a:srgbClr val="006699"/>
                </a:solidFill>
                <a:latin typeface="Century Gothic" pitchFamily="34" charset="0"/>
              </a:rPr>
              <a:t>  EFDC :</a:t>
            </a:r>
            <a:r>
              <a:rPr lang="en-US" sz="2000" b="1" dirty="0">
                <a:latin typeface="Century Gothic" pitchFamily="34" charset="0"/>
              </a:rPr>
              <a:t>  St. Johns River Total Maximum Daily Load Study; SJRWMD Water Supply Impact Study; Savannah and Charleston Deepening Studies</a:t>
            </a:r>
            <a:br>
              <a:rPr lang="en-US" sz="2000" b="1" dirty="0">
                <a:latin typeface="Century Gothic" pitchFamily="34" charset="0"/>
              </a:rPr>
            </a:br>
            <a:endParaRPr lang="en-US" sz="500" b="1" dirty="0">
              <a:latin typeface="Century Gothic" pitchFamily="34" charset="0"/>
            </a:endParaRPr>
          </a:p>
          <a:p>
            <a:pPr marL="569913" indent="-165100">
              <a:buFont typeface="Wingdings" pitchFamily="2" charset="2"/>
              <a:buNone/>
            </a:pPr>
            <a:r>
              <a:rPr lang="en-US" sz="2000" b="1" dirty="0">
                <a:solidFill>
                  <a:srgbClr val="006699"/>
                </a:solidFill>
                <a:latin typeface="Century Gothic" pitchFamily="34" charset="0"/>
              </a:rPr>
              <a:t>  MIKE :</a:t>
            </a:r>
            <a:r>
              <a:rPr lang="en-US" sz="2000" b="1" dirty="0">
                <a:latin typeface="Century Gothic" pitchFamily="34" charset="0"/>
              </a:rPr>
              <a:t>  New York and New Jersey Harbor Deepening Study; Southwest Louisiana Study</a:t>
            </a:r>
          </a:p>
        </p:txBody>
      </p:sp>
      <p:sp>
        <p:nvSpPr>
          <p:cNvPr id="18436" name="Title 3"/>
          <p:cNvSpPr>
            <a:spLocks noGrp="1"/>
          </p:cNvSpPr>
          <p:nvPr>
            <p:ph type="title" idx="4294967295"/>
          </p:nvPr>
        </p:nvSpPr>
        <p:spPr bwMode="auto">
          <a:xfrm>
            <a:off x="904460" y="-20638"/>
            <a:ext cx="8239539" cy="1143001"/>
          </a:xfrm>
          <a:prstGeom prst="rect">
            <a:avLst/>
          </a:prstGeom>
          <a:noFill/>
          <a:ln>
            <a:miter lim="800000"/>
            <a:headEnd/>
            <a:tailEnd/>
          </a:ln>
        </p:spPr>
        <p:txBody>
          <a:bodyPr/>
          <a:lstStyle/>
          <a:p>
            <a:pPr>
              <a:lnSpc>
                <a:spcPct val="95000"/>
              </a:lnSpc>
            </a:pPr>
            <a:r>
              <a:rPr lang="en-US" sz="3200" b="1" dirty="0" smtClean="0">
                <a:solidFill>
                  <a:srgbClr val="006699"/>
                </a:solidFill>
                <a:latin typeface="Century Gothic" pitchFamily="34" charset="0"/>
              </a:rPr>
              <a:t>SALINITY MODEL CREDENTIALS </a:t>
            </a:r>
            <a:br>
              <a:rPr lang="en-US" sz="3200" b="1" dirty="0" smtClean="0">
                <a:solidFill>
                  <a:srgbClr val="006699"/>
                </a:solidFill>
                <a:latin typeface="Century Gothic" pitchFamily="34" charset="0"/>
              </a:rPr>
            </a:br>
            <a:r>
              <a:rPr lang="en-US" sz="2800" b="1" dirty="0" smtClean="0">
                <a:solidFill>
                  <a:srgbClr val="006699"/>
                </a:solidFill>
                <a:latin typeface="Century Gothic" pitchFamily="34" charset="0"/>
              </a:rPr>
              <a:t>(EFDC; MIKE21)</a:t>
            </a:r>
            <a:br>
              <a:rPr lang="en-US" sz="2800" b="1" dirty="0" smtClean="0">
                <a:solidFill>
                  <a:srgbClr val="006699"/>
                </a:solidFill>
                <a:latin typeface="Century Gothic" pitchFamily="34" charset="0"/>
              </a:rPr>
            </a:br>
            <a:endParaRPr lang="en-US" sz="2800" dirty="0" smtClean="0">
              <a:solidFill>
                <a:srgbClr val="006699"/>
              </a:solidFill>
            </a:endParaRPr>
          </a:p>
        </p:txBody>
      </p:sp>
      <p:sp>
        <p:nvSpPr>
          <p:cNvPr id="18437" name="Slide Number Placeholder 5"/>
          <p:cNvSpPr>
            <a:spLocks noGrp="1"/>
          </p:cNvSpPr>
          <p:nvPr>
            <p:ph type="sldNum" sz="quarter" idx="4294967295"/>
          </p:nvPr>
        </p:nvSpPr>
        <p:spPr bwMode="auto">
          <a:xfrm>
            <a:off x="8255000" y="0"/>
            <a:ext cx="889000" cy="476250"/>
          </a:xfrm>
          <a:prstGeom prst="rect">
            <a:avLst/>
          </a:prstGeom>
          <a:noFill/>
          <a:ln>
            <a:miter lim="800000"/>
            <a:headEnd/>
            <a:tailEnd/>
          </a:ln>
        </p:spPr>
        <p:txBody>
          <a:bodyPr/>
          <a:lstStyle/>
          <a:p>
            <a:pPr marL="228600" indent="-228600" algn="ctr"/>
            <a:fld id="{286B6A53-E2B1-49F2-84D3-3F089C7603A0}" type="slidenum">
              <a:rPr lang="en-US" sz="1200"/>
              <a:pPr marL="228600" indent="-228600" algn="ctr"/>
              <a:t>15</a:t>
            </a:fld>
            <a:endParaRPr lang="en-US" sz="1200"/>
          </a:p>
        </p:txBody>
      </p:sp>
      <p:sp>
        <p:nvSpPr>
          <p:cNvPr id="18438"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7" descr="qualifications_back"/>
          <p:cNvPicPr>
            <a:picLocks noChangeAspect="1" noChangeArrowheads="1"/>
          </p:cNvPicPr>
          <p:nvPr/>
        </p:nvPicPr>
        <p:blipFill>
          <a:blip r:embed="rId3" cstate="print"/>
          <a:srcRect b="4700"/>
          <a:stretch>
            <a:fillRect/>
          </a:stretch>
        </p:blipFill>
        <p:spPr bwMode="auto">
          <a:xfrm>
            <a:off x="0" y="0"/>
            <a:ext cx="9144000" cy="6535738"/>
          </a:xfrm>
          <a:prstGeom prst="rect">
            <a:avLst/>
          </a:prstGeom>
          <a:noFill/>
          <a:ln w="9525">
            <a:noFill/>
            <a:miter lim="800000"/>
            <a:headEnd/>
            <a:tailEnd/>
          </a:ln>
        </p:spPr>
      </p:pic>
      <p:sp>
        <p:nvSpPr>
          <p:cNvPr id="19459" name="Title 1"/>
          <p:cNvSpPr>
            <a:spLocks noGrp="1"/>
          </p:cNvSpPr>
          <p:nvPr>
            <p:ph type="ctrTitle" idx="4294967295"/>
          </p:nvPr>
        </p:nvSpPr>
        <p:spPr bwMode="auto">
          <a:xfrm>
            <a:off x="178903" y="-29817"/>
            <a:ext cx="9144000" cy="1470025"/>
          </a:xfrm>
          <a:prstGeom prst="rect">
            <a:avLst/>
          </a:prstGeom>
          <a:noFill/>
          <a:ln>
            <a:miter lim="800000"/>
            <a:headEnd/>
            <a:tailEnd/>
          </a:ln>
        </p:spPr>
        <p:txBody>
          <a:bodyPr/>
          <a:lstStyle/>
          <a:p>
            <a:pPr>
              <a:lnSpc>
                <a:spcPct val="90000"/>
              </a:lnSpc>
            </a:pPr>
            <a:r>
              <a:rPr lang="en-US" sz="3600" b="1" dirty="0" smtClean="0">
                <a:latin typeface="Century Gothic" pitchFamily="34" charset="0"/>
              </a:rPr>
              <a:t> </a:t>
            </a:r>
            <a:r>
              <a:rPr lang="en-US" sz="3200" b="1" dirty="0" smtClean="0">
                <a:solidFill>
                  <a:srgbClr val="006699"/>
                </a:solidFill>
                <a:latin typeface="Century Gothic" pitchFamily="34" charset="0"/>
              </a:rPr>
              <a:t>ECOLOGICAL MODEL </a:t>
            </a:r>
            <a:br>
              <a:rPr lang="en-US" sz="3200" b="1" dirty="0" smtClean="0">
                <a:solidFill>
                  <a:srgbClr val="006699"/>
                </a:solidFill>
                <a:latin typeface="Century Gothic" pitchFamily="34" charset="0"/>
              </a:rPr>
            </a:br>
            <a:r>
              <a:rPr lang="en-US" sz="3200" b="1" dirty="0" smtClean="0">
                <a:solidFill>
                  <a:srgbClr val="006699"/>
                </a:solidFill>
                <a:latin typeface="Century Gothic" pitchFamily="34" charset="0"/>
              </a:rPr>
              <a:t>CREDENTIALS</a:t>
            </a:r>
            <a:br>
              <a:rPr lang="en-US" sz="3200" b="1" dirty="0" smtClean="0">
                <a:solidFill>
                  <a:srgbClr val="006699"/>
                </a:solidFill>
                <a:latin typeface="Century Gothic" pitchFamily="34" charset="0"/>
              </a:rPr>
            </a:br>
            <a:r>
              <a:rPr lang="en-US" sz="2000" b="1" dirty="0" smtClean="0">
                <a:solidFill>
                  <a:srgbClr val="006699"/>
                </a:solidFill>
                <a:latin typeface="Century Gothic" pitchFamily="34" charset="0"/>
              </a:rPr>
              <a:t>(Eelgrass, Wetlands, Fish, </a:t>
            </a:r>
            <a:r>
              <a:rPr lang="en-US" sz="2000" b="1" dirty="0" err="1" smtClean="0">
                <a:solidFill>
                  <a:srgbClr val="006699"/>
                </a:solidFill>
                <a:latin typeface="Century Gothic" pitchFamily="34" charset="0"/>
              </a:rPr>
              <a:t>Macroinvertebrates</a:t>
            </a:r>
            <a:r>
              <a:rPr lang="en-US" sz="2000" b="1" dirty="0" smtClean="0">
                <a:solidFill>
                  <a:srgbClr val="006699"/>
                </a:solidFill>
                <a:latin typeface="Century Gothic" pitchFamily="34" charset="0"/>
              </a:rPr>
              <a:t>)</a:t>
            </a:r>
            <a:r>
              <a:rPr lang="en-US" sz="2400" b="1" dirty="0" smtClean="0">
                <a:latin typeface="Century Gothic" pitchFamily="34" charset="0"/>
              </a:rPr>
              <a:t> </a:t>
            </a:r>
          </a:p>
        </p:txBody>
      </p:sp>
      <p:sp>
        <p:nvSpPr>
          <p:cNvPr id="19460" name="Subtitle 2"/>
          <p:cNvSpPr>
            <a:spLocks noGrp="1"/>
          </p:cNvSpPr>
          <p:nvPr>
            <p:ph type="subTitle" idx="4294967295"/>
          </p:nvPr>
        </p:nvSpPr>
        <p:spPr bwMode="auto">
          <a:xfrm>
            <a:off x="2067201" y="1728098"/>
            <a:ext cx="6003925" cy="4017962"/>
          </a:xfrm>
          <a:prstGeom prst="rect">
            <a:avLst/>
          </a:prstGeom>
          <a:noFill/>
          <a:ln>
            <a:miter lim="800000"/>
            <a:headEnd/>
            <a:tailEnd/>
          </a:ln>
        </p:spPr>
        <p:txBody>
          <a:bodyPr/>
          <a:lstStyle/>
          <a:p>
            <a:pPr marL="350838" indent="-350838"/>
            <a:r>
              <a:rPr lang="en-US" b="1" dirty="0" smtClean="0">
                <a:latin typeface="Century Gothic" pitchFamily="34" charset="0"/>
              </a:rPr>
              <a:t>Developed specifically for the St. Johns River by SJRWMD senior scientists</a:t>
            </a:r>
          </a:p>
          <a:p>
            <a:pPr marL="350838" indent="-350838"/>
            <a:endParaRPr lang="en-US" sz="2800" b="1" dirty="0" smtClean="0">
              <a:latin typeface="Century Gothic" pitchFamily="34" charset="0"/>
            </a:endParaRPr>
          </a:p>
          <a:p>
            <a:pPr marL="350838" indent="-350838"/>
            <a:r>
              <a:rPr lang="en-US" b="1" dirty="0" smtClean="0">
                <a:latin typeface="Century Gothic" pitchFamily="34" charset="0"/>
              </a:rPr>
              <a:t>Adapted for the deepening study with the help of agencies and academia</a:t>
            </a:r>
          </a:p>
          <a:p>
            <a:pPr marL="350838" indent="-350838"/>
            <a:endParaRPr lang="en-US" b="1" dirty="0" smtClean="0">
              <a:latin typeface="Century Gothic" pitchFamily="34" charset="0"/>
            </a:endParaRPr>
          </a:p>
        </p:txBody>
      </p:sp>
      <p:sp>
        <p:nvSpPr>
          <p:cNvPr id="19461" name="Slide Number Placeholder 5"/>
          <p:cNvSpPr>
            <a:spLocks noGrp="1"/>
          </p:cNvSpPr>
          <p:nvPr>
            <p:ph type="sldNum" sz="quarter" idx="4294967295"/>
          </p:nvPr>
        </p:nvSpPr>
        <p:spPr bwMode="auto">
          <a:xfrm>
            <a:off x="8550275" y="0"/>
            <a:ext cx="593725" cy="350838"/>
          </a:xfrm>
          <a:prstGeom prst="rect">
            <a:avLst/>
          </a:prstGeom>
          <a:noFill/>
          <a:ln>
            <a:miter lim="800000"/>
            <a:headEnd/>
            <a:tailEnd/>
          </a:ln>
        </p:spPr>
        <p:txBody>
          <a:bodyPr/>
          <a:lstStyle/>
          <a:p>
            <a:pPr marL="228600" indent="-228600" algn="ctr"/>
            <a:fld id="{B6F29670-7208-42F2-BFA3-C4FC1A946EFF}" type="slidenum">
              <a:rPr lang="en-US" sz="1200"/>
              <a:pPr marL="228600" indent="-228600" algn="ctr"/>
              <a:t>16</a:t>
            </a:fld>
            <a:endParaRPr lang="en-US" sz="1200"/>
          </a:p>
        </p:txBody>
      </p:sp>
      <p:sp>
        <p:nvSpPr>
          <p:cNvPr id="19462"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7" descr="qualifications_back"/>
          <p:cNvPicPr>
            <a:picLocks noChangeAspect="1" noChangeArrowheads="1"/>
          </p:cNvPicPr>
          <p:nvPr/>
        </p:nvPicPr>
        <p:blipFill>
          <a:blip r:embed="rId3" cstate="print"/>
          <a:srcRect b="4700"/>
          <a:stretch>
            <a:fillRect/>
          </a:stretch>
        </p:blipFill>
        <p:spPr bwMode="auto">
          <a:xfrm>
            <a:off x="0" y="0"/>
            <a:ext cx="9144000" cy="6535738"/>
          </a:xfrm>
          <a:prstGeom prst="rect">
            <a:avLst/>
          </a:prstGeom>
          <a:noFill/>
          <a:ln w="9525">
            <a:noFill/>
            <a:miter lim="800000"/>
            <a:headEnd/>
            <a:tailEnd/>
          </a:ln>
        </p:spPr>
      </p:pic>
      <p:sp>
        <p:nvSpPr>
          <p:cNvPr id="20483" name="Title 1"/>
          <p:cNvSpPr>
            <a:spLocks noGrp="1"/>
          </p:cNvSpPr>
          <p:nvPr>
            <p:ph type="ctrTitle" idx="4294967295"/>
          </p:nvPr>
        </p:nvSpPr>
        <p:spPr bwMode="auto">
          <a:xfrm>
            <a:off x="308109" y="161166"/>
            <a:ext cx="9144000" cy="1470025"/>
          </a:xfrm>
          <a:prstGeom prst="rect">
            <a:avLst/>
          </a:prstGeom>
          <a:noFill/>
          <a:ln>
            <a:miter lim="800000"/>
            <a:headEnd/>
            <a:tailEnd/>
          </a:ln>
        </p:spPr>
        <p:txBody>
          <a:bodyPr/>
          <a:lstStyle/>
          <a:p>
            <a:r>
              <a:rPr lang="en-US" b="1" dirty="0" smtClean="0">
                <a:solidFill>
                  <a:srgbClr val="006699"/>
                </a:solidFill>
                <a:latin typeface="Century Gothic" pitchFamily="34" charset="0"/>
              </a:rPr>
              <a:t>MODEL REVIEW </a:t>
            </a:r>
            <a:r>
              <a:rPr lang="en-US" sz="2800" b="1" dirty="0" smtClean="0">
                <a:solidFill>
                  <a:srgbClr val="006699"/>
                </a:solidFill>
                <a:latin typeface="Century Gothic" pitchFamily="34" charset="0"/>
              </a:rPr>
              <a:t>(Credentials)</a:t>
            </a:r>
          </a:p>
        </p:txBody>
      </p:sp>
      <p:sp>
        <p:nvSpPr>
          <p:cNvPr id="20484" name="Subtitle 2"/>
          <p:cNvSpPr>
            <a:spLocks noGrp="1"/>
          </p:cNvSpPr>
          <p:nvPr>
            <p:ph type="subTitle" idx="4294967295"/>
          </p:nvPr>
        </p:nvSpPr>
        <p:spPr bwMode="auto">
          <a:xfrm>
            <a:off x="1675641" y="1263650"/>
            <a:ext cx="6980237" cy="4189413"/>
          </a:xfrm>
          <a:prstGeom prst="rect">
            <a:avLst/>
          </a:prstGeom>
          <a:noFill/>
          <a:ln>
            <a:miter lim="800000"/>
            <a:headEnd/>
            <a:tailEnd/>
          </a:ln>
        </p:spPr>
        <p:txBody>
          <a:bodyPr/>
          <a:lstStyle/>
          <a:p>
            <a:pPr marL="288925" indent="-288925">
              <a:spcAft>
                <a:spcPts val="900"/>
              </a:spcAft>
            </a:pPr>
            <a:r>
              <a:rPr lang="en-US" sz="2400" b="1" dirty="0" smtClean="0">
                <a:latin typeface="Century Gothic" pitchFamily="34" charset="0"/>
              </a:rPr>
              <a:t>Regulatory and Resource Agencies</a:t>
            </a:r>
          </a:p>
          <a:p>
            <a:pPr marL="288925" indent="-288925">
              <a:spcAft>
                <a:spcPts val="900"/>
              </a:spcAft>
            </a:pPr>
            <a:r>
              <a:rPr lang="en-US" sz="2400" b="1" dirty="0" smtClean="0">
                <a:latin typeface="Century Gothic" pitchFamily="34" charset="0"/>
              </a:rPr>
              <a:t>Recognized Experts on Eelgrass, Wetlands, Fish, and </a:t>
            </a:r>
            <a:r>
              <a:rPr lang="en-US" sz="2400" b="1" dirty="0" err="1" smtClean="0">
                <a:latin typeface="Century Gothic" pitchFamily="34" charset="0"/>
              </a:rPr>
              <a:t>Macroinvertebrates</a:t>
            </a:r>
            <a:endParaRPr lang="en-US" sz="2400" b="1" dirty="0" smtClean="0">
              <a:latin typeface="Century Gothic" pitchFamily="34" charset="0"/>
            </a:endParaRPr>
          </a:p>
          <a:p>
            <a:pPr marL="288925" indent="-288925">
              <a:spcAft>
                <a:spcPts val="900"/>
              </a:spcAft>
            </a:pPr>
            <a:r>
              <a:rPr lang="en-US" sz="2400" b="1" dirty="0" smtClean="0">
                <a:latin typeface="Century Gothic" pitchFamily="34" charset="0"/>
              </a:rPr>
              <a:t>Independent External Peer Review</a:t>
            </a:r>
          </a:p>
          <a:p>
            <a:pPr marL="288925" indent="-288925">
              <a:spcAft>
                <a:spcPts val="900"/>
              </a:spcAft>
            </a:pPr>
            <a:r>
              <a:rPr lang="en-US" sz="2400" b="1" dirty="0" smtClean="0">
                <a:latin typeface="Century Gothic" pitchFamily="34" charset="0"/>
              </a:rPr>
              <a:t>USACE District Quality Control</a:t>
            </a:r>
          </a:p>
          <a:p>
            <a:pPr marL="288925" indent="-288925">
              <a:spcAft>
                <a:spcPts val="900"/>
              </a:spcAft>
            </a:pPr>
            <a:r>
              <a:rPr lang="en-US" sz="2400" b="1" dirty="0" smtClean="0">
                <a:latin typeface="Century Gothic" pitchFamily="34" charset="0"/>
              </a:rPr>
              <a:t>USACE Environmental Center of Expertise</a:t>
            </a:r>
          </a:p>
          <a:p>
            <a:pPr marL="288925" indent="-288925">
              <a:spcAft>
                <a:spcPts val="900"/>
              </a:spcAft>
            </a:pPr>
            <a:r>
              <a:rPr lang="en-US" sz="2400" b="1" dirty="0" smtClean="0">
                <a:latin typeface="Century Gothic" pitchFamily="34" charset="0"/>
              </a:rPr>
              <a:t>USACE Agency Technical Review</a:t>
            </a:r>
          </a:p>
          <a:p>
            <a:pPr marL="288925" indent="-288925">
              <a:spcAft>
                <a:spcPts val="900"/>
              </a:spcAft>
            </a:pPr>
            <a:r>
              <a:rPr lang="en-US" sz="2400" b="1" dirty="0" smtClean="0">
                <a:latin typeface="Century Gothic" pitchFamily="34" charset="0"/>
              </a:rPr>
              <a:t>Public Review</a:t>
            </a:r>
          </a:p>
          <a:p>
            <a:pPr marL="288925" indent="-288925">
              <a:lnSpc>
                <a:spcPct val="90000"/>
              </a:lnSpc>
            </a:pPr>
            <a:endParaRPr lang="en-US" sz="2800" dirty="0" smtClean="0">
              <a:latin typeface="Century Gothic" pitchFamily="34" charset="0"/>
            </a:endParaRPr>
          </a:p>
          <a:p>
            <a:pPr marL="288925" indent="-288925">
              <a:lnSpc>
                <a:spcPct val="90000"/>
              </a:lnSpc>
            </a:pPr>
            <a:endParaRPr lang="en-US" sz="2800" dirty="0" smtClean="0">
              <a:latin typeface="Century Gothic" pitchFamily="34" charset="0"/>
            </a:endParaRPr>
          </a:p>
          <a:p>
            <a:pPr marL="288925" indent="-288925">
              <a:lnSpc>
                <a:spcPct val="90000"/>
              </a:lnSpc>
            </a:pPr>
            <a:endParaRPr lang="en-US" sz="2800" dirty="0" smtClean="0">
              <a:latin typeface="Century Gothic" pitchFamily="34" charset="0"/>
            </a:endParaRPr>
          </a:p>
        </p:txBody>
      </p:sp>
      <p:sp>
        <p:nvSpPr>
          <p:cNvPr id="20485" name="Slide Number Placeholder 5"/>
          <p:cNvSpPr>
            <a:spLocks noGrp="1"/>
          </p:cNvSpPr>
          <p:nvPr>
            <p:ph type="sldNum" sz="quarter" idx="4294967295"/>
          </p:nvPr>
        </p:nvSpPr>
        <p:spPr bwMode="auto">
          <a:xfrm>
            <a:off x="8550275" y="0"/>
            <a:ext cx="593725" cy="350838"/>
          </a:xfrm>
          <a:prstGeom prst="rect">
            <a:avLst/>
          </a:prstGeom>
          <a:noFill/>
          <a:ln>
            <a:miter lim="800000"/>
            <a:headEnd/>
            <a:tailEnd/>
          </a:ln>
        </p:spPr>
        <p:txBody>
          <a:bodyPr/>
          <a:lstStyle/>
          <a:p>
            <a:pPr marL="228600" indent="-228600" algn="ctr"/>
            <a:fld id="{892D4A4C-CAED-4516-A029-6C19C73D3EB8}" type="slidenum">
              <a:rPr lang="en-US" sz="1200"/>
              <a:pPr marL="228600" indent="-228600" algn="ctr"/>
              <a:t>17</a:t>
            </a:fld>
            <a:endParaRPr lang="en-US" sz="1200"/>
          </a:p>
        </p:txBody>
      </p:sp>
      <p:sp>
        <p:nvSpPr>
          <p:cNvPr id="20486"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2" descr="BACKGROUNDS_WATER"/>
          <p:cNvPicPr>
            <a:picLocks noChangeAspect="1" noChangeArrowheads="1"/>
          </p:cNvPicPr>
          <p:nvPr/>
        </p:nvPicPr>
        <p:blipFill>
          <a:blip r:embed="rId3" cstate="print"/>
          <a:srcRect b="4932"/>
          <a:stretch>
            <a:fillRect/>
          </a:stretch>
        </p:blipFill>
        <p:spPr bwMode="auto">
          <a:xfrm>
            <a:off x="0" y="0"/>
            <a:ext cx="9144000" cy="6519863"/>
          </a:xfrm>
          <a:prstGeom prst="rect">
            <a:avLst/>
          </a:prstGeom>
          <a:noFill/>
          <a:ln w="9525">
            <a:noFill/>
            <a:miter lim="800000"/>
            <a:headEnd/>
            <a:tailEnd/>
          </a:ln>
        </p:spPr>
      </p:pic>
      <p:sp>
        <p:nvSpPr>
          <p:cNvPr id="21507" name="TextBox 2"/>
          <p:cNvSpPr txBox="1">
            <a:spLocks noChangeArrowheads="1"/>
          </p:cNvSpPr>
          <p:nvPr/>
        </p:nvSpPr>
        <p:spPr bwMode="auto">
          <a:xfrm>
            <a:off x="1036638" y="85725"/>
            <a:ext cx="7419975" cy="1387475"/>
          </a:xfrm>
          <a:prstGeom prst="rect">
            <a:avLst/>
          </a:prstGeom>
          <a:noFill/>
          <a:ln w="9525">
            <a:noFill/>
            <a:miter lim="800000"/>
            <a:headEnd/>
            <a:tailEnd/>
          </a:ln>
        </p:spPr>
        <p:txBody>
          <a:bodyPr>
            <a:spAutoFit/>
          </a:bodyPr>
          <a:lstStyle/>
          <a:p>
            <a:pPr algn="ctr">
              <a:lnSpc>
                <a:spcPct val="85000"/>
              </a:lnSpc>
            </a:pPr>
            <a:r>
              <a:rPr lang="en-US" sz="3200" b="1" dirty="0" smtClean="0">
                <a:solidFill>
                  <a:srgbClr val="006699"/>
                </a:solidFill>
                <a:latin typeface="Century Gothic" pitchFamily="34" charset="0"/>
              </a:rPr>
              <a:t>OVERVIEW OF LOWER STUDY AREA SALINITY RESULTS</a:t>
            </a:r>
          </a:p>
          <a:p>
            <a:pPr algn="ctr">
              <a:lnSpc>
                <a:spcPct val="85000"/>
              </a:lnSpc>
            </a:pPr>
            <a:r>
              <a:rPr lang="en-US" b="1" dirty="0" smtClean="0">
                <a:solidFill>
                  <a:srgbClr val="006699"/>
                </a:solidFill>
                <a:latin typeface="Century Gothic" pitchFamily="34" charset="0"/>
              </a:rPr>
              <a:t>(</a:t>
            </a:r>
            <a:r>
              <a:rPr lang="en-US" b="1" dirty="0">
                <a:solidFill>
                  <a:srgbClr val="006699"/>
                </a:solidFill>
                <a:latin typeface="Century Gothic" pitchFamily="34" charset="0"/>
              </a:rPr>
              <a:t>Change in Depth-Averaged Median Salinity </a:t>
            </a:r>
            <a:br>
              <a:rPr lang="en-US" b="1" dirty="0">
                <a:solidFill>
                  <a:srgbClr val="006699"/>
                </a:solidFill>
                <a:latin typeface="Century Gothic" pitchFamily="34" charset="0"/>
              </a:rPr>
            </a:br>
            <a:r>
              <a:rPr lang="en-US" b="1" dirty="0">
                <a:solidFill>
                  <a:srgbClr val="006699"/>
                </a:solidFill>
                <a:latin typeface="Century Gothic" pitchFamily="34" charset="0"/>
              </a:rPr>
              <a:t>Due to Deepening)</a:t>
            </a:r>
          </a:p>
        </p:txBody>
      </p:sp>
      <p:pic>
        <p:nvPicPr>
          <p:cNvPr id="21508" name="Picture 2" descr="C:\Users\k3pdepes\Desktop\Jax GRRII LR.jpg"/>
          <p:cNvPicPr>
            <a:picLocks noChangeAspect="1" noChangeArrowheads="1"/>
          </p:cNvPicPr>
          <p:nvPr/>
        </p:nvPicPr>
        <p:blipFill>
          <a:blip r:embed="rId4" cstate="print"/>
          <a:srcRect l="11394" r="5730" b="8473"/>
          <a:stretch>
            <a:fillRect/>
          </a:stretch>
        </p:blipFill>
        <p:spPr bwMode="auto">
          <a:xfrm>
            <a:off x="1116909" y="1465954"/>
            <a:ext cx="7285038" cy="4665662"/>
          </a:xfrm>
          <a:prstGeom prst="rect">
            <a:avLst/>
          </a:prstGeom>
          <a:noFill/>
          <a:ln w="9525">
            <a:solidFill>
              <a:schemeClr val="bg1"/>
            </a:solidFill>
            <a:miter lim="800000"/>
            <a:headEnd/>
            <a:tailEnd/>
          </a:ln>
        </p:spPr>
      </p:pic>
      <p:sp>
        <p:nvSpPr>
          <p:cNvPr id="21509" name="Rectangular Callout 7"/>
          <p:cNvSpPr>
            <a:spLocks noChangeArrowheads="1"/>
          </p:cNvSpPr>
          <p:nvPr/>
        </p:nvSpPr>
        <p:spPr bwMode="auto">
          <a:xfrm>
            <a:off x="1847159" y="1570729"/>
            <a:ext cx="3141663" cy="1069975"/>
          </a:xfrm>
          <a:prstGeom prst="wedgeRectCallout">
            <a:avLst>
              <a:gd name="adj1" fmla="val 25926"/>
              <a:gd name="adj2" fmla="val 139801"/>
            </a:avLst>
          </a:prstGeom>
          <a:solidFill>
            <a:srgbClr val="006699"/>
          </a:solidFill>
          <a:ln w="25400" algn="ctr">
            <a:solidFill>
              <a:schemeClr val="bg1"/>
            </a:solidFill>
            <a:miter lim="800000"/>
            <a:headEnd/>
            <a:tailEnd/>
          </a:ln>
        </p:spPr>
        <p:txBody>
          <a:bodyPr anchor="ctr"/>
          <a:lstStyle/>
          <a:p>
            <a:pPr algn="ctr"/>
            <a:r>
              <a:rPr lang="en-US" sz="1600" dirty="0">
                <a:solidFill>
                  <a:srgbClr val="FFFFFF"/>
                </a:solidFill>
                <a:latin typeface="Century Gothic" pitchFamily="34" charset="0"/>
              </a:rPr>
              <a:t>Dames Pt. Bridge</a:t>
            </a:r>
          </a:p>
          <a:p>
            <a:pPr algn="ctr"/>
            <a:r>
              <a:rPr lang="en-US" sz="1600" dirty="0">
                <a:solidFill>
                  <a:srgbClr val="FFFFFF"/>
                </a:solidFill>
                <a:latin typeface="Century Gothic" pitchFamily="34" charset="0"/>
              </a:rPr>
              <a:t>Salinity Range</a:t>
            </a:r>
            <a:r>
              <a:rPr lang="en-US" sz="1600" dirty="0" smtClean="0">
                <a:solidFill>
                  <a:srgbClr val="FFFFFF"/>
                </a:solidFill>
                <a:latin typeface="Century Gothic" pitchFamily="34" charset="0"/>
              </a:rPr>
              <a:t>:  0.4 - 36.5 </a:t>
            </a:r>
            <a:r>
              <a:rPr lang="en-US" sz="1600" dirty="0" err="1" smtClean="0">
                <a:solidFill>
                  <a:srgbClr val="FFFFFF"/>
                </a:solidFill>
                <a:latin typeface="Century Gothic" pitchFamily="34" charset="0"/>
              </a:rPr>
              <a:t>ppt</a:t>
            </a:r>
            <a:endParaRPr lang="en-US" sz="1600" dirty="0">
              <a:solidFill>
                <a:srgbClr val="FFFFFF"/>
              </a:solidFill>
              <a:latin typeface="Century Gothic" pitchFamily="34" charset="0"/>
            </a:endParaRPr>
          </a:p>
          <a:p>
            <a:pPr algn="ctr"/>
            <a:r>
              <a:rPr lang="en-US" sz="1600" dirty="0">
                <a:solidFill>
                  <a:srgbClr val="FFFFFF"/>
                </a:solidFill>
                <a:latin typeface="Century Gothic" pitchFamily="34" charset="0"/>
              </a:rPr>
              <a:t>Baseline Median: 25.2 </a:t>
            </a:r>
            <a:r>
              <a:rPr lang="en-US" sz="1600" dirty="0" err="1">
                <a:solidFill>
                  <a:srgbClr val="FFFFFF"/>
                </a:solidFill>
                <a:latin typeface="Century Gothic" pitchFamily="34" charset="0"/>
              </a:rPr>
              <a:t>ppt</a:t>
            </a:r>
            <a:r>
              <a:rPr lang="en-US" sz="1600" dirty="0">
                <a:solidFill>
                  <a:srgbClr val="FFFFFF"/>
                </a:solidFill>
                <a:latin typeface="Century Gothic" pitchFamily="34" charset="0"/>
              </a:rPr>
              <a:t>  </a:t>
            </a:r>
          </a:p>
          <a:p>
            <a:pPr algn="ctr"/>
            <a:r>
              <a:rPr lang="en-US" sz="1600" dirty="0">
                <a:solidFill>
                  <a:srgbClr val="FFFFFF"/>
                </a:solidFill>
                <a:latin typeface="Century Gothic" pitchFamily="34" charset="0"/>
              </a:rPr>
              <a:t>Change: - 0.1 </a:t>
            </a:r>
            <a:r>
              <a:rPr lang="en-US" sz="1600" dirty="0" err="1">
                <a:solidFill>
                  <a:srgbClr val="FFFFFF"/>
                </a:solidFill>
                <a:latin typeface="Century Gothic" pitchFamily="34" charset="0"/>
              </a:rPr>
              <a:t>ppt</a:t>
            </a:r>
            <a:r>
              <a:rPr lang="en-US" sz="1600" dirty="0">
                <a:solidFill>
                  <a:srgbClr val="FFFFFF"/>
                </a:solidFill>
                <a:latin typeface="Century Gothic" pitchFamily="34" charset="0"/>
              </a:rPr>
              <a:t> </a:t>
            </a:r>
          </a:p>
        </p:txBody>
      </p:sp>
      <p:sp>
        <p:nvSpPr>
          <p:cNvPr id="21510" name="Rectangular Callout 9"/>
          <p:cNvSpPr>
            <a:spLocks noChangeArrowheads="1"/>
          </p:cNvSpPr>
          <p:nvPr/>
        </p:nvSpPr>
        <p:spPr bwMode="auto">
          <a:xfrm>
            <a:off x="3126959" y="5112026"/>
            <a:ext cx="3025361" cy="1166813"/>
          </a:xfrm>
          <a:prstGeom prst="wedgeRectCallout">
            <a:avLst>
              <a:gd name="adj1" fmla="val -89406"/>
              <a:gd name="adj2" fmla="val -23046"/>
            </a:avLst>
          </a:prstGeom>
          <a:solidFill>
            <a:srgbClr val="006699"/>
          </a:solidFill>
          <a:ln w="25400" algn="ctr">
            <a:solidFill>
              <a:schemeClr val="bg1"/>
            </a:solidFill>
            <a:miter lim="800000"/>
            <a:headEnd/>
            <a:tailEnd/>
          </a:ln>
        </p:spPr>
        <p:txBody>
          <a:bodyPr anchor="ctr"/>
          <a:lstStyle/>
          <a:p>
            <a:pPr algn="ctr"/>
            <a:r>
              <a:rPr lang="en-US" sz="1600" dirty="0">
                <a:solidFill>
                  <a:srgbClr val="FFFFFF"/>
                </a:solidFill>
                <a:latin typeface="Century Gothic" pitchFamily="34" charset="0"/>
              </a:rPr>
              <a:t>Acosta Bridge</a:t>
            </a:r>
          </a:p>
          <a:p>
            <a:pPr algn="ctr"/>
            <a:r>
              <a:rPr lang="en-US" sz="1600" dirty="0">
                <a:solidFill>
                  <a:srgbClr val="FFFFFF"/>
                </a:solidFill>
                <a:latin typeface="Century Gothic" pitchFamily="34" charset="0"/>
              </a:rPr>
              <a:t>Salinity Range</a:t>
            </a:r>
            <a:r>
              <a:rPr lang="en-US" sz="1600" dirty="0" smtClean="0">
                <a:solidFill>
                  <a:srgbClr val="FFFFFF"/>
                </a:solidFill>
                <a:latin typeface="Century Gothic" pitchFamily="34" charset="0"/>
              </a:rPr>
              <a:t>:  0.1 – 34.5 </a:t>
            </a:r>
            <a:r>
              <a:rPr lang="en-US" sz="1600" dirty="0" err="1" smtClean="0">
                <a:solidFill>
                  <a:srgbClr val="FFFFFF"/>
                </a:solidFill>
                <a:latin typeface="Century Gothic" pitchFamily="34" charset="0"/>
              </a:rPr>
              <a:t>ppt</a:t>
            </a:r>
            <a:endParaRPr lang="en-US" sz="1600" dirty="0">
              <a:solidFill>
                <a:srgbClr val="FFFFFF"/>
              </a:solidFill>
              <a:latin typeface="Century Gothic" pitchFamily="34" charset="0"/>
            </a:endParaRPr>
          </a:p>
          <a:p>
            <a:pPr algn="ctr"/>
            <a:r>
              <a:rPr lang="en-US" sz="1600" dirty="0">
                <a:solidFill>
                  <a:srgbClr val="FFFFFF"/>
                </a:solidFill>
                <a:latin typeface="Century Gothic" pitchFamily="34" charset="0"/>
              </a:rPr>
              <a:t>Baseline Median: 12.0 </a:t>
            </a:r>
            <a:r>
              <a:rPr lang="en-US" sz="1600" dirty="0" err="1">
                <a:solidFill>
                  <a:srgbClr val="FFFFFF"/>
                </a:solidFill>
                <a:latin typeface="Century Gothic" pitchFamily="34" charset="0"/>
              </a:rPr>
              <a:t>ppt</a:t>
            </a:r>
            <a:endParaRPr lang="en-US" sz="1600" dirty="0">
              <a:solidFill>
                <a:srgbClr val="FFFFFF"/>
              </a:solidFill>
              <a:latin typeface="Century Gothic" pitchFamily="34" charset="0"/>
            </a:endParaRPr>
          </a:p>
          <a:p>
            <a:pPr algn="ctr"/>
            <a:r>
              <a:rPr lang="en-US" sz="1600" dirty="0">
                <a:solidFill>
                  <a:srgbClr val="FFFFFF"/>
                </a:solidFill>
                <a:latin typeface="Century Gothic" pitchFamily="34" charset="0"/>
              </a:rPr>
              <a:t>Change:  0.2 </a:t>
            </a:r>
            <a:r>
              <a:rPr lang="en-US" sz="1600" dirty="0" err="1">
                <a:solidFill>
                  <a:srgbClr val="FFFFFF"/>
                </a:solidFill>
                <a:latin typeface="Century Gothic" pitchFamily="34" charset="0"/>
              </a:rPr>
              <a:t>ppt</a:t>
            </a:r>
            <a:r>
              <a:rPr lang="en-US" sz="1600" dirty="0">
                <a:solidFill>
                  <a:srgbClr val="FFFFFF"/>
                </a:solidFill>
                <a:latin typeface="Century Gothic" pitchFamily="34" charset="0"/>
              </a:rPr>
              <a:t> </a:t>
            </a:r>
          </a:p>
        </p:txBody>
      </p:sp>
      <p:sp>
        <p:nvSpPr>
          <p:cNvPr id="21511" name="Rectangular Callout 6"/>
          <p:cNvSpPr>
            <a:spLocks noChangeArrowheads="1"/>
          </p:cNvSpPr>
          <p:nvPr/>
        </p:nvSpPr>
        <p:spPr bwMode="auto">
          <a:xfrm>
            <a:off x="5328547" y="1510404"/>
            <a:ext cx="3332162" cy="687387"/>
          </a:xfrm>
          <a:prstGeom prst="wedgeRectCallout">
            <a:avLst>
              <a:gd name="adj1" fmla="val -45704"/>
              <a:gd name="adj2" fmla="val 143463"/>
            </a:avLst>
          </a:prstGeom>
          <a:solidFill>
            <a:srgbClr val="006699"/>
          </a:solidFill>
          <a:ln w="25400" algn="ctr">
            <a:solidFill>
              <a:schemeClr val="bg1"/>
            </a:solidFill>
            <a:miter lim="800000"/>
            <a:headEnd/>
            <a:tailEnd/>
          </a:ln>
        </p:spPr>
        <p:txBody>
          <a:bodyPr anchor="ctr"/>
          <a:lstStyle/>
          <a:p>
            <a:pPr algn="ctr"/>
            <a:r>
              <a:rPr lang="en-US" sz="1600">
                <a:solidFill>
                  <a:srgbClr val="FFFFFF"/>
                </a:solidFill>
                <a:latin typeface="Century Gothic" pitchFamily="34" charset="0"/>
              </a:rPr>
              <a:t>Clapboard &amp; Cedar Pt. Creeks</a:t>
            </a:r>
          </a:p>
          <a:p>
            <a:pPr algn="ctr"/>
            <a:r>
              <a:rPr lang="en-US" sz="1600">
                <a:solidFill>
                  <a:srgbClr val="FFFFFF"/>
                </a:solidFill>
                <a:latin typeface="Century Gothic" pitchFamily="34" charset="0"/>
              </a:rPr>
              <a:t>Change: 0.0 to - 0.4 ppt</a:t>
            </a:r>
          </a:p>
        </p:txBody>
      </p:sp>
      <p:sp>
        <p:nvSpPr>
          <p:cNvPr id="21512" name="Rectangular Callout 8"/>
          <p:cNvSpPr>
            <a:spLocks noChangeArrowheads="1"/>
          </p:cNvSpPr>
          <p:nvPr/>
        </p:nvSpPr>
        <p:spPr bwMode="auto">
          <a:xfrm>
            <a:off x="6728722" y="2267641"/>
            <a:ext cx="1906587" cy="642938"/>
          </a:xfrm>
          <a:prstGeom prst="wedgeRectCallout">
            <a:avLst>
              <a:gd name="adj1" fmla="val -62912"/>
              <a:gd name="adj2" fmla="val 47593"/>
            </a:avLst>
          </a:prstGeom>
          <a:solidFill>
            <a:srgbClr val="006699"/>
          </a:solidFill>
          <a:ln w="25400" algn="ctr">
            <a:solidFill>
              <a:schemeClr val="bg1"/>
            </a:solidFill>
            <a:miter lim="800000"/>
            <a:headEnd/>
            <a:tailEnd/>
          </a:ln>
        </p:spPr>
        <p:txBody>
          <a:bodyPr anchor="ctr"/>
          <a:lstStyle/>
          <a:p>
            <a:pPr algn="ctr"/>
            <a:r>
              <a:rPr lang="en-US" sz="1600">
                <a:solidFill>
                  <a:srgbClr val="FFFFFF"/>
                </a:solidFill>
                <a:latin typeface="Century Gothic" pitchFamily="34" charset="0"/>
              </a:rPr>
              <a:t>West of IWW</a:t>
            </a:r>
          </a:p>
          <a:p>
            <a:pPr algn="ctr"/>
            <a:r>
              <a:rPr lang="en-US" sz="1600">
                <a:solidFill>
                  <a:srgbClr val="FFFFFF"/>
                </a:solidFill>
                <a:latin typeface="Century Gothic" pitchFamily="34" charset="0"/>
              </a:rPr>
              <a:t>Change: 0.1 ppt </a:t>
            </a:r>
          </a:p>
        </p:txBody>
      </p:sp>
      <p:sp>
        <p:nvSpPr>
          <p:cNvPr id="21513" name="Slide Number Placeholder 5"/>
          <p:cNvSpPr txBox="1">
            <a:spLocks noGrp="1"/>
          </p:cNvSpPr>
          <p:nvPr/>
        </p:nvSpPr>
        <p:spPr bwMode="auto">
          <a:xfrm>
            <a:off x="8550275" y="0"/>
            <a:ext cx="593725" cy="350838"/>
          </a:xfrm>
          <a:prstGeom prst="rect">
            <a:avLst/>
          </a:prstGeom>
          <a:noFill/>
          <a:ln w="9525">
            <a:noFill/>
            <a:miter lim="800000"/>
            <a:headEnd/>
            <a:tailEnd/>
          </a:ln>
        </p:spPr>
        <p:txBody>
          <a:bodyPr/>
          <a:lstStyle/>
          <a:p>
            <a:pPr marL="228600" indent="-228600" algn="ctr"/>
            <a:fld id="{786A1E1D-95CA-4188-ACF7-191A22290AEF}" type="slidenum">
              <a:rPr lang="en-US" sz="1200"/>
              <a:pPr marL="228600" indent="-228600" algn="ctr"/>
              <a:t>18</a:t>
            </a:fld>
            <a:endParaRPr lang="en-US" sz="1200"/>
          </a:p>
        </p:txBody>
      </p:sp>
      <p:sp>
        <p:nvSpPr>
          <p:cNvPr id="10" name="TextBox 9"/>
          <p:cNvSpPr txBox="1"/>
          <p:nvPr/>
        </p:nvSpPr>
        <p:spPr>
          <a:xfrm>
            <a:off x="6182138" y="6062870"/>
            <a:ext cx="2281394" cy="307777"/>
          </a:xfrm>
          <a:prstGeom prst="rect">
            <a:avLst/>
          </a:prstGeom>
          <a:noFill/>
        </p:spPr>
        <p:txBody>
          <a:bodyPr wrap="none" rtlCol="0">
            <a:spAutoFit/>
          </a:bodyPr>
          <a:lstStyle/>
          <a:p>
            <a:r>
              <a:rPr lang="en-US" sz="1400" dirty="0" smtClean="0">
                <a:latin typeface="Century Gothic" pitchFamily="34" charset="0"/>
              </a:rPr>
              <a:t>ppt:  parts per thousand</a:t>
            </a:r>
            <a:endParaRPr lang="en-US" sz="1400" dirty="0">
              <a:latin typeface="Century Gothic"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2" descr="BACKGROUNDS_WATER"/>
          <p:cNvPicPr>
            <a:picLocks noChangeAspect="1" noChangeArrowheads="1"/>
          </p:cNvPicPr>
          <p:nvPr/>
        </p:nvPicPr>
        <p:blipFill>
          <a:blip r:embed="rId3" cstate="print"/>
          <a:srcRect b="4932"/>
          <a:stretch>
            <a:fillRect/>
          </a:stretch>
        </p:blipFill>
        <p:spPr bwMode="auto">
          <a:xfrm>
            <a:off x="0" y="0"/>
            <a:ext cx="9144000" cy="6519863"/>
          </a:xfrm>
          <a:prstGeom prst="rect">
            <a:avLst/>
          </a:prstGeom>
          <a:noFill/>
          <a:ln w="9525">
            <a:noFill/>
            <a:miter lim="800000"/>
            <a:headEnd/>
            <a:tailEnd/>
          </a:ln>
        </p:spPr>
      </p:pic>
      <p:sp>
        <p:nvSpPr>
          <p:cNvPr id="22531" name="TextBox 3"/>
          <p:cNvSpPr txBox="1">
            <a:spLocks noChangeArrowheads="1"/>
          </p:cNvSpPr>
          <p:nvPr/>
        </p:nvSpPr>
        <p:spPr bwMode="auto">
          <a:xfrm>
            <a:off x="728663" y="71438"/>
            <a:ext cx="7704137" cy="1532727"/>
          </a:xfrm>
          <a:prstGeom prst="rect">
            <a:avLst/>
          </a:prstGeom>
          <a:noFill/>
          <a:ln w="9525">
            <a:noFill/>
            <a:miter lim="800000"/>
            <a:headEnd/>
            <a:tailEnd/>
          </a:ln>
        </p:spPr>
        <p:txBody>
          <a:bodyPr>
            <a:spAutoFit/>
          </a:bodyPr>
          <a:lstStyle/>
          <a:p>
            <a:pPr algn="ctr">
              <a:lnSpc>
                <a:spcPct val="90000"/>
              </a:lnSpc>
            </a:pPr>
            <a:r>
              <a:rPr lang="en-US" sz="3200" b="1" dirty="0" smtClean="0">
                <a:solidFill>
                  <a:srgbClr val="006699"/>
                </a:solidFill>
                <a:latin typeface="Century Gothic" pitchFamily="34" charset="0"/>
              </a:rPr>
              <a:t>OVERVIEW OF UPPER </a:t>
            </a:r>
            <a:br>
              <a:rPr lang="en-US" sz="3200" b="1" dirty="0" smtClean="0">
                <a:solidFill>
                  <a:srgbClr val="006699"/>
                </a:solidFill>
                <a:latin typeface="Century Gothic" pitchFamily="34" charset="0"/>
              </a:rPr>
            </a:br>
            <a:r>
              <a:rPr lang="en-US" sz="3200" b="1" dirty="0" smtClean="0">
                <a:solidFill>
                  <a:srgbClr val="006699"/>
                </a:solidFill>
                <a:latin typeface="Century Gothic" pitchFamily="34" charset="0"/>
              </a:rPr>
              <a:t>STUDY AREA SALINITY RESULTS</a:t>
            </a:r>
          </a:p>
          <a:p>
            <a:pPr algn="ctr">
              <a:lnSpc>
                <a:spcPct val="90000"/>
              </a:lnSpc>
            </a:pPr>
            <a:r>
              <a:rPr lang="en-US" sz="2000" b="1" dirty="0" smtClean="0">
                <a:solidFill>
                  <a:srgbClr val="006699"/>
                </a:solidFill>
                <a:latin typeface="Century Gothic" pitchFamily="34" charset="0"/>
              </a:rPr>
              <a:t>(</a:t>
            </a:r>
            <a:r>
              <a:rPr lang="en-US" sz="2000" b="1" dirty="0">
                <a:solidFill>
                  <a:srgbClr val="006699"/>
                </a:solidFill>
                <a:latin typeface="Century Gothic" pitchFamily="34" charset="0"/>
              </a:rPr>
              <a:t>Change in Depth-Averaged Median Salinity)</a:t>
            </a:r>
          </a:p>
          <a:p>
            <a:pPr algn="ctr">
              <a:lnSpc>
                <a:spcPct val="90000"/>
              </a:lnSpc>
            </a:pPr>
            <a:endParaRPr lang="en-US" sz="2000" b="1" dirty="0">
              <a:solidFill>
                <a:srgbClr val="006699"/>
              </a:solidFill>
              <a:latin typeface="Century Gothic" pitchFamily="34" charset="0"/>
            </a:endParaRPr>
          </a:p>
        </p:txBody>
      </p:sp>
      <p:pic>
        <p:nvPicPr>
          <p:cNvPr id="22532" name="Picture 2" descr="C:\Users\k3pdepes\Desktop\Jax GRR II UR.jpg"/>
          <p:cNvPicPr>
            <a:picLocks noChangeAspect="1" noChangeArrowheads="1"/>
          </p:cNvPicPr>
          <p:nvPr/>
        </p:nvPicPr>
        <p:blipFill>
          <a:blip r:embed="rId4" cstate="print"/>
          <a:srcRect l="8369" r="12291" b="9099"/>
          <a:stretch>
            <a:fillRect/>
          </a:stretch>
        </p:blipFill>
        <p:spPr bwMode="auto">
          <a:xfrm>
            <a:off x="1057275" y="1343025"/>
            <a:ext cx="7254875" cy="4789488"/>
          </a:xfrm>
          <a:prstGeom prst="rect">
            <a:avLst/>
          </a:prstGeom>
          <a:noFill/>
          <a:ln w="9525">
            <a:solidFill>
              <a:schemeClr val="bg1"/>
            </a:solidFill>
            <a:miter lim="800000"/>
            <a:headEnd/>
            <a:tailEnd/>
          </a:ln>
        </p:spPr>
      </p:pic>
      <p:sp>
        <p:nvSpPr>
          <p:cNvPr id="22533" name="Rectangular Callout 4"/>
          <p:cNvSpPr>
            <a:spLocks noChangeArrowheads="1"/>
          </p:cNvSpPr>
          <p:nvPr/>
        </p:nvSpPr>
        <p:spPr bwMode="auto">
          <a:xfrm>
            <a:off x="4918075" y="1460500"/>
            <a:ext cx="3006725" cy="1168400"/>
          </a:xfrm>
          <a:prstGeom prst="wedgeRectCallout">
            <a:avLst>
              <a:gd name="adj1" fmla="val -87954"/>
              <a:gd name="adj2" fmla="val 74648"/>
            </a:avLst>
          </a:prstGeom>
          <a:solidFill>
            <a:srgbClr val="006699"/>
          </a:solidFill>
          <a:ln w="25400" algn="ctr">
            <a:solidFill>
              <a:schemeClr val="bg1"/>
            </a:solidFill>
            <a:miter lim="800000"/>
            <a:headEnd/>
            <a:tailEnd/>
          </a:ln>
        </p:spPr>
        <p:txBody>
          <a:bodyPr anchor="ctr"/>
          <a:lstStyle/>
          <a:p>
            <a:pPr algn="ctr"/>
            <a:r>
              <a:rPr lang="en-US" sz="1600" dirty="0">
                <a:solidFill>
                  <a:srgbClr val="FFFFFF"/>
                </a:solidFill>
                <a:latin typeface="Century Gothic" pitchFamily="34" charset="0"/>
              </a:rPr>
              <a:t>Buckman Bridge</a:t>
            </a:r>
          </a:p>
          <a:p>
            <a:pPr algn="ctr"/>
            <a:r>
              <a:rPr lang="en-US" sz="1600" dirty="0">
                <a:solidFill>
                  <a:srgbClr val="FFFFFF"/>
                </a:solidFill>
                <a:latin typeface="Century Gothic" pitchFamily="34" charset="0"/>
              </a:rPr>
              <a:t>Salinity Range</a:t>
            </a:r>
            <a:r>
              <a:rPr lang="en-US" sz="1600" dirty="0" smtClean="0">
                <a:solidFill>
                  <a:srgbClr val="FFFFFF"/>
                </a:solidFill>
                <a:latin typeface="Century Gothic" pitchFamily="34" charset="0"/>
              </a:rPr>
              <a:t>:  0.1- 28.1 </a:t>
            </a:r>
            <a:r>
              <a:rPr lang="en-US" sz="1600" dirty="0" err="1" smtClean="0">
                <a:solidFill>
                  <a:srgbClr val="FFFFFF"/>
                </a:solidFill>
                <a:latin typeface="Century Gothic" pitchFamily="34" charset="0"/>
              </a:rPr>
              <a:t>ppt</a:t>
            </a:r>
            <a:endParaRPr lang="en-US" sz="1600" dirty="0">
              <a:solidFill>
                <a:srgbClr val="FFFFFF"/>
              </a:solidFill>
              <a:latin typeface="Century Gothic" pitchFamily="34" charset="0"/>
            </a:endParaRPr>
          </a:p>
          <a:p>
            <a:pPr algn="ctr"/>
            <a:r>
              <a:rPr lang="en-US" sz="1600" dirty="0">
                <a:solidFill>
                  <a:srgbClr val="FFFFFF"/>
                </a:solidFill>
                <a:latin typeface="Century Gothic" pitchFamily="34" charset="0"/>
              </a:rPr>
              <a:t>Baseline Median: 2.0 </a:t>
            </a:r>
            <a:r>
              <a:rPr lang="en-US" sz="1600" dirty="0" err="1">
                <a:solidFill>
                  <a:srgbClr val="FFFFFF"/>
                </a:solidFill>
                <a:latin typeface="Century Gothic" pitchFamily="34" charset="0"/>
              </a:rPr>
              <a:t>ppt</a:t>
            </a:r>
            <a:endParaRPr lang="en-US" sz="1600" dirty="0">
              <a:solidFill>
                <a:srgbClr val="FFFFFF"/>
              </a:solidFill>
              <a:latin typeface="Century Gothic" pitchFamily="34" charset="0"/>
            </a:endParaRPr>
          </a:p>
          <a:p>
            <a:pPr algn="ctr"/>
            <a:r>
              <a:rPr lang="en-US" sz="1600" dirty="0">
                <a:solidFill>
                  <a:srgbClr val="FFFFFF"/>
                </a:solidFill>
                <a:latin typeface="Century Gothic" pitchFamily="34" charset="0"/>
              </a:rPr>
              <a:t>Change: 0.0 </a:t>
            </a:r>
            <a:r>
              <a:rPr lang="en-US" sz="1600" dirty="0" err="1">
                <a:solidFill>
                  <a:srgbClr val="FFFFFF"/>
                </a:solidFill>
                <a:latin typeface="Century Gothic" pitchFamily="34" charset="0"/>
              </a:rPr>
              <a:t>ppt</a:t>
            </a:r>
            <a:endParaRPr lang="en-US" sz="1600" dirty="0">
              <a:solidFill>
                <a:srgbClr val="FFFFFF"/>
              </a:solidFill>
              <a:latin typeface="Century Gothic" pitchFamily="34" charset="0"/>
            </a:endParaRPr>
          </a:p>
        </p:txBody>
      </p:sp>
      <p:sp>
        <p:nvSpPr>
          <p:cNvPr id="22534" name="Rectangular Callout 5"/>
          <p:cNvSpPr>
            <a:spLocks noChangeArrowheads="1"/>
          </p:cNvSpPr>
          <p:nvPr/>
        </p:nvSpPr>
        <p:spPr bwMode="auto">
          <a:xfrm flipH="1">
            <a:off x="5319713" y="4787900"/>
            <a:ext cx="3160712" cy="1122363"/>
          </a:xfrm>
          <a:prstGeom prst="wedgeRectCallout">
            <a:avLst>
              <a:gd name="adj1" fmla="val 78477"/>
              <a:gd name="adj2" fmla="val 31750"/>
            </a:avLst>
          </a:prstGeom>
          <a:solidFill>
            <a:srgbClr val="006699"/>
          </a:solidFill>
          <a:ln w="25400" algn="ctr">
            <a:solidFill>
              <a:schemeClr val="bg1"/>
            </a:solidFill>
            <a:miter lim="800000"/>
            <a:headEnd/>
            <a:tailEnd/>
          </a:ln>
        </p:spPr>
        <p:txBody>
          <a:bodyPr anchor="ctr"/>
          <a:lstStyle/>
          <a:p>
            <a:pPr algn="ctr"/>
            <a:r>
              <a:rPr lang="en-US" sz="1600" dirty="0">
                <a:solidFill>
                  <a:srgbClr val="FFFFFF"/>
                </a:solidFill>
                <a:latin typeface="Century Gothic" pitchFamily="34" charset="0"/>
              </a:rPr>
              <a:t>Shands Bridge</a:t>
            </a:r>
          </a:p>
          <a:p>
            <a:pPr algn="ctr"/>
            <a:r>
              <a:rPr lang="en-US" sz="1600" dirty="0">
                <a:solidFill>
                  <a:srgbClr val="FFFFFF"/>
                </a:solidFill>
                <a:latin typeface="Century Gothic" pitchFamily="34" charset="0"/>
              </a:rPr>
              <a:t>Salinity Range</a:t>
            </a:r>
            <a:r>
              <a:rPr lang="en-US" sz="1600" dirty="0" smtClean="0">
                <a:solidFill>
                  <a:srgbClr val="FFFFFF"/>
                </a:solidFill>
                <a:latin typeface="Century Gothic" pitchFamily="34" charset="0"/>
              </a:rPr>
              <a:t>: 0 – 13.9 ppt  </a:t>
            </a:r>
            <a:endParaRPr lang="en-US" sz="1600" dirty="0">
              <a:solidFill>
                <a:srgbClr val="FFFFFF"/>
              </a:solidFill>
              <a:latin typeface="Century Gothic" pitchFamily="34" charset="0"/>
            </a:endParaRPr>
          </a:p>
          <a:p>
            <a:pPr algn="ctr"/>
            <a:r>
              <a:rPr lang="en-US" sz="1600" dirty="0">
                <a:solidFill>
                  <a:srgbClr val="FFFFFF"/>
                </a:solidFill>
                <a:latin typeface="Century Gothic" pitchFamily="34" charset="0"/>
              </a:rPr>
              <a:t>Baseline Median:  0.4 </a:t>
            </a:r>
            <a:r>
              <a:rPr lang="en-US" sz="1600" dirty="0" err="1">
                <a:solidFill>
                  <a:srgbClr val="FFFFFF"/>
                </a:solidFill>
                <a:latin typeface="Century Gothic" pitchFamily="34" charset="0"/>
              </a:rPr>
              <a:t>ppt</a:t>
            </a:r>
            <a:endParaRPr lang="en-US" sz="1600" dirty="0">
              <a:solidFill>
                <a:srgbClr val="FFFFFF"/>
              </a:solidFill>
              <a:latin typeface="Century Gothic" pitchFamily="34" charset="0"/>
            </a:endParaRPr>
          </a:p>
          <a:p>
            <a:pPr algn="ctr"/>
            <a:r>
              <a:rPr lang="en-US" sz="1600" dirty="0">
                <a:solidFill>
                  <a:srgbClr val="FFFFFF"/>
                </a:solidFill>
                <a:latin typeface="Century Gothic" pitchFamily="34" charset="0"/>
              </a:rPr>
              <a:t>Change: 0.0 </a:t>
            </a:r>
            <a:r>
              <a:rPr lang="en-US" sz="1600" dirty="0" err="1">
                <a:solidFill>
                  <a:srgbClr val="FFFFFF"/>
                </a:solidFill>
                <a:latin typeface="Century Gothic" pitchFamily="34" charset="0"/>
              </a:rPr>
              <a:t>ppt</a:t>
            </a:r>
            <a:endParaRPr lang="en-US" sz="1600" dirty="0">
              <a:solidFill>
                <a:srgbClr val="FFFFFF"/>
              </a:solidFill>
              <a:latin typeface="Century Gothic" pitchFamily="34" charset="0"/>
            </a:endParaRPr>
          </a:p>
        </p:txBody>
      </p:sp>
      <p:sp>
        <p:nvSpPr>
          <p:cNvPr id="22535" name="Rectangular Callout 7"/>
          <p:cNvSpPr>
            <a:spLocks noChangeArrowheads="1"/>
          </p:cNvSpPr>
          <p:nvPr/>
        </p:nvSpPr>
        <p:spPr bwMode="auto">
          <a:xfrm>
            <a:off x="1428750" y="2555875"/>
            <a:ext cx="1570038" cy="1150938"/>
          </a:xfrm>
          <a:prstGeom prst="wedgeRectCallout">
            <a:avLst>
              <a:gd name="adj1" fmla="val 49694"/>
              <a:gd name="adj2" fmla="val -106412"/>
            </a:avLst>
          </a:prstGeom>
          <a:solidFill>
            <a:srgbClr val="006699"/>
          </a:solidFill>
          <a:ln w="25400" algn="ctr">
            <a:solidFill>
              <a:schemeClr val="bg1"/>
            </a:solidFill>
            <a:miter lim="800000"/>
            <a:headEnd/>
            <a:tailEnd/>
          </a:ln>
        </p:spPr>
        <p:txBody>
          <a:bodyPr anchor="ctr"/>
          <a:lstStyle/>
          <a:p>
            <a:pPr algn="ctr"/>
            <a:r>
              <a:rPr lang="en-US" sz="1600">
                <a:solidFill>
                  <a:srgbClr val="FFFFFF"/>
                </a:solidFill>
                <a:latin typeface="Century Gothic" pitchFamily="34" charset="0"/>
              </a:rPr>
              <a:t>Ortega &amp; Cedar Rivers</a:t>
            </a:r>
          </a:p>
          <a:p>
            <a:pPr algn="ctr"/>
            <a:r>
              <a:rPr lang="en-US" sz="1600">
                <a:solidFill>
                  <a:srgbClr val="FFFFFF"/>
                </a:solidFill>
                <a:latin typeface="Century Gothic" pitchFamily="34" charset="0"/>
              </a:rPr>
              <a:t>Change: </a:t>
            </a:r>
            <a:br>
              <a:rPr lang="en-US" sz="1600">
                <a:solidFill>
                  <a:srgbClr val="FFFFFF"/>
                </a:solidFill>
                <a:latin typeface="Century Gothic" pitchFamily="34" charset="0"/>
              </a:rPr>
            </a:br>
            <a:r>
              <a:rPr lang="en-US" sz="1600">
                <a:solidFill>
                  <a:srgbClr val="FFFFFF"/>
                </a:solidFill>
                <a:latin typeface="Century Gothic" pitchFamily="34" charset="0"/>
              </a:rPr>
              <a:t>0.0 - 0.5 ppt</a:t>
            </a:r>
          </a:p>
        </p:txBody>
      </p:sp>
      <p:sp>
        <p:nvSpPr>
          <p:cNvPr id="22536" name="Rectangular Callout 8"/>
          <p:cNvSpPr>
            <a:spLocks noChangeArrowheads="1"/>
          </p:cNvSpPr>
          <p:nvPr/>
        </p:nvSpPr>
        <p:spPr bwMode="auto">
          <a:xfrm>
            <a:off x="4365625" y="3940175"/>
            <a:ext cx="2916238" cy="608013"/>
          </a:xfrm>
          <a:prstGeom prst="wedgeRectCallout">
            <a:avLst>
              <a:gd name="adj1" fmla="val -51324"/>
              <a:gd name="adj2" fmla="val -86722"/>
            </a:avLst>
          </a:prstGeom>
          <a:solidFill>
            <a:srgbClr val="006699"/>
          </a:solidFill>
          <a:ln w="25400" algn="ctr">
            <a:solidFill>
              <a:schemeClr val="bg1"/>
            </a:solidFill>
            <a:miter lim="800000"/>
            <a:headEnd/>
            <a:tailEnd/>
          </a:ln>
        </p:spPr>
        <p:txBody>
          <a:bodyPr anchor="ctr"/>
          <a:lstStyle/>
          <a:p>
            <a:pPr algn="ctr"/>
            <a:r>
              <a:rPr lang="en-US" sz="1600">
                <a:solidFill>
                  <a:srgbClr val="FFFFFF"/>
                </a:solidFill>
                <a:latin typeface="Century Gothic" pitchFamily="34" charset="0"/>
              </a:rPr>
              <a:t>Julington &amp; Durbin Creeks</a:t>
            </a:r>
          </a:p>
          <a:p>
            <a:pPr algn="ctr"/>
            <a:r>
              <a:rPr lang="en-US" sz="1600">
                <a:solidFill>
                  <a:srgbClr val="FFFFFF"/>
                </a:solidFill>
                <a:latin typeface="Century Gothic" pitchFamily="34" charset="0"/>
              </a:rPr>
              <a:t>Change:  0.0 ppt</a:t>
            </a:r>
          </a:p>
        </p:txBody>
      </p:sp>
      <p:sp>
        <p:nvSpPr>
          <p:cNvPr id="22537" name="Slide Number Placeholder 5"/>
          <p:cNvSpPr txBox="1">
            <a:spLocks noGrp="1"/>
          </p:cNvSpPr>
          <p:nvPr/>
        </p:nvSpPr>
        <p:spPr bwMode="auto">
          <a:xfrm>
            <a:off x="8550275" y="0"/>
            <a:ext cx="593725" cy="350838"/>
          </a:xfrm>
          <a:prstGeom prst="rect">
            <a:avLst/>
          </a:prstGeom>
          <a:noFill/>
          <a:ln w="9525">
            <a:noFill/>
            <a:miter lim="800000"/>
            <a:headEnd/>
            <a:tailEnd/>
          </a:ln>
        </p:spPr>
        <p:txBody>
          <a:bodyPr/>
          <a:lstStyle/>
          <a:p>
            <a:pPr marL="228600" indent="-228600" algn="ctr"/>
            <a:fld id="{25C30813-4986-4505-ADCA-5D8EDBA10184}" type="slidenum">
              <a:rPr lang="en-US" sz="1200"/>
              <a:pPr marL="228600" indent="-228600" algn="ctr"/>
              <a:t>19</a:t>
            </a:fld>
            <a:endParaRPr lang="en-US" sz="1200"/>
          </a:p>
        </p:txBody>
      </p:sp>
      <p:sp>
        <p:nvSpPr>
          <p:cNvPr id="11" name="TextBox 10"/>
          <p:cNvSpPr txBox="1"/>
          <p:nvPr/>
        </p:nvSpPr>
        <p:spPr>
          <a:xfrm>
            <a:off x="6082748" y="6092687"/>
            <a:ext cx="2281394" cy="307777"/>
          </a:xfrm>
          <a:prstGeom prst="rect">
            <a:avLst/>
          </a:prstGeom>
          <a:noFill/>
        </p:spPr>
        <p:txBody>
          <a:bodyPr wrap="none" rtlCol="0">
            <a:spAutoFit/>
          </a:bodyPr>
          <a:lstStyle/>
          <a:p>
            <a:r>
              <a:rPr lang="en-US" sz="1400" dirty="0" smtClean="0">
                <a:latin typeface="Century Gothic" pitchFamily="34" charset="0"/>
              </a:rPr>
              <a:t>ppt:  parts per thousand</a:t>
            </a:r>
            <a:endParaRPr lang="en-US" sz="1400" dirty="0">
              <a:latin typeface="Century Gothic"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over_draft.jpg"/>
          <p:cNvPicPr>
            <a:picLocks noChangeAspect="1"/>
          </p:cNvPicPr>
          <p:nvPr/>
        </p:nvPicPr>
        <p:blipFill>
          <a:blip r:embed="rId3" cstate="print"/>
          <a:stretch>
            <a:fillRect/>
          </a:stretch>
        </p:blipFill>
        <p:spPr>
          <a:xfrm rot="929731">
            <a:off x="5529263" y="2825750"/>
            <a:ext cx="2665412" cy="3449638"/>
          </a:xfrm>
          <a:prstGeom prst="rect">
            <a:avLst/>
          </a:prstGeom>
          <a:ln>
            <a:noFill/>
          </a:ln>
          <a:effectLst>
            <a:outerShdw blurRad="292100" dist="139700" dir="2700000" algn="tl" rotWithShape="0">
              <a:srgbClr val="333333">
                <a:alpha val="65000"/>
              </a:srgbClr>
            </a:outerShdw>
          </a:effectLst>
        </p:spPr>
      </p:pic>
      <p:sp>
        <p:nvSpPr>
          <p:cNvPr id="5123" name="Title 1"/>
          <p:cNvSpPr>
            <a:spLocks noGrp="1"/>
          </p:cNvSpPr>
          <p:nvPr>
            <p:ph type="ctrTitle" idx="4294967295"/>
          </p:nvPr>
        </p:nvSpPr>
        <p:spPr bwMode="auto">
          <a:xfrm>
            <a:off x="0" y="215551"/>
            <a:ext cx="9144000" cy="669028"/>
          </a:xfrm>
          <a:prstGeom prst="rect">
            <a:avLst/>
          </a:prstGeom>
          <a:noFill/>
          <a:ln>
            <a:miter lim="800000"/>
            <a:headEnd/>
            <a:tailEnd/>
          </a:ln>
        </p:spPr>
        <p:txBody>
          <a:bodyPr/>
          <a:lstStyle/>
          <a:p>
            <a:r>
              <a:rPr lang="en-US" sz="4000" b="1" dirty="0" smtClean="0">
                <a:solidFill>
                  <a:srgbClr val="006699"/>
                </a:solidFill>
                <a:latin typeface="Century Gothic" pitchFamily="34" charset="0"/>
              </a:rPr>
              <a:t>PUBLIC INVOLVEMENT UPDATE</a:t>
            </a:r>
          </a:p>
        </p:txBody>
      </p:sp>
      <p:sp>
        <p:nvSpPr>
          <p:cNvPr id="5124" name="Subtitle 2"/>
          <p:cNvSpPr>
            <a:spLocks noGrp="1"/>
          </p:cNvSpPr>
          <p:nvPr>
            <p:ph type="subTitle" idx="4294967295"/>
          </p:nvPr>
        </p:nvSpPr>
        <p:spPr bwMode="auto">
          <a:xfrm>
            <a:off x="325438" y="1144588"/>
            <a:ext cx="8591550" cy="2673350"/>
          </a:xfrm>
          <a:prstGeom prst="rect">
            <a:avLst/>
          </a:prstGeom>
          <a:noFill/>
          <a:ln>
            <a:miter lim="800000"/>
            <a:headEnd/>
            <a:tailEnd/>
          </a:ln>
        </p:spPr>
        <p:txBody>
          <a:bodyPr/>
          <a:lstStyle/>
          <a:p>
            <a:pPr marL="225425" indent="-225425"/>
            <a:r>
              <a:rPr lang="en-US" sz="2800" b="1" smtClean="0">
                <a:latin typeface="Century Gothic" pitchFamily="34" charset="0"/>
              </a:rPr>
              <a:t>~ 300 emails, letters, and phone calls received on the draft report</a:t>
            </a:r>
            <a:r>
              <a:rPr lang="en-US" sz="1200" b="1" smtClean="0">
                <a:latin typeface="Century Gothic" pitchFamily="34" charset="0"/>
              </a:rPr>
              <a:t/>
            </a:r>
            <a:br>
              <a:rPr lang="en-US" sz="1200" b="1" smtClean="0">
                <a:latin typeface="Century Gothic" pitchFamily="34" charset="0"/>
              </a:rPr>
            </a:br>
            <a:r>
              <a:rPr lang="en-US" sz="1200" b="1" smtClean="0">
                <a:latin typeface="Century Gothic" pitchFamily="34" charset="0"/>
              </a:rPr>
              <a:t>  </a:t>
            </a:r>
          </a:p>
          <a:p>
            <a:pPr marL="225425" indent="-225425"/>
            <a:r>
              <a:rPr lang="en-US" sz="2800" b="1" smtClean="0">
                <a:latin typeface="Century Gothic" pitchFamily="34" charset="0"/>
              </a:rPr>
              <a:t>All will be forwarded with the draft report to our chain of command and Congress</a:t>
            </a:r>
          </a:p>
          <a:p>
            <a:pPr marL="225425" indent="-225425" algn="ctr">
              <a:buFont typeface="Wingdings" pitchFamily="2" charset="2"/>
              <a:buNone/>
            </a:pPr>
            <a:endParaRPr lang="en-US" sz="1200" smtClean="0">
              <a:latin typeface="Century Gothic" pitchFamily="34" charset="0"/>
            </a:endParaRPr>
          </a:p>
          <a:p>
            <a:pPr marL="225425" indent="-225425">
              <a:buFont typeface="Arial" charset="0"/>
              <a:buChar char="•"/>
            </a:pPr>
            <a:endParaRPr lang="en-US" smtClean="0">
              <a:latin typeface="Century Gothic" pitchFamily="34" charset="0"/>
            </a:endParaRPr>
          </a:p>
        </p:txBody>
      </p:sp>
      <p:sp>
        <p:nvSpPr>
          <p:cNvPr id="5125" name="Slide Number Placeholder 5"/>
          <p:cNvSpPr>
            <a:spLocks noGrp="1"/>
          </p:cNvSpPr>
          <p:nvPr>
            <p:ph type="sldNum" sz="quarter" idx="4294967295"/>
          </p:nvPr>
        </p:nvSpPr>
        <p:spPr bwMode="auto">
          <a:xfrm>
            <a:off x="8550275" y="0"/>
            <a:ext cx="593725" cy="350838"/>
          </a:xfrm>
          <a:prstGeom prst="rect">
            <a:avLst/>
          </a:prstGeom>
          <a:noFill/>
          <a:ln>
            <a:miter lim="800000"/>
            <a:headEnd/>
            <a:tailEnd/>
          </a:ln>
        </p:spPr>
        <p:txBody>
          <a:bodyPr/>
          <a:lstStyle/>
          <a:p>
            <a:pPr marL="228600" indent="-228600" algn="ctr"/>
            <a:fld id="{3E722F14-BDBD-4CBA-A54D-98FD500C2581}" type="slidenum">
              <a:rPr lang="en-US" sz="1200"/>
              <a:pPr marL="228600" indent="-228600" algn="ctr"/>
              <a:t>2</a:t>
            </a:fld>
            <a:endParaRPr lang="en-US" sz="1200"/>
          </a:p>
        </p:txBody>
      </p:sp>
      <p:sp>
        <p:nvSpPr>
          <p:cNvPr id="5126"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
        <p:nvSpPr>
          <p:cNvPr id="5127" name="Subtitle 2"/>
          <p:cNvSpPr>
            <a:spLocks/>
          </p:cNvSpPr>
          <p:nvPr/>
        </p:nvSpPr>
        <p:spPr bwMode="auto">
          <a:xfrm>
            <a:off x="0" y="3608388"/>
            <a:ext cx="5308600" cy="2222500"/>
          </a:xfrm>
          <a:prstGeom prst="rect">
            <a:avLst/>
          </a:prstGeom>
          <a:noFill/>
          <a:ln w="9525">
            <a:noFill/>
            <a:miter lim="800000"/>
            <a:headEnd/>
            <a:tailEnd/>
          </a:ln>
        </p:spPr>
        <p:txBody>
          <a:bodyPr/>
          <a:lstStyle/>
          <a:p>
            <a:pPr algn="r" eaLnBrk="0" hangingPunct="0">
              <a:spcBef>
                <a:spcPct val="20000"/>
              </a:spcBef>
              <a:buFont typeface="Wingdings" pitchFamily="2" charset="2"/>
              <a:buNone/>
            </a:pPr>
            <a:endParaRPr lang="en-US" sz="1200">
              <a:latin typeface="Century Gothic" pitchFamily="34" charset="0"/>
            </a:endParaRPr>
          </a:p>
          <a:p>
            <a:pPr algn="r" eaLnBrk="0" hangingPunct="0">
              <a:spcBef>
                <a:spcPct val="20000"/>
              </a:spcBef>
              <a:buFont typeface="Wingdings" pitchFamily="2" charset="2"/>
              <a:buNone/>
            </a:pPr>
            <a:r>
              <a:rPr lang="en-US" sz="3200" b="1">
                <a:solidFill>
                  <a:srgbClr val="006699"/>
                </a:solidFill>
                <a:latin typeface="Century Gothic" pitchFamily="34" charset="0"/>
              </a:rPr>
              <a:t>COMMENT PERIOD EXTENDED </a:t>
            </a:r>
            <a:br>
              <a:rPr lang="en-US" sz="3200" b="1">
                <a:solidFill>
                  <a:srgbClr val="006699"/>
                </a:solidFill>
                <a:latin typeface="Century Gothic" pitchFamily="34" charset="0"/>
              </a:rPr>
            </a:br>
            <a:r>
              <a:rPr lang="en-US" sz="3200" b="1">
                <a:solidFill>
                  <a:srgbClr val="006699"/>
                </a:solidFill>
                <a:latin typeface="Century Gothic" pitchFamily="34" charset="0"/>
              </a:rPr>
              <a:t>UNTIL OCTOBER 24</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40" descr="BACKGROUNDS_WATER"/>
          <p:cNvPicPr>
            <a:picLocks noChangeAspect="1" noChangeArrowheads="1"/>
          </p:cNvPicPr>
          <p:nvPr/>
        </p:nvPicPr>
        <p:blipFill>
          <a:blip r:embed="rId3" cstate="print"/>
          <a:srcRect b="4932"/>
          <a:stretch>
            <a:fillRect/>
          </a:stretch>
        </p:blipFill>
        <p:spPr bwMode="auto">
          <a:xfrm>
            <a:off x="0" y="0"/>
            <a:ext cx="9144000" cy="6519863"/>
          </a:xfrm>
          <a:prstGeom prst="rect">
            <a:avLst/>
          </a:prstGeom>
          <a:noFill/>
          <a:ln w="9525">
            <a:noFill/>
            <a:miter lim="800000"/>
            <a:headEnd/>
            <a:tailEnd/>
          </a:ln>
        </p:spPr>
      </p:pic>
      <p:sp>
        <p:nvSpPr>
          <p:cNvPr id="23555" name="TextBox 4"/>
          <p:cNvSpPr txBox="1">
            <a:spLocks noChangeArrowheads="1"/>
          </p:cNvSpPr>
          <p:nvPr/>
        </p:nvSpPr>
        <p:spPr bwMode="auto">
          <a:xfrm>
            <a:off x="4562475" y="338966"/>
            <a:ext cx="4719638" cy="1722437"/>
          </a:xfrm>
          <a:prstGeom prst="rect">
            <a:avLst/>
          </a:prstGeom>
          <a:noFill/>
          <a:ln w="9525">
            <a:noFill/>
            <a:miter lim="800000"/>
            <a:headEnd/>
            <a:tailEnd/>
          </a:ln>
        </p:spPr>
        <p:txBody>
          <a:bodyPr>
            <a:spAutoFit/>
          </a:bodyPr>
          <a:lstStyle/>
          <a:p>
            <a:pPr>
              <a:spcAft>
                <a:spcPts val="600"/>
              </a:spcAft>
            </a:pPr>
            <a:r>
              <a:rPr lang="en-US" sz="2000" b="1" dirty="0" smtClean="0">
                <a:solidFill>
                  <a:srgbClr val="0070C0"/>
                </a:solidFill>
                <a:latin typeface="Century Gothic" pitchFamily="34" charset="0"/>
              </a:rPr>
              <a:t>ECOLOGICAL MODEL</a:t>
            </a:r>
          </a:p>
          <a:p>
            <a:r>
              <a:rPr lang="en-US" b="1" dirty="0" smtClean="0">
                <a:latin typeface="Century Gothic" pitchFamily="34" charset="0"/>
              </a:rPr>
              <a:t>SAV </a:t>
            </a:r>
            <a:r>
              <a:rPr lang="en-US" b="1" dirty="0">
                <a:latin typeface="Century Gothic" pitchFamily="34" charset="0"/>
              </a:rPr>
              <a:t>(Eelgrass): </a:t>
            </a:r>
            <a:br>
              <a:rPr lang="en-US" b="1" dirty="0">
                <a:latin typeface="Century Gothic" pitchFamily="34" charset="0"/>
              </a:rPr>
            </a:br>
            <a:r>
              <a:rPr lang="en-US" b="1" dirty="0">
                <a:latin typeface="Century Gothic" pitchFamily="34" charset="0"/>
              </a:rPr>
              <a:t>Increase in Salinity </a:t>
            </a:r>
            <a:br>
              <a:rPr lang="en-US" b="1" dirty="0">
                <a:latin typeface="Century Gothic" pitchFamily="34" charset="0"/>
              </a:rPr>
            </a:br>
            <a:r>
              <a:rPr lang="en-US" b="1" dirty="0">
                <a:latin typeface="Century Gothic" pitchFamily="34" charset="0"/>
              </a:rPr>
              <a:t>Stress Frequency</a:t>
            </a:r>
          </a:p>
          <a:p>
            <a:r>
              <a:rPr lang="en-US" sz="1400" dirty="0">
                <a:latin typeface="Century Gothic" pitchFamily="34" charset="0"/>
              </a:rPr>
              <a:t>From 2018 Baseline to </a:t>
            </a:r>
            <a:br>
              <a:rPr lang="en-US" sz="1400" dirty="0">
                <a:latin typeface="Century Gothic" pitchFamily="34" charset="0"/>
              </a:rPr>
            </a:br>
            <a:r>
              <a:rPr lang="en-US" sz="1400" dirty="0">
                <a:latin typeface="Century Gothic" pitchFamily="34" charset="0"/>
              </a:rPr>
              <a:t>2018 TSP(47ft</a:t>
            </a:r>
            <a:r>
              <a:rPr lang="en-US" sz="1400" i="1" dirty="0">
                <a:latin typeface="Century Gothic" pitchFamily="34" charset="0"/>
              </a:rPr>
              <a:t>)</a:t>
            </a:r>
          </a:p>
        </p:txBody>
      </p:sp>
      <p:graphicFrame>
        <p:nvGraphicFramePr>
          <p:cNvPr id="106537" name="Group 41"/>
          <p:cNvGraphicFramePr>
            <a:graphicFrameLocks noGrp="1"/>
          </p:cNvGraphicFramePr>
          <p:nvPr/>
        </p:nvGraphicFramePr>
        <p:xfrm>
          <a:off x="4652963" y="2130425"/>
          <a:ext cx="4311650" cy="4230689"/>
        </p:xfrm>
        <a:graphic>
          <a:graphicData uri="http://schemas.openxmlformats.org/drawingml/2006/table">
            <a:tbl>
              <a:tblPr/>
              <a:tblGrid>
                <a:gridCol w="880938"/>
                <a:gridCol w="1117724"/>
                <a:gridCol w="1185863"/>
                <a:gridCol w="1127125"/>
              </a:tblGrid>
              <a:tr h="1223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Century Gothic" pitchFamily="34" charset="0"/>
                          <a:cs typeface="Times New Roman" pitchFamily="18" charset="0"/>
                        </a:rPr>
                        <a:t>River Mile</a:t>
                      </a:r>
                      <a:endParaRPr kumimoji="0" lang="en-US" sz="1400" b="0" i="0" u="none" strike="noStrike" cap="none" normalizeH="0" baseline="0" dirty="0" smtClean="0">
                        <a:ln>
                          <a:noFill/>
                        </a:ln>
                        <a:solidFill>
                          <a:schemeClr val="tx1"/>
                        </a:solidFill>
                        <a:effectLst/>
                        <a:latin typeface="Century Gothic"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entury Gothic" pitchFamily="34" charset="0"/>
                          <a:cs typeface="Times New Roman" pitchFamily="18" charset="0"/>
                        </a:rPr>
                        <a:t>Eelgrass</a:t>
                      </a:r>
                      <a:br>
                        <a:rPr kumimoji="0" lang="en-US" sz="1400" b="1" i="0" u="none" strike="noStrike" cap="none" normalizeH="0" baseline="0" smtClean="0">
                          <a:ln>
                            <a:noFill/>
                          </a:ln>
                          <a:solidFill>
                            <a:schemeClr val="tx1"/>
                          </a:solidFill>
                          <a:effectLst/>
                          <a:latin typeface="Century Gothic" pitchFamily="34" charset="0"/>
                          <a:cs typeface="Times New Roman" pitchFamily="18" charset="0"/>
                        </a:rPr>
                      </a:br>
                      <a:r>
                        <a:rPr kumimoji="0" lang="en-US" sz="1400" b="1" i="0" u="none" strike="noStrike" cap="none" normalizeH="0" baseline="0" smtClean="0">
                          <a:ln>
                            <a:noFill/>
                          </a:ln>
                          <a:solidFill>
                            <a:schemeClr val="tx1"/>
                          </a:solidFill>
                          <a:effectLst/>
                          <a:latin typeface="Century Gothic" pitchFamily="34" charset="0"/>
                          <a:cs typeface="Times New Roman" pitchFamily="18" charset="0"/>
                        </a:rPr>
                        <a:t>Bed Extent</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entury Gothic" pitchFamily="34" charset="0"/>
                          <a:cs typeface="Times New Roman" pitchFamily="18" charset="0"/>
                        </a:rPr>
                        <a:t>(Baseline)</a:t>
                      </a:r>
                      <a:endParaRPr kumimoji="0" lang="en-US" sz="1400" b="0" i="0" u="none" strike="noStrike" cap="none" normalizeH="0" baseline="0" smtClean="0">
                        <a:ln>
                          <a:noFill/>
                        </a:ln>
                        <a:solidFill>
                          <a:schemeClr val="tx1"/>
                        </a:solidFill>
                        <a:effectLst/>
                        <a:latin typeface="Century Gothic"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entury Gothic" pitchFamily="34" charset="0"/>
                          <a:cs typeface="Times New Roman" pitchFamily="18" charset="0"/>
                        </a:rPr>
                        <a:t>Eelgrass</a:t>
                      </a:r>
                      <a:br>
                        <a:rPr kumimoji="0" lang="en-US" sz="1400" b="1" i="0" u="none" strike="noStrike" cap="none" normalizeH="0" baseline="0" smtClean="0">
                          <a:ln>
                            <a:noFill/>
                          </a:ln>
                          <a:solidFill>
                            <a:schemeClr val="tx1"/>
                          </a:solidFill>
                          <a:effectLst/>
                          <a:latin typeface="Century Gothic" pitchFamily="34" charset="0"/>
                          <a:cs typeface="Times New Roman" pitchFamily="18" charset="0"/>
                        </a:rPr>
                      </a:br>
                      <a:r>
                        <a:rPr kumimoji="0" lang="en-US" sz="1400" b="1" i="0" u="none" strike="noStrike" cap="none" normalizeH="0" baseline="0" smtClean="0">
                          <a:ln>
                            <a:noFill/>
                          </a:ln>
                          <a:solidFill>
                            <a:schemeClr val="tx1"/>
                          </a:solidFill>
                          <a:effectLst/>
                          <a:latin typeface="Century Gothic" pitchFamily="34" charset="0"/>
                          <a:cs typeface="Times New Roman" pitchFamily="18" charset="0"/>
                        </a:rPr>
                        <a:t>Bed  Stress Condition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entury Gothic" pitchFamily="34" charset="0"/>
                          <a:cs typeface="Times New Roman" pitchFamily="18" charset="0"/>
                        </a:rPr>
                        <a:t>(Baseline)</a:t>
                      </a:r>
                      <a:endParaRPr kumimoji="0" lang="en-US" sz="1400" b="0" i="0" u="none" strike="noStrike" cap="none" normalizeH="0" baseline="0" smtClean="0">
                        <a:ln>
                          <a:noFill/>
                        </a:ln>
                        <a:solidFill>
                          <a:schemeClr val="tx1"/>
                        </a:solidFill>
                        <a:effectLst/>
                        <a:latin typeface="Century Gothic"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entury Gothic" pitchFamily="34" charset="0"/>
                          <a:cs typeface="Times New Roman" pitchFamily="18" charset="0"/>
                        </a:rPr>
                        <a:t>Difference from Baseline to TSP</a:t>
                      </a:r>
                      <a:endParaRPr kumimoji="0" lang="en-US" sz="1400" b="0" i="0" u="none" strike="noStrike" cap="none" normalizeH="0" baseline="0" smtClean="0">
                        <a:ln>
                          <a:noFill/>
                        </a:ln>
                        <a:solidFill>
                          <a:schemeClr val="tx1"/>
                        </a:solidFill>
                        <a:effectLst/>
                        <a:latin typeface="Century Gothic" pitchFamily="34" charset="0"/>
                        <a:cs typeface="Times New Roman" pitchFamily="18" charset="0"/>
                      </a:endParaRP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r h="752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cs typeface="Times New Roman" pitchFamily="18" charset="0"/>
                        </a:rPr>
                        <a:t>24.5 – 26</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cs typeface="Times New Roman" pitchFamily="18" charset="0"/>
                        </a:rPr>
                        <a:t>Very Sparse</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cs typeface="Times New Roman" pitchFamily="18" charset="0"/>
                        </a:rPr>
                        <a:t>Stressed</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cs typeface="Times New Roman" pitchFamily="18" charset="0"/>
                        </a:rPr>
                        <a:t>1 - 3%</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cs typeface="Times New Roman" pitchFamily="18" charset="0"/>
                        </a:rPr>
                        <a:t>26-31</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cs typeface="Times New Roman" pitchFamily="18" charset="0"/>
                        </a:rPr>
                        <a:t>Sparse</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cs typeface="Times New Roman" pitchFamily="18" charset="0"/>
                        </a:rPr>
                        <a:t>Stressed</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cs typeface="Times New Roman" pitchFamily="18" charset="0"/>
                        </a:rPr>
                        <a:t>0 - 2%</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2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cs typeface="Times New Roman" pitchFamily="18" charset="0"/>
                        </a:rPr>
                        <a:t>31-35</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cs typeface="Times New Roman" pitchFamily="18" charset="0"/>
                        </a:rPr>
                        <a:t>Persistent</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cs typeface="Times New Roman" pitchFamily="18" charset="0"/>
                        </a:rPr>
                        <a:t>Stressed</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cs typeface="Times New Roman" pitchFamily="18" charset="0"/>
                        </a:rPr>
                        <a:t>0 - 1%</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cs typeface="Times New Roman" pitchFamily="18" charset="0"/>
                        </a:rPr>
                        <a:t>35-36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cs typeface="Times New Roman" pitchFamily="18" charset="0"/>
                        </a:rPr>
                        <a:t>Persistent</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cs typeface="Times New Roman" pitchFamily="18" charset="0"/>
                        </a:rPr>
                        <a:t>Stressed</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cs typeface="Times New Roman" pitchFamily="18" charset="0"/>
                        </a:rPr>
                        <a:t>0 - 1%</a:t>
                      </a:r>
                    </a:p>
                  </a:txBody>
                  <a:tcPr marL="68580" marR="68580" marT="0"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3588" name="Picture 5" descr="cropStressFreqDiff 2018 BL-TSP (2).jpg"/>
          <p:cNvPicPr>
            <a:picLocks noChangeAspect="1"/>
          </p:cNvPicPr>
          <p:nvPr/>
        </p:nvPicPr>
        <p:blipFill>
          <a:blip r:embed="rId4" cstate="print"/>
          <a:srcRect/>
          <a:stretch>
            <a:fillRect/>
          </a:stretch>
        </p:blipFill>
        <p:spPr bwMode="auto">
          <a:xfrm>
            <a:off x="0" y="369888"/>
            <a:ext cx="4524375" cy="5997575"/>
          </a:xfrm>
          <a:prstGeom prst="rect">
            <a:avLst/>
          </a:prstGeom>
          <a:noFill/>
          <a:ln w="9525">
            <a:noFill/>
            <a:miter lim="800000"/>
            <a:headEnd/>
            <a:tailEnd/>
          </a:ln>
        </p:spPr>
      </p:pic>
      <p:pic>
        <p:nvPicPr>
          <p:cNvPr id="23589" name="Picture 6" descr="cropStressFreqDiff 2018 BL-TSP (2).jpg"/>
          <p:cNvPicPr>
            <a:picLocks noChangeAspect="1"/>
          </p:cNvPicPr>
          <p:nvPr/>
        </p:nvPicPr>
        <p:blipFill>
          <a:blip r:embed="rId4" cstate="print"/>
          <a:srcRect l="1683" t="62961" r="71030" b="7803"/>
          <a:stretch>
            <a:fillRect/>
          </a:stretch>
        </p:blipFill>
        <p:spPr bwMode="auto">
          <a:xfrm>
            <a:off x="0" y="3802063"/>
            <a:ext cx="1500188" cy="2130425"/>
          </a:xfrm>
          <a:prstGeom prst="rect">
            <a:avLst/>
          </a:prstGeom>
          <a:noFill/>
          <a:ln w="9525">
            <a:noFill/>
            <a:miter lim="800000"/>
            <a:headEnd/>
            <a:tailEnd/>
          </a:ln>
        </p:spPr>
      </p:pic>
      <p:sp>
        <p:nvSpPr>
          <p:cNvPr id="8" name="Rectangle 7"/>
          <p:cNvSpPr/>
          <p:nvPr/>
        </p:nvSpPr>
        <p:spPr>
          <a:xfrm>
            <a:off x="3709988" y="779463"/>
            <a:ext cx="238125" cy="409575"/>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91" name="Slide Number Placeholder 5"/>
          <p:cNvSpPr txBox="1">
            <a:spLocks noGrp="1"/>
          </p:cNvSpPr>
          <p:nvPr/>
        </p:nvSpPr>
        <p:spPr bwMode="auto">
          <a:xfrm>
            <a:off x="8550275" y="0"/>
            <a:ext cx="593725" cy="350838"/>
          </a:xfrm>
          <a:prstGeom prst="rect">
            <a:avLst/>
          </a:prstGeom>
          <a:noFill/>
          <a:ln w="9525">
            <a:noFill/>
            <a:miter lim="800000"/>
            <a:headEnd/>
            <a:tailEnd/>
          </a:ln>
        </p:spPr>
        <p:txBody>
          <a:bodyPr/>
          <a:lstStyle/>
          <a:p>
            <a:pPr marL="228600" indent="-228600" algn="ctr"/>
            <a:fld id="{98CF660B-733D-4083-BB23-DD7A812EECF7}" type="slidenum">
              <a:rPr lang="en-US" sz="1200"/>
              <a:pPr marL="228600" indent="-228600" algn="ctr"/>
              <a:t>20</a:t>
            </a:fld>
            <a:endParaRPr lang="en-US" sz="1200"/>
          </a:p>
        </p:txBody>
      </p:sp>
      <p:pic>
        <p:nvPicPr>
          <p:cNvPr id="23592" name="Picture 138" descr="Aquatic grass in St. Johns River-SJRWMD.jpg"/>
          <p:cNvPicPr>
            <a:picLocks noChangeAspect="1"/>
          </p:cNvPicPr>
          <p:nvPr/>
        </p:nvPicPr>
        <p:blipFill>
          <a:blip r:embed="rId5" cstate="print"/>
          <a:srcRect l="13356" t="8842" r="22791" b="21771"/>
          <a:stretch>
            <a:fillRect/>
          </a:stretch>
        </p:blipFill>
        <p:spPr bwMode="auto">
          <a:xfrm>
            <a:off x="7354957" y="446088"/>
            <a:ext cx="1601718" cy="1549400"/>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6" descr="BACKGROUNDS_WATER"/>
          <p:cNvPicPr>
            <a:picLocks noChangeAspect="1" noChangeArrowheads="1"/>
          </p:cNvPicPr>
          <p:nvPr/>
        </p:nvPicPr>
        <p:blipFill>
          <a:blip r:embed="rId3" cstate="print"/>
          <a:srcRect b="4932"/>
          <a:stretch>
            <a:fillRect/>
          </a:stretch>
        </p:blipFill>
        <p:spPr bwMode="auto">
          <a:xfrm>
            <a:off x="0" y="0"/>
            <a:ext cx="9144000" cy="6519863"/>
          </a:xfrm>
          <a:prstGeom prst="rect">
            <a:avLst/>
          </a:prstGeom>
          <a:noFill/>
          <a:ln w="9525">
            <a:noFill/>
            <a:miter lim="800000"/>
            <a:headEnd/>
            <a:tailEnd/>
          </a:ln>
        </p:spPr>
      </p:pic>
      <p:sp>
        <p:nvSpPr>
          <p:cNvPr id="24579" name="Title 1"/>
          <p:cNvSpPr>
            <a:spLocks noGrp="1"/>
          </p:cNvSpPr>
          <p:nvPr>
            <p:ph type="title" idx="4294967295"/>
          </p:nvPr>
        </p:nvSpPr>
        <p:spPr bwMode="auto">
          <a:xfrm>
            <a:off x="4765675" y="1695450"/>
            <a:ext cx="4406900" cy="1712913"/>
          </a:xfrm>
          <a:prstGeom prst="rect">
            <a:avLst/>
          </a:prstGeom>
          <a:noFill/>
          <a:ln>
            <a:miter lim="800000"/>
            <a:headEnd/>
            <a:tailEnd/>
          </a:ln>
        </p:spPr>
        <p:txBody>
          <a:bodyPr/>
          <a:lstStyle/>
          <a:p>
            <a:pPr algn="l">
              <a:lnSpc>
                <a:spcPct val="90000"/>
              </a:lnSpc>
              <a:spcAft>
                <a:spcPts val="600"/>
              </a:spcAft>
            </a:pPr>
            <a:r>
              <a:rPr lang="en-US" sz="2000" b="1" dirty="0" smtClean="0">
                <a:solidFill>
                  <a:srgbClr val="0070C0"/>
                </a:solidFill>
                <a:latin typeface="Century Gothic" pitchFamily="34" charset="0"/>
              </a:rPr>
              <a:t>ECOLOGICAL MODEL</a:t>
            </a:r>
            <a:r>
              <a:rPr lang="en-US" sz="1800" i="1" dirty="0" smtClean="0">
                <a:latin typeface="Century Gothic" pitchFamily="34" charset="0"/>
              </a:rPr>
              <a:t/>
            </a:r>
            <a:br>
              <a:rPr lang="en-US" sz="1800" i="1" dirty="0" smtClean="0">
                <a:latin typeface="Century Gothic" pitchFamily="34" charset="0"/>
              </a:rPr>
            </a:br>
            <a:r>
              <a:rPr lang="en-US" sz="2000" b="1" dirty="0" smtClean="0">
                <a:latin typeface="Century Gothic" pitchFamily="34" charset="0"/>
              </a:rPr>
              <a:t>Wetlands: Difference in Average High Tide Salinity</a:t>
            </a:r>
            <a:r>
              <a:rPr lang="en-US" sz="1800" b="1" dirty="0" smtClean="0">
                <a:latin typeface="Century Gothic" pitchFamily="34" charset="0"/>
              </a:rPr>
              <a:t/>
            </a:r>
            <a:br>
              <a:rPr lang="en-US" sz="1800" b="1" dirty="0" smtClean="0">
                <a:latin typeface="Century Gothic" pitchFamily="34" charset="0"/>
              </a:rPr>
            </a:br>
            <a:r>
              <a:rPr lang="en-US" sz="1400" dirty="0" smtClean="0">
                <a:latin typeface="Century Gothic" pitchFamily="34" charset="0"/>
              </a:rPr>
              <a:t>From 2018 Baseline to 2018 TSP(47ft)</a:t>
            </a:r>
            <a:r>
              <a:rPr lang="en-US" i="1" dirty="0" smtClean="0">
                <a:latin typeface="Century Gothic" pitchFamily="34" charset="0"/>
              </a:rPr>
              <a:t/>
            </a:r>
            <a:br>
              <a:rPr lang="en-US" i="1" dirty="0" smtClean="0">
                <a:latin typeface="Century Gothic" pitchFamily="34" charset="0"/>
              </a:rPr>
            </a:br>
            <a:endParaRPr lang="en-US" dirty="0" smtClean="0">
              <a:latin typeface="Century Gothic" pitchFamily="34" charset="0"/>
            </a:endParaRPr>
          </a:p>
        </p:txBody>
      </p:sp>
      <p:pic>
        <p:nvPicPr>
          <p:cNvPr id="24580" name="Picture 2" descr="C:\Users\k3pdepes\AppData\Local\Microsoft\Windows\Temporary Internet Files\Content.Outlook\LIRMQLXT\Salinity Avg ppt diff 2018BL_2018TSP (2).jpg"/>
          <p:cNvPicPr>
            <a:picLocks noChangeAspect="1" noChangeArrowheads="1"/>
          </p:cNvPicPr>
          <p:nvPr/>
        </p:nvPicPr>
        <p:blipFill>
          <a:blip r:embed="rId4" cstate="print"/>
          <a:srcRect/>
          <a:stretch>
            <a:fillRect/>
          </a:stretch>
        </p:blipFill>
        <p:spPr bwMode="auto">
          <a:xfrm>
            <a:off x="396875" y="461963"/>
            <a:ext cx="4384675" cy="5675312"/>
          </a:xfrm>
          <a:prstGeom prst="rect">
            <a:avLst/>
          </a:prstGeom>
          <a:noFill/>
          <a:ln w="9525">
            <a:solidFill>
              <a:schemeClr val="bg1"/>
            </a:solidFill>
            <a:miter lim="800000"/>
            <a:headEnd/>
            <a:tailEnd/>
          </a:ln>
        </p:spPr>
      </p:pic>
      <p:sp>
        <p:nvSpPr>
          <p:cNvPr id="24581" name="TextBox 5"/>
          <p:cNvSpPr txBox="1">
            <a:spLocks noChangeArrowheads="1"/>
          </p:cNvSpPr>
          <p:nvPr/>
        </p:nvSpPr>
        <p:spPr bwMode="auto">
          <a:xfrm>
            <a:off x="371475" y="2065338"/>
            <a:ext cx="1639888" cy="915987"/>
          </a:xfrm>
          <a:prstGeom prst="rect">
            <a:avLst/>
          </a:prstGeom>
          <a:noFill/>
          <a:ln w="9525">
            <a:noFill/>
            <a:miter lim="800000"/>
            <a:headEnd/>
            <a:tailEnd/>
          </a:ln>
        </p:spPr>
        <p:txBody>
          <a:bodyPr wrap="none">
            <a:spAutoFit/>
          </a:bodyPr>
          <a:lstStyle/>
          <a:p>
            <a:r>
              <a:rPr lang="en-US" b="1">
                <a:solidFill>
                  <a:schemeClr val="bg1"/>
                </a:solidFill>
                <a:latin typeface="Century Gothic" pitchFamily="34" charset="0"/>
              </a:rPr>
              <a:t>BASELINE</a:t>
            </a:r>
          </a:p>
          <a:p>
            <a:r>
              <a:rPr lang="en-US" b="1">
                <a:solidFill>
                  <a:schemeClr val="bg1"/>
                </a:solidFill>
                <a:latin typeface="Century Gothic" pitchFamily="34" charset="0"/>
              </a:rPr>
              <a:t>TO TSP</a:t>
            </a:r>
            <a:br>
              <a:rPr lang="en-US" b="1">
                <a:solidFill>
                  <a:schemeClr val="bg1"/>
                </a:solidFill>
                <a:latin typeface="Century Gothic" pitchFamily="34" charset="0"/>
              </a:rPr>
            </a:br>
            <a:r>
              <a:rPr lang="en-US" b="1">
                <a:solidFill>
                  <a:schemeClr val="bg1"/>
                </a:solidFill>
                <a:latin typeface="Century Gothic" pitchFamily="34" charset="0"/>
              </a:rPr>
              <a:t>(DIFFERENCE)</a:t>
            </a:r>
          </a:p>
        </p:txBody>
      </p:sp>
      <p:sp>
        <p:nvSpPr>
          <p:cNvPr id="24582" name="Slide Number Placeholder 5"/>
          <p:cNvSpPr txBox="1">
            <a:spLocks noGrp="1"/>
          </p:cNvSpPr>
          <p:nvPr/>
        </p:nvSpPr>
        <p:spPr bwMode="auto">
          <a:xfrm>
            <a:off x="8550275" y="0"/>
            <a:ext cx="593725" cy="350838"/>
          </a:xfrm>
          <a:prstGeom prst="rect">
            <a:avLst/>
          </a:prstGeom>
          <a:noFill/>
          <a:ln w="9525">
            <a:noFill/>
            <a:miter lim="800000"/>
            <a:headEnd/>
            <a:tailEnd/>
          </a:ln>
        </p:spPr>
        <p:txBody>
          <a:bodyPr/>
          <a:lstStyle/>
          <a:p>
            <a:pPr marL="228600" indent="-228600" algn="ctr"/>
            <a:fld id="{3451EE9A-DAFA-4EAE-BDAD-74F8BC702480}" type="slidenum">
              <a:rPr lang="en-US" sz="1200"/>
              <a:pPr marL="228600" indent="-228600" algn="ctr"/>
              <a:t>21</a:t>
            </a:fld>
            <a:endParaRPr lang="en-US" sz="1200"/>
          </a:p>
        </p:txBody>
      </p:sp>
      <p:pic>
        <p:nvPicPr>
          <p:cNvPr id="24583" name="Picture 10" descr="IMG_7229B.jpg"/>
          <p:cNvPicPr>
            <a:picLocks noChangeAspect="1"/>
          </p:cNvPicPr>
          <p:nvPr/>
        </p:nvPicPr>
        <p:blipFill>
          <a:blip r:embed="rId5" cstate="print"/>
          <a:srcRect t="4713" b="10599"/>
          <a:stretch>
            <a:fillRect/>
          </a:stretch>
        </p:blipFill>
        <p:spPr bwMode="auto">
          <a:xfrm>
            <a:off x="4868863" y="2894013"/>
            <a:ext cx="3948112" cy="25939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7" descr="BACKGROUNDS_WATER"/>
          <p:cNvPicPr>
            <a:picLocks noChangeAspect="1" noChangeArrowheads="1"/>
          </p:cNvPicPr>
          <p:nvPr/>
        </p:nvPicPr>
        <p:blipFill>
          <a:blip r:embed="rId3" cstate="print"/>
          <a:srcRect b="4932"/>
          <a:stretch>
            <a:fillRect/>
          </a:stretch>
        </p:blipFill>
        <p:spPr bwMode="auto">
          <a:xfrm>
            <a:off x="0" y="0"/>
            <a:ext cx="9144000" cy="6519863"/>
          </a:xfrm>
          <a:prstGeom prst="rect">
            <a:avLst/>
          </a:prstGeom>
          <a:noFill/>
          <a:ln w="9525">
            <a:noFill/>
            <a:miter lim="800000"/>
            <a:headEnd/>
            <a:tailEnd/>
          </a:ln>
        </p:spPr>
      </p:pic>
      <p:pic>
        <p:nvPicPr>
          <p:cNvPr id="25603" name="Picture 2" descr="LxFeb10-19 (2).jpg"/>
          <p:cNvPicPr>
            <a:picLocks noChangeAspect="1"/>
          </p:cNvPicPr>
          <p:nvPr/>
        </p:nvPicPr>
        <p:blipFill>
          <a:blip r:embed="rId4" cstate="print"/>
          <a:srcRect l="9787" t="9329" r="11330" b="7143"/>
          <a:stretch>
            <a:fillRect/>
          </a:stretch>
        </p:blipFill>
        <p:spPr bwMode="auto">
          <a:xfrm>
            <a:off x="488950" y="269875"/>
            <a:ext cx="4437063" cy="6080125"/>
          </a:xfrm>
          <a:prstGeom prst="rect">
            <a:avLst/>
          </a:prstGeom>
          <a:noFill/>
          <a:ln w="9525">
            <a:solidFill>
              <a:schemeClr val="bg1"/>
            </a:solidFill>
            <a:miter lim="800000"/>
            <a:headEnd/>
            <a:tailEnd/>
          </a:ln>
        </p:spPr>
      </p:pic>
      <p:sp>
        <p:nvSpPr>
          <p:cNvPr id="25604" name="Title 1"/>
          <p:cNvSpPr txBox="1">
            <a:spLocks/>
          </p:cNvSpPr>
          <p:nvPr/>
        </p:nvSpPr>
        <p:spPr bwMode="auto">
          <a:xfrm>
            <a:off x="4902200" y="1370013"/>
            <a:ext cx="3522663" cy="1638300"/>
          </a:xfrm>
          <a:prstGeom prst="rect">
            <a:avLst/>
          </a:prstGeom>
          <a:noFill/>
          <a:ln w="9525">
            <a:noFill/>
            <a:miter lim="800000"/>
            <a:headEnd/>
            <a:tailEnd/>
          </a:ln>
        </p:spPr>
        <p:txBody>
          <a:bodyPr anchor="ctr"/>
          <a:lstStyle/>
          <a:p>
            <a:pPr eaLnBrk="0" hangingPunct="0">
              <a:spcAft>
                <a:spcPts val="600"/>
              </a:spcAft>
            </a:pPr>
            <a:r>
              <a:rPr lang="en-US" sz="2000" b="1" dirty="0" smtClean="0">
                <a:solidFill>
                  <a:srgbClr val="0070C0"/>
                </a:solidFill>
                <a:latin typeface="Century Gothic" pitchFamily="34" charset="0"/>
              </a:rPr>
              <a:t>FISH MODEL</a:t>
            </a:r>
            <a:r>
              <a:rPr lang="en-US" i="1" dirty="0">
                <a:solidFill>
                  <a:schemeClr val="tx2"/>
                </a:solidFill>
                <a:latin typeface="Century Gothic" pitchFamily="34" charset="0"/>
              </a:rPr>
              <a:t/>
            </a:r>
            <a:br>
              <a:rPr lang="en-US" i="1" dirty="0">
                <a:solidFill>
                  <a:schemeClr val="tx2"/>
                </a:solidFill>
                <a:latin typeface="Century Gothic" pitchFamily="34" charset="0"/>
              </a:rPr>
            </a:br>
            <a:r>
              <a:rPr lang="en-US" b="1" dirty="0">
                <a:solidFill>
                  <a:schemeClr val="tx2"/>
                </a:solidFill>
                <a:latin typeface="Century Gothic" pitchFamily="34" charset="0"/>
              </a:rPr>
              <a:t>Difference in </a:t>
            </a:r>
            <a:br>
              <a:rPr lang="en-US" b="1" dirty="0">
                <a:solidFill>
                  <a:schemeClr val="tx2"/>
                </a:solidFill>
                <a:latin typeface="Century Gothic" pitchFamily="34" charset="0"/>
              </a:rPr>
            </a:br>
            <a:r>
              <a:rPr lang="en-US" b="1" dirty="0">
                <a:solidFill>
                  <a:schemeClr val="tx2"/>
                </a:solidFill>
                <a:latin typeface="Century Gothic" pitchFamily="34" charset="0"/>
              </a:rPr>
              <a:t>Salinity-based Habitat</a:t>
            </a:r>
            <a:br>
              <a:rPr lang="en-US" b="1" dirty="0">
                <a:solidFill>
                  <a:schemeClr val="tx2"/>
                </a:solidFill>
                <a:latin typeface="Century Gothic" pitchFamily="34" charset="0"/>
              </a:rPr>
            </a:br>
            <a:r>
              <a:rPr lang="en-US" sz="1400" dirty="0">
                <a:solidFill>
                  <a:schemeClr val="tx2"/>
                </a:solidFill>
                <a:latin typeface="Century Gothic" pitchFamily="34" charset="0"/>
              </a:rPr>
              <a:t>From 2018 Baseline to 2018 TSP(47ft)</a:t>
            </a:r>
            <a:r>
              <a:rPr lang="en-US" sz="4400" i="1" dirty="0">
                <a:solidFill>
                  <a:schemeClr val="tx2"/>
                </a:solidFill>
              </a:rPr>
              <a:t/>
            </a:r>
            <a:br>
              <a:rPr lang="en-US" sz="4400" i="1" dirty="0">
                <a:solidFill>
                  <a:schemeClr val="tx2"/>
                </a:solidFill>
              </a:rPr>
            </a:br>
            <a:endParaRPr lang="en-US" sz="4400" dirty="0">
              <a:solidFill>
                <a:schemeClr val="tx2"/>
              </a:solidFill>
            </a:endParaRPr>
          </a:p>
        </p:txBody>
      </p:sp>
      <p:sp>
        <p:nvSpPr>
          <p:cNvPr id="6" name="Title 1"/>
          <p:cNvSpPr txBox="1">
            <a:spLocks/>
          </p:cNvSpPr>
          <p:nvPr/>
        </p:nvSpPr>
        <p:spPr bwMode="auto">
          <a:xfrm>
            <a:off x="4933950" y="5827713"/>
            <a:ext cx="3302000" cy="490537"/>
          </a:xfrm>
          <a:prstGeom prst="rect">
            <a:avLst/>
          </a:prstGeom>
          <a:noFill/>
          <a:ln w="9525">
            <a:noFill/>
            <a:miter lim="800000"/>
            <a:headEnd/>
            <a:tailEnd/>
          </a:ln>
        </p:spPr>
        <p:txBody>
          <a:bodyPr anchor="ctr"/>
          <a:lstStyle/>
          <a:p>
            <a:pPr eaLnBrk="0" hangingPunct="0">
              <a:spcAft>
                <a:spcPts val="600"/>
              </a:spcAft>
              <a:defRPr/>
            </a:pPr>
            <a:r>
              <a:rPr lang="en-US" b="1" kern="0" dirty="0">
                <a:solidFill>
                  <a:srgbClr val="0070C0"/>
                </a:solidFill>
                <a:latin typeface="Century Gothic" pitchFamily="34" charset="0"/>
                <a:ea typeface="+mj-ea"/>
                <a:cs typeface="+mj-cs"/>
              </a:rPr>
              <a:t>Typical Example</a:t>
            </a:r>
            <a:endParaRPr lang="en-US" sz="4400" kern="0" dirty="0">
              <a:solidFill>
                <a:schemeClr val="tx2"/>
              </a:solidFill>
              <a:latin typeface="+mj-lt"/>
              <a:ea typeface="+mj-ea"/>
              <a:cs typeface="+mj-cs"/>
            </a:endParaRPr>
          </a:p>
        </p:txBody>
      </p:sp>
      <p:sp>
        <p:nvSpPr>
          <p:cNvPr id="25606" name="Slide Number Placeholder 5"/>
          <p:cNvSpPr txBox="1">
            <a:spLocks noGrp="1"/>
          </p:cNvSpPr>
          <p:nvPr/>
        </p:nvSpPr>
        <p:spPr bwMode="auto">
          <a:xfrm>
            <a:off x="8550275" y="0"/>
            <a:ext cx="593725" cy="350838"/>
          </a:xfrm>
          <a:prstGeom prst="rect">
            <a:avLst/>
          </a:prstGeom>
          <a:noFill/>
          <a:ln w="9525">
            <a:noFill/>
            <a:miter lim="800000"/>
            <a:headEnd/>
            <a:tailEnd/>
          </a:ln>
        </p:spPr>
        <p:txBody>
          <a:bodyPr/>
          <a:lstStyle/>
          <a:p>
            <a:pPr marL="228600" indent="-228600" algn="ctr"/>
            <a:fld id="{0963E824-C7C9-416C-948C-2F611E5E8139}" type="slidenum">
              <a:rPr lang="en-US" sz="1200"/>
              <a:pPr marL="228600" indent="-228600" algn="ctr"/>
              <a:t>22</a:t>
            </a:fld>
            <a:endParaRPr lang="en-US" sz="1200"/>
          </a:p>
        </p:txBody>
      </p:sp>
      <p:pic>
        <p:nvPicPr>
          <p:cNvPr id="9" name="Picture 8" descr="spot_fish.png"/>
          <p:cNvPicPr>
            <a:picLocks noChangeAspect="1"/>
          </p:cNvPicPr>
          <p:nvPr/>
        </p:nvPicPr>
        <p:blipFill>
          <a:blip r:embed="rId5" cstate="print"/>
          <a:srcRect t="14983" b="20176"/>
          <a:stretch>
            <a:fillRect/>
          </a:stretch>
        </p:blipFill>
        <p:spPr>
          <a:xfrm>
            <a:off x="5009324" y="2435087"/>
            <a:ext cx="3172976" cy="2057400"/>
          </a:xfrm>
          <a:prstGeom prst="rect">
            <a:avLst/>
          </a:prstGeom>
          <a:ln w="9525">
            <a:solidFill>
              <a:schemeClr val="tx1"/>
            </a:solidFill>
          </a:ln>
        </p:spPr>
      </p:pic>
      <p:sp>
        <p:nvSpPr>
          <p:cNvPr id="11" name="Rectangle 10"/>
          <p:cNvSpPr/>
          <p:nvPr/>
        </p:nvSpPr>
        <p:spPr>
          <a:xfrm>
            <a:off x="3359425" y="685799"/>
            <a:ext cx="626165" cy="606288"/>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4" descr="BACKGROUNDS_WATER"/>
          <p:cNvPicPr>
            <a:picLocks noChangeAspect="1" noChangeArrowheads="1"/>
          </p:cNvPicPr>
          <p:nvPr/>
        </p:nvPicPr>
        <p:blipFill>
          <a:blip r:embed="rId3" cstate="print"/>
          <a:srcRect b="4932"/>
          <a:stretch>
            <a:fillRect/>
          </a:stretch>
        </p:blipFill>
        <p:spPr bwMode="auto">
          <a:xfrm>
            <a:off x="0" y="0"/>
            <a:ext cx="9144000" cy="6519863"/>
          </a:xfrm>
          <a:prstGeom prst="rect">
            <a:avLst/>
          </a:prstGeom>
          <a:noFill/>
          <a:ln w="9525">
            <a:noFill/>
            <a:miter lim="800000"/>
            <a:headEnd/>
            <a:tailEnd/>
          </a:ln>
        </p:spPr>
      </p:pic>
      <p:sp>
        <p:nvSpPr>
          <p:cNvPr id="26627" name="Title 1"/>
          <p:cNvSpPr>
            <a:spLocks noGrp="1"/>
          </p:cNvSpPr>
          <p:nvPr>
            <p:ph type="title" idx="4294967295"/>
          </p:nvPr>
        </p:nvSpPr>
        <p:spPr bwMode="auto">
          <a:xfrm>
            <a:off x="185738" y="-31750"/>
            <a:ext cx="9144000" cy="1143000"/>
          </a:xfrm>
          <a:prstGeom prst="rect">
            <a:avLst/>
          </a:prstGeom>
          <a:noFill/>
          <a:ln>
            <a:miter lim="800000"/>
            <a:headEnd/>
            <a:tailEnd/>
          </a:ln>
        </p:spPr>
        <p:txBody>
          <a:bodyPr/>
          <a:lstStyle/>
          <a:p>
            <a:r>
              <a:rPr lang="en-US" sz="2800" b="1" dirty="0" smtClean="0">
                <a:solidFill>
                  <a:srgbClr val="006699"/>
                </a:solidFill>
                <a:latin typeface="Century Gothic" pitchFamily="34" charset="0"/>
              </a:rPr>
              <a:t>SUMMARY OF </a:t>
            </a:r>
            <a:br>
              <a:rPr lang="en-US" sz="2800" b="1" dirty="0" smtClean="0">
                <a:solidFill>
                  <a:srgbClr val="006699"/>
                </a:solidFill>
                <a:latin typeface="Century Gothic" pitchFamily="34" charset="0"/>
              </a:rPr>
            </a:br>
            <a:r>
              <a:rPr lang="en-US" sz="2800" b="1" dirty="0" smtClean="0">
                <a:solidFill>
                  <a:srgbClr val="006699"/>
                </a:solidFill>
                <a:latin typeface="Century Gothic" pitchFamily="34" charset="0"/>
              </a:rPr>
              <a:t>SALINITY AND WATER LEVEL IMPACTS</a:t>
            </a:r>
          </a:p>
        </p:txBody>
      </p:sp>
      <p:sp>
        <p:nvSpPr>
          <p:cNvPr id="26628" name="Content Placeholder 2"/>
          <p:cNvSpPr>
            <a:spLocks noGrp="1"/>
          </p:cNvSpPr>
          <p:nvPr>
            <p:ph idx="4294967295"/>
          </p:nvPr>
        </p:nvSpPr>
        <p:spPr bwMode="auto">
          <a:xfrm>
            <a:off x="1900238" y="1414463"/>
            <a:ext cx="7026275" cy="1112837"/>
          </a:xfrm>
          <a:prstGeom prst="rect">
            <a:avLst/>
          </a:prstGeom>
          <a:noFill/>
          <a:ln>
            <a:miter lim="800000"/>
            <a:headEnd/>
            <a:tailEnd/>
          </a:ln>
        </p:spPr>
        <p:txBody>
          <a:bodyPr/>
          <a:lstStyle/>
          <a:p>
            <a:r>
              <a:rPr lang="en-US" sz="1600" b="1" smtClean="0">
                <a:latin typeface="Century Gothic" pitchFamily="34" charset="0"/>
              </a:rPr>
              <a:t>1%-3% increase in stress frequency between Acosta and Buckman  Bridges </a:t>
            </a:r>
          </a:p>
          <a:p>
            <a:r>
              <a:rPr lang="en-US" sz="1600" b="1" smtClean="0">
                <a:latin typeface="Century Gothic" pitchFamily="34" charset="0"/>
              </a:rPr>
              <a:t>No beds would disappear  because of the deepening</a:t>
            </a:r>
          </a:p>
        </p:txBody>
      </p:sp>
      <p:sp>
        <p:nvSpPr>
          <p:cNvPr id="26629" name="TextBox 4"/>
          <p:cNvSpPr txBox="1">
            <a:spLocks noChangeArrowheads="1"/>
          </p:cNvSpPr>
          <p:nvPr/>
        </p:nvSpPr>
        <p:spPr bwMode="auto">
          <a:xfrm>
            <a:off x="1874838" y="1095375"/>
            <a:ext cx="1255712" cy="366713"/>
          </a:xfrm>
          <a:prstGeom prst="rect">
            <a:avLst/>
          </a:prstGeom>
          <a:noFill/>
          <a:ln w="9525">
            <a:noFill/>
            <a:miter lim="800000"/>
            <a:headEnd/>
            <a:tailEnd/>
          </a:ln>
        </p:spPr>
        <p:txBody>
          <a:bodyPr wrap="none">
            <a:spAutoFit/>
          </a:bodyPr>
          <a:lstStyle/>
          <a:p>
            <a:r>
              <a:rPr lang="en-US" b="1">
                <a:latin typeface="Century Gothic" pitchFamily="34" charset="0"/>
              </a:rPr>
              <a:t>EELGRASS</a:t>
            </a:r>
          </a:p>
        </p:txBody>
      </p:sp>
      <p:sp>
        <p:nvSpPr>
          <p:cNvPr id="26630" name="Content Placeholder 2"/>
          <p:cNvSpPr txBox="1">
            <a:spLocks/>
          </p:cNvSpPr>
          <p:nvPr/>
        </p:nvSpPr>
        <p:spPr bwMode="auto">
          <a:xfrm>
            <a:off x="1939925" y="5348288"/>
            <a:ext cx="6858000" cy="1146175"/>
          </a:xfrm>
          <a:prstGeom prst="rect">
            <a:avLst/>
          </a:prstGeom>
          <a:noFill/>
          <a:ln w="9525">
            <a:noFill/>
            <a:miter lim="800000"/>
            <a:headEnd/>
            <a:tailEnd/>
          </a:ln>
        </p:spPr>
        <p:txBody>
          <a:bodyPr/>
          <a:lstStyle/>
          <a:p>
            <a:pPr marL="342900" indent="-342900" eaLnBrk="0" hangingPunct="0">
              <a:spcBef>
                <a:spcPct val="20000"/>
              </a:spcBef>
              <a:buFont typeface="Wingdings" pitchFamily="2" charset="2"/>
              <a:buNone/>
            </a:pPr>
            <a:endParaRPr lang="en-US" sz="1600" b="1" dirty="0">
              <a:latin typeface="Century Gothic" pitchFamily="34" charset="0"/>
            </a:endParaRPr>
          </a:p>
          <a:p>
            <a:pPr marL="342900" indent="-342900" eaLnBrk="0" hangingPunct="0">
              <a:spcBef>
                <a:spcPct val="20000"/>
              </a:spcBef>
              <a:buFont typeface="Wingdings" pitchFamily="2" charset="2"/>
              <a:buChar char="§"/>
            </a:pPr>
            <a:r>
              <a:rPr lang="en-US" sz="1600" b="1" dirty="0" smtClean="0">
                <a:latin typeface="Century Gothic" pitchFamily="34" charset="0"/>
              </a:rPr>
              <a:t>0-8% </a:t>
            </a:r>
            <a:r>
              <a:rPr lang="en-US" sz="1600" b="1" dirty="0">
                <a:latin typeface="Century Gothic" pitchFamily="34" charset="0"/>
              </a:rPr>
              <a:t>change in salinity-based </a:t>
            </a:r>
            <a:r>
              <a:rPr lang="en-US" sz="1600" b="1" dirty="0" smtClean="0">
                <a:latin typeface="Century Gothic" pitchFamily="34" charset="0"/>
              </a:rPr>
              <a:t>habitat </a:t>
            </a:r>
            <a:r>
              <a:rPr lang="en-US" sz="1600" b="1" dirty="0">
                <a:latin typeface="Century Gothic" pitchFamily="34" charset="0"/>
              </a:rPr>
              <a:t>for some fish and shrimp</a:t>
            </a:r>
          </a:p>
        </p:txBody>
      </p:sp>
      <p:sp>
        <p:nvSpPr>
          <p:cNvPr id="26631" name="TextBox 6"/>
          <p:cNvSpPr txBox="1">
            <a:spLocks noChangeArrowheads="1"/>
          </p:cNvSpPr>
          <p:nvPr/>
        </p:nvSpPr>
        <p:spPr bwMode="auto">
          <a:xfrm>
            <a:off x="1943100" y="5291138"/>
            <a:ext cx="3768725" cy="366712"/>
          </a:xfrm>
          <a:prstGeom prst="rect">
            <a:avLst/>
          </a:prstGeom>
          <a:noFill/>
          <a:ln w="9525">
            <a:noFill/>
            <a:miter lim="800000"/>
            <a:headEnd/>
            <a:tailEnd/>
          </a:ln>
        </p:spPr>
        <p:txBody>
          <a:bodyPr wrap="none">
            <a:spAutoFit/>
          </a:bodyPr>
          <a:lstStyle/>
          <a:p>
            <a:r>
              <a:rPr lang="en-US" b="1">
                <a:latin typeface="Century Gothic" pitchFamily="34" charset="0"/>
              </a:rPr>
              <a:t>FISH AND MACROINVERTEBRATES</a:t>
            </a:r>
          </a:p>
        </p:txBody>
      </p:sp>
      <p:sp>
        <p:nvSpPr>
          <p:cNvPr id="26632" name="TextBox 8"/>
          <p:cNvSpPr txBox="1">
            <a:spLocks noChangeArrowheads="1"/>
          </p:cNvSpPr>
          <p:nvPr/>
        </p:nvSpPr>
        <p:spPr bwMode="auto">
          <a:xfrm>
            <a:off x="1863725" y="2471738"/>
            <a:ext cx="1323975" cy="366712"/>
          </a:xfrm>
          <a:prstGeom prst="rect">
            <a:avLst/>
          </a:prstGeom>
          <a:noFill/>
          <a:ln w="9525">
            <a:noFill/>
            <a:miter lim="800000"/>
            <a:headEnd/>
            <a:tailEnd/>
          </a:ln>
        </p:spPr>
        <p:txBody>
          <a:bodyPr wrap="none">
            <a:spAutoFit/>
          </a:bodyPr>
          <a:lstStyle/>
          <a:p>
            <a:r>
              <a:rPr lang="en-US" b="1">
                <a:latin typeface="Century Gothic" pitchFamily="34" charset="0"/>
              </a:rPr>
              <a:t>WETLANDS</a:t>
            </a:r>
          </a:p>
        </p:txBody>
      </p:sp>
      <p:sp>
        <p:nvSpPr>
          <p:cNvPr id="26633" name="Content Placeholder 2"/>
          <p:cNvSpPr txBox="1">
            <a:spLocks/>
          </p:cNvSpPr>
          <p:nvPr/>
        </p:nvSpPr>
        <p:spPr bwMode="auto">
          <a:xfrm>
            <a:off x="1903413" y="2852738"/>
            <a:ext cx="7240587" cy="2466975"/>
          </a:xfrm>
          <a:prstGeom prst="rect">
            <a:avLst/>
          </a:prstGeom>
          <a:noFill/>
          <a:ln w="9525">
            <a:noFill/>
            <a:miter lim="800000"/>
            <a:headEnd/>
            <a:tailEnd/>
          </a:ln>
        </p:spPr>
        <p:txBody>
          <a:bodyPr/>
          <a:lstStyle/>
          <a:p>
            <a:pPr marL="342900" indent="-342900" eaLnBrk="0" hangingPunct="0">
              <a:spcBef>
                <a:spcPct val="20000"/>
              </a:spcBef>
              <a:buFont typeface="Wingdings" pitchFamily="2" charset="2"/>
              <a:buChar char="§"/>
            </a:pPr>
            <a:r>
              <a:rPr lang="en-US" sz="1600" b="1">
                <a:latin typeface="Century Gothic" pitchFamily="34" charset="0"/>
              </a:rPr>
              <a:t>Due to minor changes in salinity, wetlands would not significantly change due to deepening</a:t>
            </a:r>
          </a:p>
          <a:p>
            <a:pPr marL="342900" indent="-342900" eaLnBrk="0" hangingPunct="0">
              <a:spcBef>
                <a:spcPct val="20000"/>
              </a:spcBef>
              <a:buFont typeface="Wingdings" pitchFamily="2" charset="2"/>
              <a:buChar char="§"/>
            </a:pPr>
            <a:r>
              <a:rPr lang="en-US" sz="1600" b="1">
                <a:latin typeface="Century Gothic" pitchFamily="34" charset="0"/>
              </a:rPr>
              <a:t>Deepening may contribute in a small way to ongoing changes in </a:t>
            </a:r>
            <a:br>
              <a:rPr lang="en-US" sz="1600" b="1">
                <a:latin typeface="Century Gothic" pitchFamily="34" charset="0"/>
              </a:rPr>
            </a:br>
            <a:r>
              <a:rPr lang="en-US" sz="1600" b="1">
                <a:latin typeface="Century Gothic" pitchFamily="34" charset="0"/>
              </a:rPr>
              <a:t>plant composition and soil subsidence   </a:t>
            </a:r>
          </a:p>
          <a:p>
            <a:pPr marL="342900" indent="-342900" eaLnBrk="0" hangingPunct="0">
              <a:spcBef>
                <a:spcPct val="20000"/>
              </a:spcBef>
              <a:buFont typeface="Wingdings" pitchFamily="2" charset="2"/>
              <a:buChar char="§"/>
            </a:pPr>
            <a:r>
              <a:rPr lang="en-US" sz="1600" b="1">
                <a:latin typeface="Century Gothic" pitchFamily="34" charset="0"/>
              </a:rPr>
              <a:t>Proposed deepening would not cause changes in water level that would affect salt marsh or other wetlands  </a:t>
            </a:r>
          </a:p>
          <a:p>
            <a:pPr marL="342900" indent="-342900" eaLnBrk="0" hangingPunct="0">
              <a:spcBef>
                <a:spcPct val="20000"/>
              </a:spcBef>
              <a:buFont typeface="Wingdings" pitchFamily="2" charset="2"/>
              <a:buChar char="§"/>
            </a:pPr>
            <a:r>
              <a:rPr lang="en-US" sz="1600" b="1">
                <a:latin typeface="Century Gothic" pitchFamily="34" charset="0"/>
              </a:rPr>
              <a:t>Rising sea level will cause water level and salinity changes in the river that will have much greater impact than the deepening</a:t>
            </a:r>
          </a:p>
          <a:p>
            <a:pPr marL="342900" indent="-342900" eaLnBrk="0" hangingPunct="0">
              <a:spcBef>
                <a:spcPct val="20000"/>
              </a:spcBef>
              <a:buFont typeface="Wingdings" pitchFamily="2" charset="2"/>
              <a:buChar char="§"/>
            </a:pPr>
            <a:endParaRPr lang="en-US" sz="1600" b="1">
              <a:latin typeface="Century Gothic" pitchFamily="34" charset="0"/>
            </a:endParaRPr>
          </a:p>
        </p:txBody>
      </p:sp>
      <p:sp>
        <p:nvSpPr>
          <p:cNvPr id="26634" name="Slide Number Placeholder 5"/>
          <p:cNvSpPr>
            <a:spLocks noGrp="1"/>
          </p:cNvSpPr>
          <p:nvPr>
            <p:ph type="sldNum" sz="quarter" idx="4294967295"/>
          </p:nvPr>
        </p:nvSpPr>
        <p:spPr bwMode="auto">
          <a:xfrm>
            <a:off x="8550275" y="0"/>
            <a:ext cx="593725" cy="350838"/>
          </a:xfrm>
          <a:prstGeom prst="rect">
            <a:avLst/>
          </a:prstGeom>
          <a:noFill/>
          <a:ln>
            <a:miter lim="800000"/>
            <a:headEnd/>
            <a:tailEnd/>
          </a:ln>
        </p:spPr>
        <p:txBody>
          <a:bodyPr/>
          <a:lstStyle/>
          <a:p>
            <a:pPr marL="228600" indent="-228600" algn="ctr"/>
            <a:fld id="{308EFD9E-E653-4C77-8089-8811B13AFBE9}" type="slidenum">
              <a:rPr lang="en-US" sz="1200"/>
              <a:pPr marL="228600" indent="-228600" algn="ctr"/>
              <a:t>23</a:t>
            </a:fld>
            <a:endParaRPr lang="en-US" sz="1200"/>
          </a:p>
        </p:txBody>
      </p:sp>
      <p:sp>
        <p:nvSpPr>
          <p:cNvPr id="26635"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1" descr="fish_back"/>
          <p:cNvPicPr>
            <a:picLocks noChangeAspect="1" noChangeArrowheads="1"/>
          </p:cNvPicPr>
          <p:nvPr/>
        </p:nvPicPr>
        <p:blipFill>
          <a:blip r:embed="rId3" cstate="print"/>
          <a:srcRect b="4638"/>
          <a:stretch>
            <a:fillRect/>
          </a:stretch>
        </p:blipFill>
        <p:spPr bwMode="auto">
          <a:xfrm>
            <a:off x="0" y="0"/>
            <a:ext cx="9144000" cy="6539948"/>
          </a:xfrm>
          <a:prstGeom prst="rect">
            <a:avLst/>
          </a:prstGeom>
          <a:noFill/>
          <a:ln w="9525">
            <a:noFill/>
            <a:miter lim="800000"/>
            <a:headEnd/>
            <a:tailEnd/>
          </a:ln>
        </p:spPr>
      </p:pic>
      <p:sp>
        <p:nvSpPr>
          <p:cNvPr id="27651" name="Title 1"/>
          <p:cNvSpPr>
            <a:spLocks noGrp="1"/>
          </p:cNvSpPr>
          <p:nvPr>
            <p:ph type="title" idx="4294967295"/>
          </p:nvPr>
        </p:nvSpPr>
        <p:spPr bwMode="auto">
          <a:xfrm>
            <a:off x="1133061" y="131487"/>
            <a:ext cx="7356750" cy="1143000"/>
          </a:xfrm>
          <a:prstGeom prst="rect">
            <a:avLst/>
          </a:prstGeom>
          <a:noFill/>
          <a:ln>
            <a:miter lim="800000"/>
            <a:headEnd/>
            <a:tailEnd/>
          </a:ln>
        </p:spPr>
        <p:txBody>
          <a:bodyPr/>
          <a:lstStyle/>
          <a:p>
            <a:pPr>
              <a:lnSpc>
                <a:spcPct val="85000"/>
              </a:lnSpc>
            </a:pPr>
            <a:r>
              <a:rPr lang="en-US" sz="3200" b="1" dirty="0" smtClean="0">
                <a:solidFill>
                  <a:srgbClr val="006699"/>
                </a:solidFill>
                <a:latin typeface="Century Gothic" pitchFamily="34" charset="0"/>
              </a:rPr>
              <a:t>RECOMMENDED </a:t>
            </a:r>
            <a:br>
              <a:rPr lang="en-US" sz="3200" b="1" dirty="0" smtClean="0">
                <a:solidFill>
                  <a:srgbClr val="006699"/>
                </a:solidFill>
                <a:latin typeface="Century Gothic" pitchFamily="34" charset="0"/>
              </a:rPr>
            </a:br>
            <a:r>
              <a:rPr lang="en-US" sz="3200" b="1" dirty="0" smtClean="0">
                <a:solidFill>
                  <a:srgbClr val="006699"/>
                </a:solidFill>
                <a:latin typeface="Century Gothic" pitchFamily="34" charset="0"/>
              </a:rPr>
              <a:t>BASE MITIGATION PLAN</a:t>
            </a:r>
            <a:endParaRPr lang="en-US" sz="2400" b="1" dirty="0" smtClean="0">
              <a:solidFill>
                <a:srgbClr val="006699"/>
              </a:solidFill>
              <a:latin typeface="Century Gothic" pitchFamily="34" charset="0"/>
            </a:endParaRPr>
          </a:p>
        </p:txBody>
      </p:sp>
      <p:sp>
        <p:nvSpPr>
          <p:cNvPr id="27652" name="Content Placeholder 2"/>
          <p:cNvSpPr>
            <a:spLocks noGrp="1"/>
          </p:cNvSpPr>
          <p:nvPr>
            <p:ph idx="4294967295"/>
          </p:nvPr>
        </p:nvSpPr>
        <p:spPr bwMode="auto">
          <a:xfrm>
            <a:off x="1728717" y="1235765"/>
            <a:ext cx="7385050" cy="3157538"/>
          </a:xfrm>
          <a:prstGeom prst="rect">
            <a:avLst/>
          </a:prstGeom>
          <a:noFill/>
          <a:ln>
            <a:miter lim="800000"/>
            <a:headEnd/>
            <a:tailEnd/>
          </a:ln>
        </p:spPr>
        <p:txBody>
          <a:bodyPr/>
          <a:lstStyle/>
          <a:p>
            <a:pPr marL="0" lvl="1" indent="0">
              <a:spcBef>
                <a:spcPct val="0"/>
              </a:spcBef>
              <a:buFont typeface="Arial" charset="0"/>
              <a:buNone/>
            </a:pPr>
            <a:r>
              <a:rPr lang="en-US" sz="2600" b="1" dirty="0" smtClean="0">
                <a:latin typeface="Century Gothic" pitchFamily="34" charset="0"/>
              </a:rPr>
              <a:t>Acquisition of lands for conservation: </a:t>
            </a:r>
          </a:p>
          <a:p>
            <a:pPr marL="0" lvl="1" indent="0">
              <a:spcBef>
                <a:spcPct val="0"/>
              </a:spcBef>
              <a:buFont typeface="Arial" charset="0"/>
              <a:buNone/>
            </a:pPr>
            <a:endParaRPr lang="en-US" sz="1500" b="1" dirty="0" smtClean="0">
              <a:latin typeface="Century Gothic" pitchFamily="34" charset="0"/>
            </a:endParaRPr>
          </a:p>
          <a:p>
            <a:pPr marL="0" lvl="1" indent="0">
              <a:spcBef>
                <a:spcPct val="0"/>
              </a:spcBef>
              <a:buSzPct val="120000"/>
              <a:buFont typeface="Wingdings" pitchFamily="2" charset="2"/>
              <a:buChar char="§"/>
            </a:pPr>
            <a:r>
              <a:rPr lang="en-US" sz="2400" b="1" dirty="0" smtClean="0">
                <a:latin typeface="Century Gothic" pitchFamily="34" charset="0"/>
              </a:rPr>
              <a:t> Freshwater Conservation Area</a:t>
            </a:r>
          </a:p>
          <a:p>
            <a:pPr marL="1035050" lvl="2" indent="-285750">
              <a:spcBef>
                <a:spcPct val="0"/>
              </a:spcBef>
              <a:buSzPct val="60000"/>
              <a:buFont typeface="Century Gothic" pitchFamily="34" charset="0"/>
              <a:buChar char="►"/>
            </a:pPr>
            <a:r>
              <a:rPr lang="en-US" b="1" dirty="0" smtClean="0">
                <a:latin typeface="Century Gothic" pitchFamily="34" charset="0"/>
              </a:rPr>
              <a:t>~595 acres identified for purchase </a:t>
            </a:r>
            <a:br>
              <a:rPr lang="en-US" b="1" dirty="0" smtClean="0">
                <a:latin typeface="Century Gothic" pitchFamily="34" charset="0"/>
              </a:rPr>
            </a:br>
            <a:r>
              <a:rPr lang="en-US" b="1" dirty="0" smtClean="0">
                <a:latin typeface="Century Gothic" pitchFamily="34" charset="0"/>
              </a:rPr>
              <a:t>for both eelgrass and wetland effects</a:t>
            </a:r>
          </a:p>
          <a:p>
            <a:pPr marL="1035050" lvl="2" indent="-285750">
              <a:spcBef>
                <a:spcPct val="0"/>
              </a:spcBef>
              <a:buFont typeface="Wingdings" pitchFamily="2" charset="2"/>
              <a:buChar char="Ø"/>
            </a:pPr>
            <a:endParaRPr lang="en-US" sz="1500" b="1" dirty="0" smtClean="0">
              <a:latin typeface="Century Gothic" pitchFamily="34" charset="0"/>
            </a:endParaRPr>
          </a:p>
          <a:p>
            <a:pPr marL="0" lvl="1" indent="0">
              <a:spcBef>
                <a:spcPct val="0"/>
              </a:spcBef>
              <a:buSzPct val="120000"/>
              <a:buFont typeface="Wingdings" pitchFamily="2" charset="2"/>
              <a:buChar char="§"/>
            </a:pPr>
            <a:r>
              <a:rPr lang="en-US" sz="2400" b="1" dirty="0" smtClean="0">
                <a:latin typeface="Century Gothic" pitchFamily="34" charset="0"/>
              </a:rPr>
              <a:t> Salt marsh Conservation Area</a:t>
            </a:r>
          </a:p>
          <a:p>
            <a:pPr marL="1035050" lvl="2" indent="-285750">
              <a:spcBef>
                <a:spcPct val="0"/>
              </a:spcBef>
              <a:buSzPct val="60000"/>
              <a:buFont typeface="Century Gothic" pitchFamily="34" charset="0"/>
              <a:buChar char="►"/>
            </a:pPr>
            <a:r>
              <a:rPr lang="en-US" b="1" dirty="0" smtClean="0">
                <a:latin typeface="Century Gothic" pitchFamily="34" charset="0"/>
              </a:rPr>
              <a:t>~44 acres identified for purchase</a:t>
            </a:r>
            <a:br>
              <a:rPr lang="en-US" b="1" dirty="0" smtClean="0">
                <a:latin typeface="Century Gothic" pitchFamily="34" charset="0"/>
              </a:rPr>
            </a:br>
            <a:r>
              <a:rPr lang="en-US" b="1" dirty="0" smtClean="0">
                <a:latin typeface="Century Gothic" pitchFamily="34" charset="0"/>
              </a:rPr>
              <a:t>for fisheries effects </a:t>
            </a:r>
          </a:p>
          <a:p>
            <a:pPr marL="460375" indent="-223838">
              <a:buFont typeface="Wingdings" pitchFamily="2" charset="2"/>
              <a:buNone/>
            </a:pPr>
            <a:endParaRPr lang="en-US" sz="2400" b="1" dirty="0" smtClean="0">
              <a:latin typeface="Century Gothic" pitchFamily="34" charset="0"/>
            </a:endParaRPr>
          </a:p>
        </p:txBody>
      </p:sp>
      <p:sp>
        <p:nvSpPr>
          <p:cNvPr id="27653" name="Content Placeholder 2"/>
          <p:cNvSpPr txBox="1">
            <a:spLocks/>
          </p:cNvSpPr>
          <p:nvPr/>
        </p:nvSpPr>
        <p:spPr bwMode="auto">
          <a:xfrm>
            <a:off x="1785938" y="4565650"/>
            <a:ext cx="7116762" cy="1793875"/>
          </a:xfrm>
          <a:prstGeom prst="rect">
            <a:avLst/>
          </a:prstGeom>
          <a:noFill/>
          <a:ln w="9525">
            <a:noFill/>
            <a:miter lim="800000"/>
            <a:headEnd/>
            <a:tailEnd/>
          </a:ln>
        </p:spPr>
        <p:txBody>
          <a:bodyPr/>
          <a:lstStyle/>
          <a:p>
            <a:pPr marL="165100" eaLnBrk="0" hangingPunct="0">
              <a:spcBef>
                <a:spcPct val="20000"/>
              </a:spcBef>
              <a:buFont typeface="Wingdings" pitchFamily="2" charset="2"/>
              <a:buNone/>
            </a:pPr>
            <a:r>
              <a:rPr lang="en-US" sz="1600" b="1">
                <a:solidFill>
                  <a:srgbClr val="006699"/>
                </a:solidFill>
                <a:latin typeface="Century Gothic" pitchFamily="34" charset="0"/>
              </a:rPr>
              <a:t>Specific conservation parcels will be designated upon the appropriation of final project funding and coordination with the appropriate resource agencies.</a:t>
            </a:r>
            <a:br>
              <a:rPr lang="en-US" sz="1600" b="1">
                <a:solidFill>
                  <a:srgbClr val="006699"/>
                </a:solidFill>
                <a:latin typeface="Century Gothic" pitchFamily="34" charset="0"/>
              </a:rPr>
            </a:br>
            <a:endParaRPr lang="en-US" sz="1200" b="1">
              <a:solidFill>
                <a:srgbClr val="006699"/>
              </a:solidFill>
              <a:latin typeface="Century Gothic" pitchFamily="34" charset="0"/>
            </a:endParaRPr>
          </a:p>
          <a:p>
            <a:pPr marL="165100" eaLnBrk="0" hangingPunct="0">
              <a:spcBef>
                <a:spcPct val="20000"/>
              </a:spcBef>
              <a:buFont typeface="Wingdings" pitchFamily="2" charset="2"/>
              <a:buNone/>
            </a:pPr>
            <a:r>
              <a:rPr lang="en-US" sz="1600" b="1">
                <a:solidFill>
                  <a:srgbClr val="006699"/>
                </a:solidFill>
                <a:latin typeface="Century Gothic" pitchFamily="34" charset="0"/>
              </a:rPr>
              <a:t>USACE continues to coordinate with regulatory agencies on other mitigation options such as wetland and eelgrass restoration projects.</a:t>
            </a:r>
          </a:p>
          <a:p>
            <a:pPr marL="165100" eaLnBrk="0" hangingPunct="0">
              <a:spcBef>
                <a:spcPct val="20000"/>
              </a:spcBef>
              <a:buFont typeface="Wingdings" pitchFamily="2" charset="2"/>
              <a:buChar char="Ø"/>
            </a:pPr>
            <a:endParaRPr lang="en-US" sz="1600" b="1">
              <a:solidFill>
                <a:srgbClr val="006699"/>
              </a:solidFill>
              <a:latin typeface="Century Gothic" pitchFamily="34" charset="0"/>
            </a:endParaRPr>
          </a:p>
        </p:txBody>
      </p:sp>
      <p:sp>
        <p:nvSpPr>
          <p:cNvPr id="27654" name="Slide Number Placeholder 5"/>
          <p:cNvSpPr>
            <a:spLocks noGrp="1"/>
          </p:cNvSpPr>
          <p:nvPr>
            <p:ph type="sldNum" sz="quarter" idx="4294967295"/>
          </p:nvPr>
        </p:nvSpPr>
        <p:spPr bwMode="auto">
          <a:xfrm>
            <a:off x="8550275" y="0"/>
            <a:ext cx="593725" cy="350838"/>
          </a:xfrm>
          <a:prstGeom prst="rect">
            <a:avLst/>
          </a:prstGeom>
          <a:noFill/>
          <a:ln>
            <a:miter lim="800000"/>
            <a:headEnd/>
            <a:tailEnd/>
          </a:ln>
        </p:spPr>
        <p:txBody>
          <a:bodyPr/>
          <a:lstStyle/>
          <a:p>
            <a:pPr marL="228600" indent="-228600" algn="ctr"/>
            <a:fld id="{1228D766-E5DF-4519-9A91-604C6FA556C2}" type="slidenum">
              <a:rPr lang="en-US" sz="1200"/>
              <a:pPr marL="228600" indent="-228600" algn="ctr"/>
              <a:t>24</a:t>
            </a:fld>
            <a:endParaRPr lang="en-US" sz="1200"/>
          </a:p>
        </p:txBody>
      </p:sp>
      <p:sp>
        <p:nvSpPr>
          <p:cNvPr id="27655" name="Line 4"/>
          <p:cNvSpPr>
            <a:spLocks noChangeShapeType="1"/>
          </p:cNvSpPr>
          <p:nvPr/>
        </p:nvSpPr>
        <p:spPr bwMode="auto">
          <a:xfrm>
            <a:off x="0" y="1008063"/>
            <a:ext cx="9144000" cy="0"/>
          </a:xfrm>
          <a:prstGeom prst="line">
            <a:avLst/>
          </a:prstGeom>
          <a:noFill/>
          <a:ln w="9525">
            <a:solidFill>
              <a:schemeClr val="tx1"/>
            </a:solidFill>
            <a:round/>
            <a:headEnd/>
            <a:tailEnd/>
          </a:ln>
        </p:spPr>
        <p:txBody>
          <a:bodyPr/>
          <a:lstStyle/>
          <a:p>
            <a:endParaRPr lang="en-US"/>
          </a:p>
        </p:txBody>
      </p:sp>
      <p:sp>
        <p:nvSpPr>
          <p:cNvPr id="27656" name="Rectangle 10"/>
          <p:cNvSpPr>
            <a:spLocks noChangeArrowheads="1"/>
          </p:cNvSpPr>
          <p:nvPr/>
        </p:nvSpPr>
        <p:spPr bwMode="auto">
          <a:xfrm>
            <a:off x="1860550" y="4482548"/>
            <a:ext cx="6995215" cy="1873802"/>
          </a:xfrm>
          <a:prstGeom prst="rect">
            <a:avLst/>
          </a:prstGeom>
          <a:no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1" descr="back_monitoring"/>
          <p:cNvPicPr>
            <a:picLocks noChangeAspect="1" noChangeArrowheads="1"/>
          </p:cNvPicPr>
          <p:nvPr/>
        </p:nvPicPr>
        <p:blipFill>
          <a:blip r:embed="rId3" cstate="print"/>
          <a:srcRect b="4468"/>
          <a:stretch>
            <a:fillRect/>
          </a:stretch>
        </p:blipFill>
        <p:spPr bwMode="auto">
          <a:xfrm>
            <a:off x="0" y="0"/>
            <a:ext cx="9144000" cy="6551613"/>
          </a:xfrm>
          <a:prstGeom prst="rect">
            <a:avLst/>
          </a:prstGeom>
          <a:noFill/>
          <a:ln w="9525">
            <a:noFill/>
            <a:miter lim="800000"/>
            <a:headEnd/>
            <a:tailEnd/>
          </a:ln>
        </p:spPr>
      </p:pic>
      <p:sp>
        <p:nvSpPr>
          <p:cNvPr id="28675" name="Content Placeholder 2"/>
          <p:cNvSpPr>
            <a:spLocks noGrp="1"/>
          </p:cNvSpPr>
          <p:nvPr>
            <p:ph idx="4294967295"/>
          </p:nvPr>
        </p:nvSpPr>
        <p:spPr bwMode="auto">
          <a:xfrm>
            <a:off x="1876425" y="1419225"/>
            <a:ext cx="6729413" cy="5068888"/>
          </a:xfrm>
          <a:prstGeom prst="rect">
            <a:avLst/>
          </a:prstGeom>
          <a:noFill/>
          <a:ln>
            <a:miter lim="800000"/>
            <a:headEnd/>
            <a:tailEnd/>
          </a:ln>
        </p:spPr>
        <p:txBody>
          <a:bodyPr/>
          <a:lstStyle/>
          <a:p>
            <a:pPr marL="0" indent="0">
              <a:buFont typeface="Wingdings" pitchFamily="2" charset="2"/>
              <a:buNone/>
            </a:pPr>
            <a:r>
              <a:rPr lang="en-US" sz="2400" b="1" smtClean="0">
                <a:latin typeface="Century Gothic" pitchFamily="34" charset="0"/>
              </a:rPr>
              <a:t>USACE proposes a long-term monitoring plan to include: </a:t>
            </a:r>
          </a:p>
          <a:p>
            <a:pPr marL="0" indent="0">
              <a:buFont typeface="Wingdings" pitchFamily="2" charset="2"/>
              <a:buNone/>
            </a:pPr>
            <a:endParaRPr lang="en-US" sz="1200" b="1" smtClean="0">
              <a:latin typeface="Century Gothic" pitchFamily="34" charset="0"/>
            </a:endParaRPr>
          </a:p>
          <a:p>
            <a:pPr marL="457200" lvl="2" indent="-282575">
              <a:buFont typeface="Wingdings" pitchFamily="2" charset="2"/>
              <a:buChar char="§"/>
            </a:pPr>
            <a:r>
              <a:rPr lang="en-US" sz="2200" b="1" smtClean="0">
                <a:latin typeface="Century Gothic" pitchFamily="34" charset="0"/>
              </a:rPr>
              <a:t>Placement of water quality monitoring stations in the main stem and selected tributaries</a:t>
            </a:r>
          </a:p>
          <a:p>
            <a:pPr marL="457200" lvl="2" indent="-282575">
              <a:buFont typeface="Wingdings" pitchFamily="2" charset="2"/>
              <a:buChar char="§"/>
            </a:pPr>
            <a:endParaRPr lang="en-US" sz="1200" b="1" smtClean="0">
              <a:latin typeface="Century Gothic" pitchFamily="34" charset="0"/>
            </a:endParaRPr>
          </a:p>
          <a:p>
            <a:pPr marL="457200" lvl="2" indent="-282575">
              <a:buFont typeface="Wingdings" pitchFamily="2" charset="2"/>
              <a:buChar char="§"/>
            </a:pPr>
            <a:r>
              <a:rPr lang="en-US" sz="2200" b="1" smtClean="0">
                <a:latin typeface="Century Gothic" pitchFamily="34" charset="0"/>
              </a:rPr>
              <a:t>Eelgrass, wetlands, and fisheries monitoring</a:t>
            </a:r>
          </a:p>
          <a:p>
            <a:pPr marL="457200" lvl="2" indent="-282575">
              <a:buFont typeface="Wingdings" pitchFamily="2" charset="2"/>
              <a:buChar char="§"/>
            </a:pPr>
            <a:endParaRPr lang="en-US" sz="1200" b="1" smtClean="0">
              <a:latin typeface="Century Gothic" pitchFamily="34" charset="0"/>
            </a:endParaRPr>
          </a:p>
          <a:p>
            <a:pPr marL="457200" lvl="2" indent="-282575">
              <a:buFont typeface="Wingdings" pitchFamily="2" charset="2"/>
              <a:buChar char="§"/>
            </a:pPr>
            <a:r>
              <a:rPr lang="en-US" sz="2200" b="1" smtClean="0">
                <a:latin typeface="Century Gothic" pitchFamily="34" charset="0"/>
              </a:rPr>
              <a:t>Additional modeling to help determine causes of any observed changes</a:t>
            </a:r>
          </a:p>
          <a:p>
            <a:pPr marL="457200" lvl="2" indent="-282575">
              <a:buFontTx/>
              <a:buNone/>
            </a:pPr>
            <a:endParaRPr lang="en-US" sz="2200" b="1" smtClean="0">
              <a:latin typeface="Century Gothic" pitchFamily="34" charset="0"/>
            </a:endParaRPr>
          </a:p>
        </p:txBody>
      </p:sp>
      <p:sp>
        <p:nvSpPr>
          <p:cNvPr id="28676" name="Title 4"/>
          <p:cNvSpPr>
            <a:spLocks noGrp="1"/>
          </p:cNvSpPr>
          <p:nvPr>
            <p:ph type="title" idx="4294967295"/>
          </p:nvPr>
        </p:nvSpPr>
        <p:spPr bwMode="auto">
          <a:xfrm>
            <a:off x="0" y="152193"/>
            <a:ext cx="9144000" cy="922337"/>
          </a:xfrm>
          <a:prstGeom prst="rect">
            <a:avLst/>
          </a:prstGeom>
          <a:noFill/>
          <a:ln>
            <a:miter lim="800000"/>
            <a:headEnd/>
            <a:tailEnd/>
          </a:ln>
        </p:spPr>
        <p:txBody>
          <a:bodyPr/>
          <a:lstStyle/>
          <a:p>
            <a:r>
              <a:rPr lang="en-US" b="1" dirty="0" smtClean="0">
                <a:solidFill>
                  <a:srgbClr val="006699"/>
                </a:solidFill>
                <a:latin typeface="Century Gothic" pitchFamily="34" charset="0"/>
              </a:rPr>
              <a:t>MONITORING</a:t>
            </a:r>
          </a:p>
        </p:txBody>
      </p:sp>
      <p:sp>
        <p:nvSpPr>
          <p:cNvPr id="28678" name="Slide Number Placeholder 5"/>
          <p:cNvSpPr txBox="1">
            <a:spLocks/>
          </p:cNvSpPr>
          <p:nvPr/>
        </p:nvSpPr>
        <p:spPr bwMode="auto">
          <a:xfrm>
            <a:off x="8550275" y="0"/>
            <a:ext cx="593725" cy="350838"/>
          </a:xfrm>
          <a:prstGeom prst="rect">
            <a:avLst/>
          </a:prstGeom>
          <a:noFill/>
          <a:ln w="9525">
            <a:noFill/>
            <a:miter lim="800000"/>
            <a:headEnd/>
            <a:tailEnd/>
          </a:ln>
        </p:spPr>
        <p:txBody>
          <a:bodyPr/>
          <a:lstStyle/>
          <a:p>
            <a:pPr marL="228600" indent="-228600" algn="ctr"/>
            <a:endParaRPr lang="en-US" sz="1200"/>
          </a:p>
        </p:txBody>
      </p:sp>
      <p:sp>
        <p:nvSpPr>
          <p:cNvPr id="28679" name="Slide Number Placeholder 5"/>
          <p:cNvSpPr>
            <a:spLocks noGrp="1"/>
          </p:cNvSpPr>
          <p:nvPr>
            <p:ph type="sldNum" sz="quarter" idx="4294967295"/>
          </p:nvPr>
        </p:nvSpPr>
        <p:spPr bwMode="auto">
          <a:xfrm>
            <a:off x="8702675" y="-4763"/>
            <a:ext cx="593725" cy="350838"/>
          </a:xfrm>
          <a:prstGeom prst="rect">
            <a:avLst/>
          </a:prstGeom>
          <a:noFill/>
          <a:ln>
            <a:miter lim="800000"/>
            <a:headEnd/>
            <a:tailEnd/>
          </a:ln>
        </p:spPr>
        <p:txBody>
          <a:bodyPr/>
          <a:lstStyle/>
          <a:p>
            <a:pPr marL="228600" indent="-228600" algn="ctr"/>
            <a:fld id="{AF040960-3F73-46EB-910F-F94B44D77723}" type="slidenum">
              <a:rPr lang="en-US" sz="1200"/>
              <a:pPr marL="228600" indent="-228600" algn="ctr"/>
              <a:t>25</a:t>
            </a:fld>
            <a:endParaRPr lang="en-US" sz="1200"/>
          </a:p>
        </p:txBody>
      </p:sp>
      <p:sp>
        <p:nvSpPr>
          <p:cNvPr id="28680"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2" descr="back_monitoring"/>
          <p:cNvPicPr>
            <a:picLocks noChangeAspect="1" noChangeArrowheads="1"/>
          </p:cNvPicPr>
          <p:nvPr/>
        </p:nvPicPr>
        <p:blipFill>
          <a:blip r:embed="rId2" cstate="print"/>
          <a:srcRect b="4468"/>
          <a:stretch>
            <a:fillRect/>
          </a:stretch>
        </p:blipFill>
        <p:spPr bwMode="auto">
          <a:xfrm>
            <a:off x="0" y="0"/>
            <a:ext cx="9144000" cy="6551613"/>
          </a:xfrm>
          <a:prstGeom prst="rect">
            <a:avLst/>
          </a:prstGeom>
          <a:noFill/>
          <a:ln w="9525">
            <a:noFill/>
            <a:miter lim="800000"/>
            <a:headEnd/>
            <a:tailEnd/>
          </a:ln>
        </p:spPr>
      </p:pic>
      <p:sp>
        <p:nvSpPr>
          <p:cNvPr id="29699" name="Title 1"/>
          <p:cNvSpPr>
            <a:spLocks noGrp="1"/>
          </p:cNvSpPr>
          <p:nvPr>
            <p:ph type="title" idx="4294967295"/>
          </p:nvPr>
        </p:nvSpPr>
        <p:spPr bwMode="auto">
          <a:xfrm>
            <a:off x="0" y="14288"/>
            <a:ext cx="9144000" cy="1204912"/>
          </a:xfrm>
          <a:prstGeom prst="rect">
            <a:avLst/>
          </a:prstGeom>
          <a:noFill/>
          <a:ln>
            <a:miter lim="800000"/>
            <a:headEnd/>
            <a:tailEnd/>
          </a:ln>
        </p:spPr>
        <p:txBody>
          <a:bodyPr/>
          <a:lstStyle/>
          <a:p>
            <a:r>
              <a:rPr lang="en-US" sz="3200" b="1" dirty="0" smtClean="0">
                <a:solidFill>
                  <a:srgbClr val="006699"/>
                </a:solidFill>
                <a:latin typeface="Century Gothic" pitchFamily="34" charset="0"/>
              </a:rPr>
              <a:t>ADAPTIVE MANAGEMENT PLAN </a:t>
            </a:r>
            <a:br>
              <a:rPr lang="en-US" sz="3200" b="1" dirty="0" smtClean="0">
                <a:solidFill>
                  <a:srgbClr val="006699"/>
                </a:solidFill>
                <a:latin typeface="Century Gothic" pitchFamily="34" charset="0"/>
              </a:rPr>
            </a:br>
            <a:r>
              <a:rPr lang="en-US" sz="2400" b="1" dirty="0" smtClean="0">
                <a:solidFill>
                  <a:srgbClr val="006699"/>
                </a:solidFill>
                <a:latin typeface="Century Gothic" pitchFamily="34" charset="0"/>
              </a:rPr>
              <a:t>(Corrective Action) </a:t>
            </a:r>
            <a:r>
              <a:rPr lang="en-US" sz="2400" dirty="0" smtClean="0">
                <a:solidFill>
                  <a:srgbClr val="006699"/>
                </a:solidFill>
                <a:latin typeface="Century Gothic" pitchFamily="34" charset="0"/>
              </a:rPr>
              <a:t/>
            </a:r>
            <a:br>
              <a:rPr lang="en-US" sz="2400" dirty="0" smtClean="0">
                <a:solidFill>
                  <a:srgbClr val="006699"/>
                </a:solidFill>
                <a:latin typeface="Century Gothic" pitchFamily="34" charset="0"/>
              </a:rPr>
            </a:br>
            <a:endParaRPr lang="en-US" sz="2400" dirty="0" smtClean="0">
              <a:solidFill>
                <a:srgbClr val="006699"/>
              </a:solidFill>
              <a:latin typeface="Century Gothic" pitchFamily="34" charset="0"/>
            </a:endParaRPr>
          </a:p>
        </p:txBody>
      </p:sp>
      <p:sp>
        <p:nvSpPr>
          <p:cNvPr id="29700" name="Content Placeholder 2"/>
          <p:cNvSpPr>
            <a:spLocks noGrp="1"/>
          </p:cNvSpPr>
          <p:nvPr>
            <p:ph idx="4294967295"/>
          </p:nvPr>
        </p:nvSpPr>
        <p:spPr bwMode="auto">
          <a:xfrm>
            <a:off x="2284413" y="1452563"/>
            <a:ext cx="6529387" cy="2932112"/>
          </a:xfrm>
          <a:prstGeom prst="rect">
            <a:avLst/>
          </a:prstGeom>
          <a:noFill/>
          <a:ln>
            <a:miter lim="800000"/>
            <a:headEnd/>
            <a:tailEnd/>
          </a:ln>
        </p:spPr>
        <p:txBody>
          <a:bodyPr/>
          <a:lstStyle/>
          <a:p>
            <a:r>
              <a:rPr lang="en-US" sz="2000" b="1" smtClean="0">
                <a:latin typeface="Century Gothic" pitchFamily="34" charset="0"/>
              </a:rPr>
              <a:t>Addresses environmental risk and uncertainty</a:t>
            </a:r>
          </a:p>
          <a:p>
            <a:endParaRPr lang="en-US" sz="1500" b="1" smtClean="0">
              <a:latin typeface="Century Gothic" pitchFamily="34" charset="0"/>
            </a:endParaRPr>
          </a:p>
          <a:p>
            <a:r>
              <a:rPr lang="en-US" sz="2000" b="1" smtClean="0">
                <a:latin typeface="Century Gothic" pitchFamily="34" charset="0"/>
              </a:rPr>
              <a:t>Establishes numeric salinity and biological thresholds that would trigger modeling and mitigation actions</a:t>
            </a:r>
          </a:p>
          <a:p>
            <a:endParaRPr lang="en-US" sz="1500" b="1" smtClean="0">
              <a:latin typeface="Century Gothic" pitchFamily="34" charset="0"/>
            </a:endParaRPr>
          </a:p>
          <a:p>
            <a:r>
              <a:rPr lang="en-US" sz="2000" b="1" smtClean="0">
                <a:latin typeface="Century Gothic" pitchFamily="34" charset="0"/>
              </a:rPr>
              <a:t>Outlines path forward should additional salinity changes occur as a function of the deepening project beyond that mitigated for</a:t>
            </a:r>
          </a:p>
          <a:p>
            <a:pPr>
              <a:buFont typeface="Wingdings" pitchFamily="2" charset="2"/>
              <a:buNone/>
            </a:pPr>
            <a:r>
              <a:rPr lang="en-US" sz="2000" b="1" smtClean="0">
                <a:latin typeface="Century Gothic" pitchFamily="34" charset="0"/>
              </a:rPr>
              <a:t> </a:t>
            </a:r>
          </a:p>
        </p:txBody>
      </p:sp>
      <p:sp>
        <p:nvSpPr>
          <p:cNvPr id="29701" name="Slide Number Placeholder 5"/>
          <p:cNvSpPr>
            <a:spLocks noGrp="1"/>
          </p:cNvSpPr>
          <p:nvPr>
            <p:ph type="sldNum" sz="quarter" idx="4294967295"/>
          </p:nvPr>
        </p:nvSpPr>
        <p:spPr bwMode="auto">
          <a:xfrm>
            <a:off x="8550275" y="0"/>
            <a:ext cx="593725" cy="350838"/>
          </a:xfrm>
          <a:prstGeom prst="rect">
            <a:avLst/>
          </a:prstGeom>
          <a:noFill/>
          <a:ln>
            <a:miter lim="800000"/>
            <a:headEnd/>
            <a:tailEnd/>
          </a:ln>
        </p:spPr>
        <p:txBody>
          <a:bodyPr/>
          <a:lstStyle/>
          <a:p>
            <a:pPr marL="228600" indent="-228600" algn="ctr"/>
            <a:fld id="{1BE2DC39-2DE1-4EC3-B4A8-D4CCB87CE363}" type="slidenum">
              <a:rPr lang="en-US" sz="1200"/>
              <a:pPr marL="228600" indent="-228600" algn="ctr"/>
              <a:t>26</a:t>
            </a:fld>
            <a:endParaRPr lang="en-US" sz="1200"/>
          </a:p>
        </p:txBody>
      </p:sp>
      <p:sp>
        <p:nvSpPr>
          <p:cNvPr id="29702"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
        <p:nvSpPr>
          <p:cNvPr id="29703" name="Title 1"/>
          <p:cNvSpPr>
            <a:spLocks/>
          </p:cNvSpPr>
          <p:nvPr/>
        </p:nvSpPr>
        <p:spPr bwMode="auto">
          <a:xfrm>
            <a:off x="-566738" y="5100638"/>
            <a:ext cx="2574926" cy="1204912"/>
          </a:xfrm>
          <a:prstGeom prst="rect">
            <a:avLst/>
          </a:prstGeom>
          <a:noFill/>
          <a:ln w="9525">
            <a:noFill/>
            <a:miter lim="800000"/>
            <a:headEnd/>
            <a:tailEnd/>
          </a:ln>
        </p:spPr>
        <p:txBody>
          <a:bodyPr anchor="ctr"/>
          <a:lstStyle/>
          <a:p>
            <a:pPr algn="r" eaLnBrk="0" hangingPunct="0"/>
            <a:r>
              <a:rPr lang="en-US" sz="1600" b="1">
                <a:latin typeface="Century Gothic" pitchFamily="34" charset="0"/>
              </a:rPr>
              <a:t>ADAPTIVE</a:t>
            </a:r>
            <a:br>
              <a:rPr lang="en-US" sz="1600" b="1">
                <a:latin typeface="Century Gothic" pitchFamily="34" charset="0"/>
              </a:rPr>
            </a:br>
            <a:r>
              <a:rPr lang="en-US" sz="1600" b="1">
                <a:latin typeface="Century Gothic" pitchFamily="34" charset="0"/>
              </a:rPr>
              <a:t>MANAGEMENT/</a:t>
            </a:r>
            <a:br>
              <a:rPr lang="en-US" sz="1600" b="1">
                <a:latin typeface="Century Gothic" pitchFamily="34" charset="0"/>
              </a:rPr>
            </a:br>
            <a:r>
              <a:rPr lang="en-US" sz="1600" b="1">
                <a:latin typeface="Century Gothic" pitchFamily="34" charset="0"/>
              </a:rPr>
              <a:t>CORRECTIVE </a:t>
            </a:r>
            <a:br>
              <a:rPr lang="en-US" sz="1600" b="1">
                <a:latin typeface="Century Gothic" pitchFamily="34" charset="0"/>
              </a:rPr>
            </a:br>
            <a:r>
              <a:rPr lang="en-US" sz="1600" b="1">
                <a:latin typeface="Century Gothic" pitchFamily="34" charset="0"/>
              </a:rPr>
              <a:t>ACTION PLAN</a:t>
            </a:r>
            <a:endParaRPr lang="en-US" sz="1600">
              <a:latin typeface="Century Gothic" pitchFamily="34" charset="0"/>
            </a:endParaRPr>
          </a:p>
        </p:txBody>
      </p:sp>
      <p:sp>
        <p:nvSpPr>
          <p:cNvPr id="29704" name="Rectangle 20"/>
          <p:cNvSpPr>
            <a:spLocks noChangeArrowheads="1"/>
          </p:cNvSpPr>
          <p:nvPr/>
        </p:nvSpPr>
        <p:spPr bwMode="auto">
          <a:xfrm>
            <a:off x="5913438" y="6157913"/>
            <a:ext cx="2598737" cy="274637"/>
          </a:xfrm>
          <a:prstGeom prst="rect">
            <a:avLst/>
          </a:prstGeom>
          <a:noFill/>
          <a:ln w="9525">
            <a:noFill/>
            <a:miter lim="800000"/>
            <a:headEnd/>
            <a:tailEnd/>
          </a:ln>
        </p:spPr>
        <p:txBody>
          <a:bodyPr>
            <a:spAutoFit/>
          </a:bodyPr>
          <a:lstStyle/>
          <a:p>
            <a:r>
              <a:rPr lang="en-US" sz="1200" b="1">
                <a:solidFill>
                  <a:srgbClr val="006699"/>
                </a:solidFill>
                <a:latin typeface="Century Gothic" pitchFamily="34" charset="0"/>
              </a:rPr>
              <a:t>* INCLUDES MORE MITIGATION</a:t>
            </a:r>
          </a:p>
        </p:txBody>
      </p:sp>
      <p:sp>
        <p:nvSpPr>
          <p:cNvPr id="29705" name="Flowchart: Process 10"/>
          <p:cNvSpPr>
            <a:spLocks noChangeArrowheads="1"/>
          </p:cNvSpPr>
          <p:nvPr/>
        </p:nvSpPr>
        <p:spPr bwMode="auto">
          <a:xfrm>
            <a:off x="3992563" y="5245100"/>
            <a:ext cx="2603500" cy="906463"/>
          </a:xfrm>
          <a:prstGeom prst="chevron">
            <a:avLst>
              <a:gd name="adj" fmla="val 54730"/>
            </a:avLst>
          </a:prstGeom>
          <a:solidFill>
            <a:srgbClr val="006699">
              <a:alpha val="30980"/>
            </a:srgbClr>
          </a:solidFill>
          <a:ln w="25400" algn="ctr">
            <a:solidFill>
              <a:srgbClr val="006699"/>
            </a:solidFill>
            <a:miter lim="800000"/>
            <a:headEnd/>
            <a:tailEnd/>
          </a:ln>
        </p:spPr>
        <p:txBody>
          <a:bodyPr anchor="ctr"/>
          <a:lstStyle/>
          <a:p>
            <a:pPr algn="ctr"/>
            <a:r>
              <a:rPr lang="en-US" sz="1700">
                <a:latin typeface="Century Gothic" pitchFamily="34" charset="0"/>
              </a:rPr>
              <a:t>     </a:t>
            </a:r>
            <a:endParaRPr lang="en-US" sz="1600">
              <a:latin typeface="Century Gothic" pitchFamily="34" charset="0"/>
            </a:endParaRPr>
          </a:p>
        </p:txBody>
      </p:sp>
      <p:sp>
        <p:nvSpPr>
          <p:cNvPr id="29706" name="Flowchart: Process 10"/>
          <p:cNvSpPr>
            <a:spLocks noChangeArrowheads="1"/>
          </p:cNvSpPr>
          <p:nvPr/>
        </p:nvSpPr>
        <p:spPr bwMode="auto">
          <a:xfrm>
            <a:off x="1993900" y="5257800"/>
            <a:ext cx="2392363" cy="906463"/>
          </a:xfrm>
          <a:prstGeom prst="homePlate">
            <a:avLst>
              <a:gd name="adj" fmla="val 53261"/>
            </a:avLst>
          </a:prstGeom>
          <a:solidFill>
            <a:srgbClr val="006699">
              <a:alpha val="30980"/>
            </a:srgbClr>
          </a:solidFill>
          <a:ln w="25400" algn="ctr">
            <a:solidFill>
              <a:srgbClr val="006699"/>
            </a:solidFill>
            <a:miter lim="800000"/>
            <a:headEnd/>
            <a:tailEnd/>
          </a:ln>
        </p:spPr>
        <p:txBody>
          <a:bodyPr anchor="ctr"/>
          <a:lstStyle/>
          <a:p>
            <a:pPr algn="ctr"/>
            <a:r>
              <a:rPr lang="en-US">
                <a:latin typeface="Century Gothic" pitchFamily="34" charset="0"/>
              </a:rPr>
              <a:t>MONITORING</a:t>
            </a:r>
          </a:p>
        </p:txBody>
      </p:sp>
      <p:sp>
        <p:nvSpPr>
          <p:cNvPr id="29707" name="Flowchart: Process 10"/>
          <p:cNvSpPr>
            <a:spLocks noChangeArrowheads="1"/>
          </p:cNvSpPr>
          <p:nvPr/>
        </p:nvSpPr>
        <p:spPr bwMode="auto">
          <a:xfrm>
            <a:off x="6196013" y="5248275"/>
            <a:ext cx="2603500" cy="906463"/>
          </a:xfrm>
          <a:prstGeom prst="chevron">
            <a:avLst>
              <a:gd name="adj" fmla="val 54730"/>
            </a:avLst>
          </a:prstGeom>
          <a:solidFill>
            <a:srgbClr val="006699">
              <a:alpha val="30980"/>
            </a:srgbClr>
          </a:solidFill>
          <a:ln w="25400" algn="ctr">
            <a:solidFill>
              <a:srgbClr val="006699"/>
            </a:solidFill>
            <a:miter lim="800000"/>
            <a:headEnd/>
            <a:tailEnd/>
          </a:ln>
        </p:spPr>
        <p:txBody>
          <a:bodyPr anchor="ctr"/>
          <a:lstStyle/>
          <a:p>
            <a:pPr algn="ctr"/>
            <a:r>
              <a:rPr lang="en-US">
                <a:latin typeface="Century Gothic" pitchFamily="34" charset="0"/>
              </a:rPr>
              <a:t>ACTION</a:t>
            </a:r>
            <a:br>
              <a:rPr lang="en-US">
                <a:latin typeface="Century Gothic" pitchFamily="34" charset="0"/>
              </a:rPr>
            </a:br>
            <a:r>
              <a:rPr lang="en-US">
                <a:latin typeface="Century Gothic" pitchFamily="34" charset="0"/>
              </a:rPr>
              <a:t>TAKEN *</a:t>
            </a:r>
          </a:p>
        </p:txBody>
      </p:sp>
      <p:sp>
        <p:nvSpPr>
          <p:cNvPr id="29708" name="Rectangle 13"/>
          <p:cNvSpPr>
            <a:spLocks noChangeArrowheads="1"/>
          </p:cNvSpPr>
          <p:nvPr/>
        </p:nvSpPr>
        <p:spPr bwMode="auto">
          <a:xfrm>
            <a:off x="3060700" y="5386388"/>
            <a:ext cx="4572000" cy="646112"/>
          </a:xfrm>
          <a:prstGeom prst="rect">
            <a:avLst/>
          </a:prstGeom>
          <a:noFill/>
          <a:ln w="9525">
            <a:noFill/>
            <a:miter lim="800000"/>
            <a:headEnd/>
            <a:tailEnd/>
          </a:ln>
        </p:spPr>
        <p:txBody>
          <a:bodyPr>
            <a:spAutoFit/>
          </a:bodyPr>
          <a:lstStyle/>
          <a:p>
            <a:pPr algn="ctr"/>
            <a:r>
              <a:rPr lang="en-US">
                <a:latin typeface="Century Gothic" pitchFamily="34" charset="0"/>
              </a:rPr>
              <a:t>THRESHOLD(S)</a:t>
            </a:r>
            <a:br>
              <a:rPr lang="en-US">
                <a:latin typeface="Century Gothic" pitchFamily="34" charset="0"/>
              </a:rPr>
            </a:br>
            <a:r>
              <a:rPr lang="en-US">
                <a:latin typeface="Century Gothic" pitchFamily="34" charset="0"/>
              </a:rPr>
              <a:t>    REACHED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2"/>
          <p:cNvSpPr>
            <a:spLocks noChangeArrowheads="1"/>
          </p:cNvSpPr>
          <p:nvPr/>
        </p:nvSpPr>
        <p:spPr bwMode="auto">
          <a:xfrm>
            <a:off x="0" y="6510338"/>
            <a:ext cx="9144000" cy="376237"/>
          </a:xfrm>
          <a:prstGeom prst="rect">
            <a:avLst/>
          </a:prstGeom>
          <a:solidFill>
            <a:srgbClr val="000000"/>
          </a:solidFill>
          <a:ln w="9525">
            <a:solidFill>
              <a:srgbClr val="000000"/>
            </a:solidFill>
            <a:miter lim="800000"/>
            <a:headEnd/>
            <a:tailEnd/>
          </a:ln>
        </p:spPr>
        <p:txBody>
          <a:bodyPr anchor="ctr">
            <a:spAutoFit/>
          </a:bodyPr>
          <a:lstStyle/>
          <a:p>
            <a:pPr>
              <a:defRPr/>
            </a:pPr>
            <a:endParaRPr lang="en-US" kern="0" dirty="0">
              <a:solidFill>
                <a:sysClr val="windowText" lastClr="000000"/>
              </a:solidFill>
              <a:cs typeface="Arial" charset="0"/>
            </a:endParaRPr>
          </a:p>
        </p:txBody>
      </p:sp>
      <p:sp>
        <p:nvSpPr>
          <p:cNvPr id="33" name="Rectangle 23"/>
          <p:cNvSpPr>
            <a:spLocks noChangeArrowheads="1"/>
          </p:cNvSpPr>
          <p:nvPr/>
        </p:nvSpPr>
        <p:spPr bwMode="auto">
          <a:xfrm>
            <a:off x="0" y="6529388"/>
            <a:ext cx="3781425" cy="366712"/>
          </a:xfrm>
          <a:prstGeom prst="rect">
            <a:avLst/>
          </a:prstGeom>
          <a:noFill/>
          <a:ln w="9525">
            <a:noFill/>
            <a:miter lim="800000"/>
            <a:headEnd/>
            <a:tailEnd/>
          </a:ln>
          <a:effectLst/>
        </p:spPr>
        <p:txBody>
          <a:bodyPr>
            <a:spAutoFit/>
          </a:bodyPr>
          <a:lstStyle/>
          <a:p>
            <a:pPr>
              <a:defRPr/>
            </a:pPr>
            <a:r>
              <a:rPr lang="en-US" kern="0" dirty="0">
                <a:solidFill>
                  <a:srgbClr val="FFFFFF"/>
                </a:solidFill>
                <a:cs typeface="Arial" charset="0"/>
              </a:rPr>
              <a:t>BUILDING STRONG</a:t>
            </a:r>
            <a:r>
              <a:rPr lang="en-US" sz="900" kern="0" dirty="0">
                <a:solidFill>
                  <a:srgbClr val="FFFFFF"/>
                </a:solidFill>
                <a:cs typeface="Arial" charset="0"/>
              </a:rPr>
              <a:t>®</a:t>
            </a:r>
            <a:endParaRPr lang="en-US" kern="0" dirty="0">
              <a:solidFill>
                <a:srgbClr val="FFFFFF"/>
              </a:solidFill>
              <a:cs typeface="Arial" charset="0"/>
            </a:endParaRPr>
          </a:p>
        </p:txBody>
      </p:sp>
      <p:sp>
        <p:nvSpPr>
          <p:cNvPr id="34" name="Text Box 11"/>
          <p:cNvSpPr txBox="1">
            <a:spLocks noChangeArrowheads="1"/>
          </p:cNvSpPr>
          <p:nvPr/>
        </p:nvSpPr>
        <p:spPr bwMode="auto">
          <a:xfrm>
            <a:off x="4105275" y="6591300"/>
            <a:ext cx="5038725" cy="257175"/>
          </a:xfrm>
          <a:prstGeom prst="rect">
            <a:avLst/>
          </a:prstGeom>
          <a:noFill/>
          <a:ln w="9525">
            <a:noFill/>
            <a:miter lim="800000"/>
            <a:headEnd/>
            <a:tailEnd/>
          </a:ln>
          <a:effectLst/>
        </p:spPr>
        <p:txBody>
          <a:bodyPr>
            <a:spAutoFit/>
          </a:bodyPr>
          <a:lstStyle/>
          <a:p>
            <a:pPr algn="r">
              <a:lnSpc>
                <a:spcPct val="90000"/>
              </a:lnSpc>
              <a:spcBef>
                <a:spcPct val="0"/>
              </a:spcBef>
              <a:defRPr/>
            </a:pPr>
            <a:r>
              <a:rPr lang="en-US" sz="1200" kern="0" dirty="0">
                <a:solidFill>
                  <a:srgbClr val="FFFFFF"/>
                </a:solidFill>
                <a:cs typeface="Arial" charset="0"/>
              </a:rPr>
              <a:t>U.S. ARMY CORPS OF ENGINEERS | Jacksonville District</a:t>
            </a:r>
          </a:p>
        </p:txBody>
      </p:sp>
      <p:sp>
        <p:nvSpPr>
          <p:cNvPr id="30725" name="TextBox 2"/>
          <p:cNvSpPr txBox="1">
            <a:spLocks noChangeArrowheads="1"/>
          </p:cNvSpPr>
          <p:nvPr/>
        </p:nvSpPr>
        <p:spPr bwMode="auto">
          <a:xfrm>
            <a:off x="1176338" y="188913"/>
            <a:ext cx="6905625" cy="769937"/>
          </a:xfrm>
          <a:prstGeom prst="rect">
            <a:avLst/>
          </a:prstGeom>
          <a:noFill/>
          <a:ln w="9525">
            <a:noFill/>
            <a:miter lim="800000"/>
            <a:headEnd/>
            <a:tailEnd/>
          </a:ln>
        </p:spPr>
        <p:txBody>
          <a:bodyPr wrap="none">
            <a:spAutoFit/>
          </a:bodyPr>
          <a:lstStyle/>
          <a:p>
            <a:pPr algn="ctr" fontAlgn="base">
              <a:spcBef>
                <a:spcPct val="0"/>
              </a:spcBef>
              <a:spcAft>
                <a:spcPct val="0"/>
              </a:spcAft>
            </a:pPr>
            <a:r>
              <a:rPr lang="en-US" sz="4400" b="1">
                <a:solidFill>
                  <a:srgbClr val="006699"/>
                </a:solidFill>
                <a:latin typeface="Century Gothic" pitchFamily="34" charset="0"/>
                <a:cs typeface="Arial" charset="0"/>
              </a:rPr>
              <a:t>ENGINEERING OVERVIEW</a:t>
            </a:r>
          </a:p>
        </p:txBody>
      </p:sp>
      <p:sp>
        <p:nvSpPr>
          <p:cNvPr id="30727" name="Slide Number Placeholder 5"/>
          <p:cNvSpPr>
            <a:spLocks noGrp="1"/>
          </p:cNvSpPr>
          <p:nvPr>
            <p:ph type="sldNum" sz="quarter" idx="10"/>
          </p:nvPr>
        </p:nvSpPr>
        <p:spPr bwMode="auto">
          <a:xfrm>
            <a:off x="8550275" y="0"/>
            <a:ext cx="593725" cy="350838"/>
          </a:xfrm>
          <a:noFill/>
          <a:ln>
            <a:miter lim="800000"/>
            <a:headEnd/>
            <a:tailEnd/>
          </a:ln>
        </p:spPr>
        <p:txBody>
          <a:bodyPr vert="horz" wrap="square" lIns="91440" tIns="45720" rIns="91440" bIns="45720" numCol="1" anchor="t" anchorCtr="0" compatLnSpc="1">
            <a:prstTxWarp prst="textNoShape">
              <a:avLst/>
            </a:prstTxWarp>
          </a:bodyPr>
          <a:lstStyle/>
          <a:p>
            <a:pPr marL="228600" indent="-228600" algn="ctr"/>
            <a:fld id="{0EDE30AD-BEC9-4997-B4A9-60E4210D9A79}" type="slidenum">
              <a:rPr lang="en-US" sz="1200" smtClean="0">
                <a:solidFill>
                  <a:srgbClr val="000000"/>
                </a:solidFill>
              </a:rPr>
              <a:pPr marL="228600" indent="-228600" algn="ctr"/>
              <a:t>27</a:t>
            </a:fld>
            <a:endParaRPr lang="en-US" sz="1200" smtClean="0">
              <a:solidFill>
                <a:srgbClr val="000000"/>
              </a:solidFill>
            </a:endParaRPr>
          </a:p>
        </p:txBody>
      </p:sp>
      <p:sp>
        <p:nvSpPr>
          <p:cNvPr id="30728" name="Content Placeholder 15"/>
          <p:cNvSpPr>
            <a:spLocks noGrp="1"/>
          </p:cNvSpPr>
          <p:nvPr>
            <p:ph idx="1"/>
          </p:nvPr>
        </p:nvSpPr>
        <p:spPr bwMode="auto">
          <a:xfrm>
            <a:off x="2315389" y="1905000"/>
            <a:ext cx="6022975" cy="566738"/>
          </a:xfrm>
          <a:noFill/>
          <a:ln>
            <a:miter lim="800000"/>
            <a:headEnd/>
            <a:tailEnd/>
          </a:ln>
        </p:spPr>
        <p:txBody>
          <a:bodyPr vert="horz" wrap="square" lIns="91440" tIns="45720" rIns="91440" bIns="45720" numCol="1" anchor="t" anchorCtr="0" compatLnSpc="1">
            <a:prstTxWarp prst="textNoShape">
              <a:avLst/>
            </a:prstTxWarp>
          </a:bodyPr>
          <a:lstStyle/>
          <a:p>
            <a:pPr marL="0" indent="0">
              <a:spcBef>
                <a:spcPct val="0"/>
              </a:spcBef>
              <a:buFont typeface="Wingdings" pitchFamily="2" charset="2"/>
              <a:buNone/>
            </a:pPr>
            <a:r>
              <a:rPr lang="en-US" sz="2600" b="1" dirty="0" smtClean="0">
                <a:latin typeface="Century Gothic" pitchFamily="34" charset="0"/>
              </a:rPr>
              <a:t>Air Draft Restrictions</a:t>
            </a:r>
          </a:p>
          <a:p>
            <a:pPr marL="0" indent="0">
              <a:spcBef>
                <a:spcPct val="0"/>
              </a:spcBef>
              <a:buFont typeface="Wingdings" pitchFamily="2" charset="2"/>
              <a:buNone/>
            </a:pPr>
            <a:endParaRPr lang="en-US" dirty="0" smtClean="0"/>
          </a:p>
        </p:txBody>
      </p:sp>
      <p:sp>
        <p:nvSpPr>
          <p:cNvPr id="30729"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charset="0"/>
            </a:endParaRPr>
          </a:p>
        </p:txBody>
      </p:sp>
      <p:pic>
        <p:nvPicPr>
          <p:cNvPr id="30730" name="Picture 5"/>
          <p:cNvPicPr>
            <a:picLocks noChangeAspect="1" noChangeArrowheads="1"/>
          </p:cNvPicPr>
          <p:nvPr/>
        </p:nvPicPr>
        <p:blipFill>
          <a:blip r:embed="rId3" cstate="print"/>
          <a:srcRect t="21121" b="20148"/>
          <a:stretch>
            <a:fillRect/>
          </a:stretch>
        </p:blipFill>
        <p:spPr bwMode="auto">
          <a:xfrm>
            <a:off x="94436" y="2789238"/>
            <a:ext cx="2195513" cy="776287"/>
          </a:xfrm>
          <a:prstGeom prst="rect">
            <a:avLst/>
          </a:prstGeom>
          <a:noFill/>
          <a:ln w="3175">
            <a:solidFill>
              <a:schemeClr val="tx1"/>
            </a:solidFill>
            <a:miter lim="800000"/>
            <a:headEnd/>
            <a:tailEnd/>
          </a:ln>
        </p:spPr>
      </p:pic>
      <p:pic>
        <p:nvPicPr>
          <p:cNvPr id="30731" name="Picture 2"/>
          <p:cNvPicPr>
            <a:picLocks noChangeAspect="1" noChangeArrowheads="1"/>
          </p:cNvPicPr>
          <p:nvPr/>
        </p:nvPicPr>
        <p:blipFill>
          <a:blip r:embed="rId4" cstate="print"/>
          <a:srcRect l="3732" t="15463" r="2309" b="52707"/>
          <a:stretch>
            <a:fillRect/>
          </a:stretch>
        </p:blipFill>
        <p:spPr bwMode="auto">
          <a:xfrm>
            <a:off x="94436" y="3733800"/>
            <a:ext cx="2193925" cy="735012"/>
          </a:xfrm>
          <a:prstGeom prst="rect">
            <a:avLst/>
          </a:prstGeom>
          <a:noFill/>
          <a:ln w="3175">
            <a:solidFill>
              <a:schemeClr val="tx1"/>
            </a:solidFill>
            <a:miter lim="800000"/>
            <a:headEnd/>
            <a:tailEnd/>
          </a:ln>
        </p:spPr>
      </p:pic>
      <p:pic>
        <p:nvPicPr>
          <p:cNvPr id="30732" name="Picture 5"/>
          <p:cNvPicPr>
            <a:picLocks noChangeAspect="1" noChangeArrowheads="1"/>
          </p:cNvPicPr>
          <p:nvPr/>
        </p:nvPicPr>
        <p:blipFill>
          <a:blip r:embed="rId5" cstate="print"/>
          <a:srcRect t="44270" b="2818"/>
          <a:stretch>
            <a:fillRect/>
          </a:stretch>
        </p:blipFill>
        <p:spPr bwMode="auto">
          <a:xfrm>
            <a:off x="102374" y="4678363"/>
            <a:ext cx="2193925" cy="741362"/>
          </a:xfrm>
          <a:prstGeom prst="rect">
            <a:avLst/>
          </a:prstGeom>
          <a:noFill/>
          <a:ln w="3175">
            <a:solidFill>
              <a:schemeClr val="tx1"/>
            </a:solidFill>
            <a:miter lim="800000"/>
            <a:headEnd/>
            <a:tailEnd/>
          </a:ln>
        </p:spPr>
      </p:pic>
      <p:sp>
        <p:nvSpPr>
          <p:cNvPr id="16" name="Content Placeholder 15"/>
          <p:cNvSpPr txBox="1">
            <a:spLocks/>
          </p:cNvSpPr>
          <p:nvPr/>
        </p:nvSpPr>
        <p:spPr>
          <a:xfrm>
            <a:off x="2286000" y="990600"/>
            <a:ext cx="5513388" cy="544513"/>
          </a:xfrm>
          <a:prstGeom prst="rect">
            <a:avLst/>
          </a:prstGeom>
        </p:spPr>
        <p:txBody>
          <a:bodyPr/>
          <a:lstStyle/>
          <a:p>
            <a:pPr eaLnBrk="0" fontAlgn="base" hangingPunct="0">
              <a:buFont typeface="Wingdings" pitchFamily="2" charset="2"/>
              <a:buNone/>
              <a:defRPr/>
            </a:pPr>
            <a:r>
              <a:rPr lang="en-US" sz="2600" b="1" kern="0" dirty="0">
                <a:solidFill>
                  <a:srgbClr val="000000"/>
                </a:solidFill>
                <a:latin typeface="Century Gothic" pitchFamily="34" charset="0"/>
                <a:cs typeface="Arial" charset="0"/>
              </a:rPr>
              <a:t>Groundwater Analysis</a:t>
            </a:r>
          </a:p>
        </p:txBody>
      </p:sp>
      <p:sp>
        <p:nvSpPr>
          <p:cNvPr id="17" name="Content Placeholder 15"/>
          <p:cNvSpPr txBox="1">
            <a:spLocks/>
          </p:cNvSpPr>
          <p:nvPr/>
        </p:nvSpPr>
        <p:spPr>
          <a:xfrm>
            <a:off x="2326461" y="4648200"/>
            <a:ext cx="6022975" cy="574675"/>
          </a:xfrm>
          <a:prstGeom prst="rect">
            <a:avLst/>
          </a:prstGeom>
        </p:spPr>
        <p:txBody>
          <a:bodyPr/>
          <a:lstStyle/>
          <a:p>
            <a:pPr eaLnBrk="0" fontAlgn="base" hangingPunct="0">
              <a:buFont typeface="Wingdings" pitchFamily="2" charset="2"/>
              <a:buNone/>
              <a:defRPr/>
            </a:pPr>
            <a:r>
              <a:rPr lang="en-US" sz="2600" b="1" kern="0" dirty="0">
                <a:solidFill>
                  <a:srgbClr val="000000"/>
                </a:solidFill>
                <a:latin typeface="Century Gothic" pitchFamily="34" charset="0"/>
                <a:cs typeface="Arial" charset="0"/>
              </a:rPr>
              <a:t>Shoreline Erosion</a:t>
            </a:r>
          </a:p>
          <a:p>
            <a:pPr marL="342900" indent="-342900" fontAlgn="base">
              <a:spcBef>
                <a:spcPct val="0"/>
              </a:spcBef>
              <a:spcAft>
                <a:spcPct val="0"/>
              </a:spcAft>
              <a:buFont typeface="Wingdings" pitchFamily="2" charset="2"/>
              <a:buChar char="§"/>
              <a:defRPr/>
            </a:pPr>
            <a:endParaRPr lang="en-US" sz="2000" b="1" kern="0" dirty="0">
              <a:solidFill>
                <a:srgbClr val="000000"/>
              </a:solidFill>
              <a:latin typeface="Century Gothic" pitchFamily="34" charset="0"/>
              <a:cs typeface="Arial" charset="0"/>
            </a:endParaRPr>
          </a:p>
          <a:p>
            <a:pPr marL="342900" indent="-342900" eaLnBrk="0" fontAlgn="base" hangingPunct="0">
              <a:spcBef>
                <a:spcPct val="20000"/>
              </a:spcBef>
              <a:spcAft>
                <a:spcPct val="0"/>
              </a:spcAft>
              <a:buFont typeface="Wingdings" pitchFamily="2" charset="2"/>
              <a:buChar char="§"/>
              <a:defRPr/>
            </a:pPr>
            <a:endParaRPr lang="en-US" sz="2400" b="1" kern="0" dirty="0">
              <a:solidFill>
                <a:srgbClr val="000000"/>
              </a:solidFill>
              <a:latin typeface="Century Gothic" pitchFamily="34" charset="0"/>
              <a:cs typeface="Arial" charset="0"/>
            </a:endParaRPr>
          </a:p>
          <a:p>
            <a:pPr marL="342900" indent="-342900" eaLnBrk="0" fontAlgn="base" hangingPunct="0">
              <a:spcBef>
                <a:spcPct val="20000"/>
              </a:spcBef>
              <a:spcAft>
                <a:spcPct val="0"/>
              </a:spcAft>
              <a:buFont typeface="Wingdings" pitchFamily="2" charset="2"/>
              <a:buChar char="§"/>
              <a:defRPr/>
            </a:pPr>
            <a:endParaRPr lang="en-US" sz="3200" kern="0" dirty="0">
              <a:solidFill>
                <a:srgbClr val="000000"/>
              </a:solidFill>
              <a:cs typeface="Arial" charset="0"/>
            </a:endParaRPr>
          </a:p>
        </p:txBody>
      </p:sp>
      <p:sp>
        <p:nvSpPr>
          <p:cNvPr id="18" name="Content Placeholder 15"/>
          <p:cNvSpPr txBox="1">
            <a:spLocks/>
          </p:cNvSpPr>
          <p:nvPr/>
        </p:nvSpPr>
        <p:spPr>
          <a:xfrm>
            <a:off x="2286000" y="2819400"/>
            <a:ext cx="5538788" cy="739775"/>
          </a:xfrm>
          <a:prstGeom prst="rect">
            <a:avLst/>
          </a:prstGeom>
        </p:spPr>
        <p:txBody>
          <a:bodyPr/>
          <a:lstStyle/>
          <a:p>
            <a:pPr eaLnBrk="0" fontAlgn="base" hangingPunct="0">
              <a:buFont typeface="Wingdings" pitchFamily="2" charset="2"/>
              <a:buNone/>
              <a:defRPr/>
            </a:pPr>
            <a:r>
              <a:rPr lang="en-US" sz="2600" b="1" kern="0" dirty="0">
                <a:solidFill>
                  <a:srgbClr val="000000"/>
                </a:solidFill>
                <a:latin typeface="Century Gothic" pitchFamily="34" charset="0"/>
                <a:cs typeface="Arial" charset="0"/>
              </a:rPr>
              <a:t>Storm Surge Analysis</a:t>
            </a:r>
          </a:p>
        </p:txBody>
      </p:sp>
      <p:sp>
        <p:nvSpPr>
          <p:cNvPr id="19" name="Content Placeholder 15"/>
          <p:cNvSpPr txBox="1">
            <a:spLocks/>
          </p:cNvSpPr>
          <p:nvPr/>
        </p:nvSpPr>
        <p:spPr>
          <a:xfrm>
            <a:off x="2286000" y="3733800"/>
            <a:ext cx="6022975" cy="520700"/>
          </a:xfrm>
          <a:prstGeom prst="rect">
            <a:avLst/>
          </a:prstGeom>
        </p:spPr>
        <p:txBody>
          <a:bodyPr/>
          <a:lstStyle/>
          <a:p>
            <a:pPr eaLnBrk="0" fontAlgn="base" hangingPunct="0">
              <a:buFont typeface="Wingdings" pitchFamily="2" charset="2"/>
              <a:buNone/>
              <a:defRPr/>
            </a:pPr>
            <a:r>
              <a:rPr lang="en-US" sz="2600" b="1" kern="0" dirty="0">
                <a:solidFill>
                  <a:srgbClr val="000000"/>
                </a:solidFill>
                <a:latin typeface="Century Gothic" pitchFamily="34" charset="0"/>
                <a:cs typeface="Arial" charset="0"/>
              </a:rPr>
              <a:t>Shoaling Analysis</a:t>
            </a:r>
          </a:p>
        </p:txBody>
      </p:sp>
      <p:pic>
        <p:nvPicPr>
          <p:cNvPr id="30737" name="Picture 20" descr="welldiagram8051.jpg"/>
          <p:cNvPicPr>
            <a:picLocks noChangeAspect="1"/>
          </p:cNvPicPr>
          <p:nvPr/>
        </p:nvPicPr>
        <p:blipFill>
          <a:blip r:embed="rId6" cstate="print"/>
          <a:srcRect l="29933" t="39034" r="18497" b="19324"/>
          <a:stretch>
            <a:fillRect/>
          </a:stretch>
        </p:blipFill>
        <p:spPr bwMode="auto">
          <a:xfrm>
            <a:off x="89674" y="1030288"/>
            <a:ext cx="2193925" cy="795337"/>
          </a:xfrm>
          <a:prstGeom prst="rect">
            <a:avLst/>
          </a:prstGeom>
          <a:noFill/>
          <a:ln w="3175">
            <a:solidFill>
              <a:schemeClr val="tx1"/>
            </a:solidFill>
            <a:miter lim="800000"/>
            <a:headEnd/>
            <a:tailEnd/>
          </a:ln>
        </p:spPr>
      </p:pic>
      <p:pic>
        <p:nvPicPr>
          <p:cNvPr id="30738" name="Picture 21" descr="Susan-Maersk-767054.jpg"/>
          <p:cNvPicPr>
            <a:picLocks noChangeAspect="1"/>
          </p:cNvPicPr>
          <p:nvPr/>
        </p:nvPicPr>
        <p:blipFill>
          <a:blip r:embed="rId7" cstate="print"/>
          <a:srcRect t="35223" b="19363"/>
          <a:stretch>
            <a:fillRect/>
          </a:stretch>
        </p:blipFill>
        <p:spPr bwMode="auto">
          <a:xfrm>
            <a:off x="92849" y="1914525"/>
            <a:ext cx="2193925" cy="746125"/>
          </a:xfrm>
          <a:prstGeom prst="rect">
            <a:avLst/>
          </a:prstGeom>
          <a:noFill/>
          <a:ln w="3175">
            <a:solidFill>
              <a:schemeClr val="tx1"/>
            </a:solidFill>
            <a:miter lim="800000"/>
            <a:headEnd/>
            <a:tailEnd/>
          </a:ln>
        </p:spPr>
      </p:pic>
      <p:sp>
        <p:nvSpPr>
          <p:cNvPr id="20" name="TextBox 19"/>
          <p:cNvSpPr txBox="1"/>
          <p:nvPr/>
        </p:nvSpPr>
        <p:spPr>
          <a:xfrm>
            <a:off x="2309386" y="1352550"/>
            <a:ext cx="3786614" cy="353943"/>
          </a:xfrm>
          <a:prstGeom prst="rect">
            <a:avLst/>
          </a:prstGeom>
          <a:noFill/>
        </p:spPr>
        <p:txBody>
          <a:bodyPr wrap="none" rtlCol="0">
            <a:spAutoFit/>
          </a:bodyPr>
          <a:lstStyle/>
          <a:p>
            <a:r>
              <a:rPr lang="en-US" sz="1700" dirty="0" smtClean="0">
                <a:solidFill>
                  <a:srgbClr val="0070C0"/>
                </a:solidFill>
                <a:latin typeface="Century Gothic" pitchFamily="34" charset="0"/>
              </a:rPr>
              <a:t>Are there impacts to the aquifers?</a:t>
            </a:r>
            <a:endParaRPr lang="en-US" sz="1700" dirty="0">
              <a:solidFill>
                <a:srgbClr val="0070C0"/>
              </a:solidFill>
              <a:latin typeface="Century Gothic" pitchFamily="34" charset="0"/>
            </a:endParaRPr>
          </a:p>
        </p:txBody>
      </p:sp>
      <p:sp>
        <p:nvSpPr>
          <p:cNvPr id="21" name="TextBox 20"/>
          <p:cNvSpPr txBox="1"/>
          <p:nvPr/>
        </p:nvSpPr>
        <p:spPr>
          <a:xfrm>
            <a:off x="2315389" y="2263775"/>
            <a:ext cx="6511719" cy="353943"/>
          </a:xfrm>
          <a:prstGeom prst="rect">
            <a:avLst/>
          </a:prstGeom>
          <a:noFill/>
        </p:spPr>
        <p:txBody>
          <a:bodyPr wrap="none" rtlCol="0">
            <a:spAutoFit/>
          </a:bodyPr>
          <a:lstStyle/>
          <a:p>
            <a:r>
              <a:rPr lang="en-US" sz="1700" dirty="0" smtClean="0">
                <a:solidFill>
                  <a:srgbClr val="0070C0"/>
                </a:solidFill>
                <a:latin typeface="Century Gothic" pitchFamily="34" charset="0"/>
              </a:rPr>
              <a:t>Will new ships fit under power lines and Dames Point Bridge?</a:t>
            </a:r>
            <a:endParaRPr lang="en-US" sz="1700" dirty="0">
              <a:solidFill>
                <a:srgbClr val="0070C0"/>
              </a:solidFill>
              <a:latin typeface="Century Gothic" pitchFamily="34" charset="0"/>
            </a:endParaRPr>
          </a:p>
        </p:txBody>
      </p:sp>
      <p:sp>
        <p:nvSpPr>
          <p:cNvPr id="22" name="TextBox 21"/>
          <p:cNvSpPr txBox="1"/>
          <p:nvPr/>
        </p:nvSpPr>
        <p:spPr>
          <a:xfrm>
            <a:off x="2315389" y="3200400"/>
            <a:ext cx="6655989" cy="338554"/>
          </a:xfrm>
          <a:prstGeom prst="rect">
            <a:avLst/>
          </a:prstGeom>
          <a:noFill/>
        </p:spPr>
        <p:txBody>
          <a:bodyPr wrap="none" rtlCol="0">
            <a:spAutoFit/>
          </a:bodyPr>
          <a:lstStyle/>
          <a:p>
            <a:r>
              <a:rPr lang="en-US" sz="1600" dirty="0" smtClean="0">
                <a:solidFill>
                  <a:srgbClr val="0070C0"/>
                </a:solidFill>
                <a:latin typeface="Century Gothic" pitchFamily="34" charset="0"/>
              </a:rPr>
              <a:t>Will the project increase water surface elevations during a storm?</a:t>
            </a:r>
            <a:endParaRPr lang="en-US" sz="1600" dirty="0">
              <a:solidFill>
                <a:srgbClr val="0070C0"/>
              </a:solidFill>
              <a:latin typeface="Century Gothic" pitchFamily="34" charset="0"/>
            </a:endParaRPr>
          </a:p>
        </p:txBody>
      </p:sp>
      <p:sp>
        <p:nvSpPr>
          <p:cNvPr id="23" name="TextBox 22"/>
          <p:cNvSpPr txBox="1"/>
          <p:nvPr/>
        </p:nvSpPr>
        <p:spPr>
          <a:xfrm>
            <a:off x="2335611" y="4102100"/>
            <a:ext cx="6668813" cy="338554"/>
          </a:xfrm>
          <a:prstGeom prst="rect">
            <a:avLst/>
          </a:prstGeom>
          <a:noFill/>
        </p:spPr>
        <p:txBody>
          <a:bodyPr wrap="none" rtlCol="0">
            <a:spAutoFit/>
          </a:bodyPr>
          <a:lstStyle/>
          <a:p>
            <a:r>
              <a:rPr lang="en-US" sz="1600" dirty="0" smtClean="0">
                <a:solidFill>
                  <a:srgbClr val="0070C0"/>
                </a:solidFill>
                <a:latin typeface="Century Gothic" pitchFamily="34" charset="0"/>
              </a:rPr>
              <a:t>How much additional material for future maintenance dredging?</a:t>
            </a:r>
            <a:endParaRPr lang="en-US" sz="1600" dirty="0">
              <a:solidFill>
                <a:srgbClr val="0070C0"/>
              </a:solidFill>
              <a:latin typeface="Century Gothic" pitchFamily="34" charset="0"/>
            </a:endParaRPr>
          </a:p>
        </p:txBody>
      </p:sp>
      <p:sp>
        <p:nvSpPr>
          <p:cNvPr id="24" name="TextBox 23"/>
          <p:cNvSpPr txBox="1"/>
          <p:nvPr/>
        </p:nvSpPr>
        <p:spPr>
          <a:xfrm>
            <a:off x="2322787" y="5029200"/>
            <a:ext cx="6816290" cy="338554"/>
          </a:xfrm>
          <a:prstGeom prst="rect">
            <a:avLst/>
          </a:prstGeom>
          <a:noFill/>
        </p:spPr>
        <p:txBody>
          <a:bodyPr wrap="none" rtlCol="0">
            <a:spAutoFit/>
          </a:bodyPr>
          <a:lstStyle/>
          <a:p>
            <a:r>
              <a:rPr lang="en-US" sz="1600" dirty="0" smtClean="0">
                <a:solidFill>
                  <a:srgbClr val="0070C0"/>
                </a:solidFill>
                <a:latin typeface="Century Gothic" pitchFamily="34" charset="0"/>
              </a:rPr>
              <a:t>Changes to river dynamics as a result of construction &amp; operations?</a:t>
            </a:r>
            <a:endParaRPr lang="en-US" sz="1600" dirty="0">
              <a:solidFill>
                <a:srgbClr val="0070C0"/>
              </a:solidFill>
              <a:latin typeface="Century Gothic"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675861" y="5327371"/>
            <a:ext cx="7722704" cy="705679"/>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46" name="Title 1"/>
          <p:cNvSpPr>
            <a:spLocks noGrp="1"/>
          </p:cNvSpPr>
          <p:nvPr>
            <p:ph type="title"/>
          </p:nvPr>
        </p:nvSpPr>
        <p:spPr bwMode="auto">
          <a:xfrm>
            <a:off x="427038" y="119063"/>
            <a:ext cx="8229600" cy="815975"/>
          </a:xfrm>
          <a:noFill/>
          <a:ln>
            <a:miter lim="800000"/>
            <a:headEnd/>
            <a:tailEnd/>
          </a:ln>
        </p:spPr>
        <p:txBody>
          <a:bodyPr vert="horz" wrap="square" lIns="91440" tIns="45720" rIns="91440" bIns="45720" numCol="1" anchor="t" anchorCtr="0" compatLnSpc="1">
            <a:prstTxWarp prst="textNoShape">
              <a:avLst/>
            </a:prstTxWarp>
          </a:bodyPr>
          <a:lstStyle/>
          <a:p>
            <a:r>
              <a:rPr lang="en-US" sz="4000" b="1" dirty="0" smtClean="0">
                <a:solidFill>
                  <a:srgbClr val="006699"/>
                </a:solidFill>
                <a:latin typeface="Century Gothic" pitchFamily="34" charset="0"/>
              </a:rPr>
              <a:t>GROUNDWATER ANALYSIS</a:t>
            </a:r>
          </a:p>
        </p:txBody>
      </p:sp>
      <p:sp>
        <p:nvSpPr>
          <p:cNvPr id="17411" name="Content Placeholder 2"/>
          <p:cNvSpPr>
            <a:spLocks noGrp="1"/>
          </p:cNvSpPr>
          <p:nvPr>
            <p:ph idx="1"/>
          </p:nvPr>
        </p:nvSpPr>
        <p:spPr>
          <a:xfrm>
            <a:off x="307975" y="1042299"/>
            <a:ext cx="8856663" cy="3062564"/>
          </a:xfrm>
        </p:spPr>
        <p:txBody>
          <a:bodyPr/>
          <a:lstStyle/>
          <a:p>
            <a:pPr marL="168275" lvl="1" indent="-168275">
              <a:buSzTx/>
              <a:buFont typeface="Wingdings" pitchFamily="2" charset="2"/>
              <a:buChar char="§"/>
              <a:defRPr/>
            </a:pPr>
            <a:r>
              <a:rPr lang="en-US" sz="1800" b="1" dirty="0" smtClean="0">
                <a:latin typeface="Century Gothic" pitchFamily="34" charset="0"/>
              </a:rPr>
              <a:t>No impact to </a:t>
            </a:r>
            <a:r>
              <a:rPr lang="en-US" sz="1800" b="1" dirty="0" err="1" smtClean="0">
                <a:latin typeface="Century Gothic" pitchFamily="34" charset="0"/>
              </a:rPr>
              <a:t>Floridan</a:t>
            </a:r>
            <a:r>
              <a:rPr lang="en-US" sz="1800" b="1" dirty="0" smtClean="0">
                <a:latin typeface="Century Gothic" pitchFamily="34" charset="0"/>
              </a:rPr>
              <a:t> Aquifer (primary drinking water source for area)</a:t>
            </a:r>
            <a:br>
              <a:rPr lang="en-US" sz="1800" b="1" dirty="0" smtClean="0">
                <a:latin typeface="Century Gothic" pitchFamily="34" charset="0"/>
              </a:rPr>
            </a:br>
            <a:endParaRPr lang="en-US" sz="800" b="1" dirty="0" smtClean="0">
              <a:latin typeface="Century Gothic" pitchFamily="34" charset="0"/>
            </a:endParaRPr>
          </a:p>
          <a:p>
            <a:pPr marL="168275" indent="-168275">
              <a:defRPr/>
            </a:pPr>
            <a:r>
              <a:rPr lang="en-US" sz="1800" b="1" dirty="0" smtClean="0">
                <a:latin typeface="Century Gothic" pitchFamily="34" charset="0"/>
              </a:rPr>
              <a:t>USGS Groundwater Model – Surficial Aquifer</a:t>
            </a:r>
          </a:p>
          <a:p>
            <a:pPr marL="517525" lvl="1" indent="-288925">
              <a:defRPr/>
            </a:pPr>
            <a:r>
              <a:rPr lang="en-US" sz="1600" b="1" dirty="0" smtClean="0">
                <a:latin typeface="Century Gothic" pitchFamily="34" charset="0"/>
              </a:rPr>
              <a:t>Little to no affect to </a:t>
            </a:r>
            <a:r>
              <a:rPr lang="en-US" sz="1600" b="1" dirty="0" err="1" smtClean="0">
                <a:latin typeface="Century Gothic" pitchFamily="34" charset="0"/>
              </a:rPr>
              <a:t>surficial</a:t>
            </a:r>
            <a:r>
              <a:rPr lang="en-US" sz="1600" b="1" dirty="0" smtClean="0">
                <a:latin typeface="Century Gothic" pitchFamily="34" charset="0"/>
              </a:rPr>
              <a:t> aquifer and only in areas likely to be impacted by existing conditions</a:t>
            </a:r>
          </a:p>
          <a:p>
            <a:pPr marL="517525" lvl="1" indent="-288925">
              <a:defRPr/>
            </a:pPr>
            <a:r>
              <a:rPr lang="en-US" sz="1600" b="1" dirty="0" smtClean="0">
                <a:latin typeface="Century Gothic" pitchFamily="34" charset="0"/>
              </a:rPr>
              <a:t>Cross sections generated based on available data at four locations along </a:t>
            </a:r>
            <a:br>
              <a:rPr lang="en-US" sz="1600" b="1" dirty="0" smtClean="0">
                <a:latin typeface="Century Gothic" pitchFamily="34" charset="0"/>
              </a:rPr>
            </a:br>
            <a:r>
              <a:rPr lang="en-US" sz="1600" b="1" dirty="0" smtClean="0">
                <a:latin typeface="Century Gothic" pitchFamily="34" charset="0"/>
              </a:rPr>
              <a:t>the channel</a:t>
            </a:r>
          </a:p>
          <a:p>
            <a:pPr marL="517525" lvl="1" indent="-288925">
              <a:defRPr/>
            </a:pPr>
            <a:r>
              <a:rPr lang="en-US" sz="1600" b="1" dirty="0" smtClean="0">
                <a:latin typeface="Century Gothic" pitchFamily="34" charset="0"/>
              </a:rPr>
              <a:t>Cross sections located at residential areas most likely to use </a:t>
            </a:r>
            <a:r>
              <a:rPr lang="en-US" sz="1600" b="1" dirty="0" err="1" smtClean="0">
                <a:latin typeface="Century Gothic" pitchFamily="34" charset="0"/>
              </a:rPr>
              <a:t>surficial</a:t>
            </a:r>
            <a:r>
              <a:rPr lang="en-US" sz="1600" b="1" dirty="0" smtClean="0">
                <a:latin typeface="Century Gothic" pitchFamily="34" charset="0"/>
              </a:rPr>
              <a:t> aquifer</a:t>
            </a:r>
          </a:p>
          <a:p>
            <a:pPr marL="517525" lvl="1" indent="-288925">
              <a:defRPr/>
            </a:pPr>
            <a:r>
              <a:rPr lang="en-US" sz="1600" b="1" dirty="0" smtClean="0">
                <a:latin typeface="Century Gothic" pitchFamily="34" charset="0"/>
              </a:rPr>
              <a:t>Four possible geologic scenarios tested at each location</a:t>
            </a:r>
          </a:p>
          <a:p>
            <a:pPr marL="517525" lvl="1" indent="-288925">
              <a:defRPr/>
            </a:pPr>
            <a:r>
              <a:rPr lang="en-US" sz="1600" b="1" dirty="0" smtClean="0">
                <a:latin typeface="Century Gothic" pitchFamily="34" charset="0"/>
              </a:rPr>
              <a:t>Most conservative scenario shows increase of 4 ppt salinity within 75 feet of channel on one section – </a:t>
            </a:r>
            <a:r>
              <a:rPr lang="en-US" sz="1600" b="1" dirty="0" smtClean="0">
                <a:solidFill>
                  <a:srgbClr val="0070C0"/>
                </a:solidFill>
                <a:latin typeface="Century Gothic" pitchFamily="34" charset="0"/>
              </a:rPr>
              <a:t>most likely scenario indicates &lt; 0.2 ppt</a:t>
            </a:r>
          </a:p>
        </p:txBody>
      </p:sp>
      <p:sp>
        <p:nvSpPr>
          <p:cNvPr id="31748" name="Slide Number Placeholder 5"/>
          <p:cNvSpPr>
            <a:spLocks noGrp="1"/>
          </p:cNvSpPr>
          <p:nvPr>
            <p:ph type="sldNum" sz="quarter" idx="10"/>
          </p:nvPr>
        </p:nvSpPr>
        <p:spPr bwMode="auto">
          <a:xfrm>
            <a:off x="8550275" y="0"/>
            <a:ext cx="593725" cy="350838"/>
          </a:xfrm>
          <a:noFill/>
          <a:ln>
            <a:miter lim="800000"/>
            <a:headEnd/>
            <a:tailEnd/>
          </a:ln>
        </p:spPr>
        <p:txBody>
          <a:bodyPr vert="horz" wrap="square" lIns="91440" tIns="45720" rIns="91440" bIns="45720" numCol="1" anchor="t" anchorCtr="0" compatLnSpc="1">
            <a:prstTxWarp prst="textNoShape">
              <a:avLst/>
            </a:prstTxWarp>
          </a:bodyPr>
          <a:lstStyle/>
          <a:p>
            <a:pPr marL="228600" indent="-228600" algn="ctr"/>
            <a:fld id="{178BF764-AB40-4F37-ADED-22E2985BABCC}" type="slidenum">
              <a:rPr lang="en-US" sz="1200" smtClean="0">
                <a:solidFill>
                  <a:srgbClr val="000000"/>
                </a:solidFill>
              </a:rPr>
              <a:pPr marL="228600" indent="-228600" algn="ctr"/>
              <a:t>28</a:t>
            </a:fld>
            <a:endParaRPr lang="en-US" sz="1200" dirty="0" smtClean="0">
              <a:solidFill>
                <a:srgbClr val="000000"/>
              </a:solidFill>
            </a:endParaRPr>
          </a:p>
        </p:txBody>
      </p:sp>
      <p:sp>
        <p:nvSpPr>
          <p:cNvPr id="31749"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5" name="Rectangle 14"/>
          <p:cNvSpPr/>
          <p:nvPr/>
        </p:nvSpPr>
        <p:spPr>
          <a:xfrm>
            <a:off x="685800" y="4790867"/>
            <a:ext cx="7718425" cy="23812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7" name="Rectangle 6"/>
          <p:cNvSpPr/>
          <p:nvPr/>
        </p:nvSpPr>
        <p:spPr>
          <a:xfrm>
            <a:off x="663575" y="5011529"/>
            <a:ext cx="7764463" cy="33655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9" name="Rectangle 8"/>
          <p:cNvSpPr/>
          <p:nvPr/>
        </p:nvSpPr>
        <p:spPr>
          <a:xfrm>
            <a:off x="652463" y="6013172"/>
            <a:ext cx="7764462" cy="387420"/>
          </a:xfrm>
          <a:prstGeom prst="rect">
            <a:avLst/>
          </a:prstGeom>
          <a:blipFill>
            <a:blip r:embed="rId3" cstate="prin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8" name="Freeform 17"/>
          <p:cNvSpPr/>
          <p:nvPr/>
        </p:nvSpPr>
        <p:spPr>
          <a:xfrm>
            <a:off x="3175000" y="4774993"/>
            <a:ext cx="2419350" cy="363536"/>
          </a:xfrm>
          <a:custGeom>
            <a:avLst/>
            <a:gdLst>
              <a:gd name="connsiteX0" fmla="*/ 0 w 589280"/>
              <a:gd name="connsiteY0" fmla="*/ 0 h 233680"/>
              <a:gd name="connsiteX1" fmla="*/ 111760 w 589280"/>
              <a:gd name="connsiteY1" fmla="*/ 233680 h 233680"/>
              <a:gd name="connsiteX2" fmla="*/ 477520 w 589280"/>
              <a:gd name="connsiteY2" fmla="*/ 233680 h 233680"/>
              <a:gd name="connsiteX3" fmla="*/ 589280 w 589280"/>
              <a:gd name="connsiteY3" fmla="*/ 0 h 233680"/>
            </a:gdLst>
            <a:ahLst/>
            <a:cxnLst>
              <a:cxn ang="0">
                <a:pos x="connsiteX0" y="connsiteY0"/>
              </a:cxn>
              <a:cxn ang="0">
                <a:pos x="connsiteX1" y="connsiteY1"/>
              </a:cxn>
              <a:cxn ang="0">
                <a:pos x="connsiteX2" y="connsiteY2"/>
              </a:cxn>
              <a:cxn ang="0">
                <a:pos x="connsiteX3" y="connsiteY3"/>
              </a:cxn>
            </a:cxnLst>
            <a:rect l="l" t="t" r="r" b="b"/>
            <a:pathLst>
              <a:path w="589280" h="233680">
                <a:moveTo>
                  <a:pt x="0" y="0"/>
                </a:moveTo>
                <a:lnTo>
                  <a:pt x="111760" y="233680"/>
                </a:lnTo>
                <a:lnTo>
                  <a:pt x="477520" y="233680"/>
                </a:lnTo>
                <a:lnTo>
                  <a:pt x="589280" y="0"/>
                </a:lnTo>
              </a:path>
            </a:pathLst>
          </a:cu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anchor="ctr"/>
          <a:lstStyle/>
          <a:p>
            <a:pPr algn="ctr" fontAlgn="base">
              <a:spcBef>
                <a:spcPct val="0"/>
              </a:spcBef>
              <a:spcAft>
                <a:spcPct val="0"/>
              </a:spcAft>
              <a:defRPr/>
            </a:pPr>
            <a:endParaRPr lang="en-US">
              <a:solidFill>
                <a:srgbClr val="000000"/>
              </a:solidFill>
            </a:endParaRPr>
          </a:p>
        </p:txBody>
      </p:sp>
      <p:sp>
        <p:nvSpPr>
          <p:cNvPr id="31754" name="TextBox 23"/>
          <p:cNvSpPr txBox="1">
            <a:spLocks noChangeArrowheads="1"/>
          </p:cNvSpPr>
          <p:nvPr/>
        </p:nvSpPr>
        <p:spPr bwMode="auto">
          <a:xfrm>
            <a:off x="3073400" y="4844499"/>
            <a:ext cx="2695575" cy="307777"/>
          </a:xfrm>
          <a:prstGeom prst="rect">
            <a:avLst/>
          </a:prstGeom>
          <a:noFill/>
          <a:ln w="9525">
            <a:noFill/>
            <a:miter lim="800000"/>
            <a:headEnd/>
            <a:tailEnd/>
          </a:ln>
        </p:spPr>
        <p:txBody>
          <a:bodyPr wrap="square">
            <a:spAutoFit/>
          </a:bodyPr>
          <a:lstStyle/>
          <a:p>
            <a:pPr algn="ctr" fontAlgn="base">
              <a:spcBef>
                <a:spcPct val="0"/>
              </a:spcBef>
              <a:spcAft>
                <a:spcPct val="0"/>
              </a:spcAft>
            </a:pPr>
            <a:r>
              <a:rPr lang="en-US" sz="1200" dirty="0" smtClean="0">
                <a:solidFill>
                  <a:srgbClr val="000000"/>
                </a:solidFill>
                <a:latin typeface="Century Gothic" pitchFamily="34" charset="0"/>
                <a:cs typeface="Arial" charset="0"/>
              </a:rPr>
              <a:t>Channel</a:t>
            </a:r>
            <a:r>
              <a:rPr lang="en-US" sz="1400" dirty="0" smtClean="0">
                <a:solidFill>
                  <a:srgbClr val="000000"/>
                </a:solidFill>
                <a:latin typeface="Century Gothic" pitchFamily="34" charset="0"/>
                <a:cs typeface="Arial" charset="0"/>
              </a:rPr>
              <a:t> </a:t>
            </a:r>
            <a:r>
              <a:rPr lang="en-US" sz="1200" dirty="0" smtClean="0">
                <a:solidFill>
                  <a:srgbClr val="000000"/>
                </a:solidFill>
                <a:latin typeface="Century Gothic" pitchFamily="34" charset="0"/>
                <a:cs typeface="Arial" charset="0"/>
              </a:rPr>
              <a:t>Extent</a:t>
            </a:r>
            <a:endParaRPr lang="en-US" sz="1200" dirty="0">
              <a:solidFill>
                <a:srgbClr val="000000"/>
              </a:solidFill>
              <a:latin typeface="Century Gothic" pitchFamily="34" charset="0"/>
              <a:cs typeface="Arial" charset="0"/>
            </a:endParaRPr>
          </a:p>
        </p:txBody>
      </p:sp>
      <p:sp>
        <p:nvSpPr>
          <p:cNvPr id="31756" name="TextBox 20"/>
          <p:cNvSpPr txBox="1">
            <a:spLocks noChangeArrowheads="1"/>
          </p:cNvSpPr>
          <p:nvPr/>
        </p:nvSpPr>
        <p:spPr bwMode="auto">
          <a:xfrm>
            <a:off x="714928" y="5525327"/>
            <a:ext cx="2561920"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smtClean="0">
                <a:solidFill>
                  <a:srgbClr val="000000"/>
                </a:solidFill>
                <a:latin typeface="Century Gothic" pitchFamily="34" charset="0"/>
                <a:cs typeface="Arial" charset="0"/>
              </a:rPr>
              <a:t>Intermediate Confining Unit</a:t>
            </a:r>
            <a:endParaRPr lang="en-US" sz="1400" dirty="0">
              <a:solidFill>
                <a:srgbClr val="000000"/>
              </a:solidFill>
              <a:latin typeface="Century Gothic" pitchFamily="34" charset="0"/>
              <a:cs typeface="Arial" charset="0"/>
            </a:endParaRPr>
          </a:p>
        </p:txBody>
      </p:sp>
      <p:sp>
        <p:nvSpPr>
          <p:cNvPr id="31757" name="TextBox 21"/>
          <p:cNvSpPr txBox="1">
            <a:spLocks noChangeArrowheads="1"/>
          </p:cNvSpPr>
          <p:nvPr/>
        </p:nvSpPr>
        <p:spPr bwMode="auto">
          <a:xfrm>
            <a:off x="764623" y="6030564"/>
            <a:ext cx="1595438" cy="307975"/>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err="1">
                <a:solidFill>
                  <a:srgbClr val="000000"/>
                </a:solidFill>
                <a:latin typeface="Century Gothic" pitchFamily="34" charset="0"/>
                <a:cs typeface="Arial" charset="0"/>
              </a:rPr>
              <a:t>Floridan</a:t>
            </a:r>
            <a:r>
              <a:rPr lang="en-US" sz="1400" dirty="0">
                <a:solidFill>
                  <a:srgbClr val="000000"/>
                </a:solidFill>
                <a:latin typeface="Century Gothic" pitchFamily="34" charset="0"/>
                <a:cs typeface="Arial" charset="0"/>
              </a:rPr>
              <a:t>  Aquifer</a:t>
            </a:r>
          </a:p>
        </p:txBody>
      </p:sp>
      <p:sp>
        <p:nvSpPr>
          <p:cNvPr id="33" name="Rectangle 32"/>
          <p:cNvSpPr/>
          <p:nvPr/>
        </p:nvSpPr>
        <p:spPr bwMode="auto">
          <a:xfrm>
            <a:off x="665163" y="4214604"/>
            <a:ext cx="1063625" cy="7159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5" name="Right Triangle 34"/>
          <p:cNvSpPr/>
          <p:nvPr/>
        </p:nvSpPr>
        <p:spPr bwMode="auto">
          <a:xfrm>
            <a:off x="1728788" y="4214604"/>
            <a:ext cx="487362" cy="715963"/>
          </a:xfrm>
          <a:prstGeom prst="rtTriangl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6" name="Right Triangle 35"/>
          <p:cNvSpPr/>
          <p:nvPr/>
        </p:nvSpPr>
        <p:spPr bwMode="auto">
          <a:xfrm flipH="1">
            <a:off x="6861175" y="4243179"/>
            <a:ext cx="487363" cy="715963"/>
          </a:xfrm>
          <a:prstGeom prst="rtTriangl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3" name="Rectangle 22"/>
          <p:cNvSpPr/>
          <p:nvPr/>
        </p:nvSpPr>
        <p:spPr>
          <a:xfrm>
            <a:off x="663575" y="4227304"/>
            <a:ext cx="7742238" cy="2182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760" name="TextBox 37"/>
          <p:cNvSpPr txBox="1">
            <a:spLocks noChangeArrowheads="1"/>
          </p:cNvSpPr>
          <p:nvPr/>
        </p:nvSpPr>
        <p:spPr bwMode="auto">
          <a:xfrm>
            <a:off x="5777193" y="4954379"/>
            <a:ext cx="1173162" cy="307975"/>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a:solidFill>
                  <a:srgbClr val="000000"/>
                </a:solidFill>
                <a:latin typeface="Century Gothic" pitchFamily="34" charset="0"/>
                <a:cs typeface="Arial" charset="0"/>
              </a:rPr>
              <a:t>40 – </a:t>
            </a:r>
            <a:r>
              <a:rPr lang="en-US" sz="1400" dirty="0" smtClean="0">
                <a:solidFill>
                  <a:srgbClr val="000000"/>
                </a:solidFill>
                <a:latin typeface="Century Gothic" pitchFamily="34" charset="0"/>
                <a:cs typeface="Arial" charset="0"/>
              </a:rPr>
              <a:t>80 </a:t>
            </a:r>
            <a:r>
              <a:rPr lang="en-US" sz="1400" dirty="0">
                <a:solidFill>
                  <a:srgbClr val="000000"/>
                </a:solidFill>
                <a:latin typeface="Century Gothic" pitchFamily="34" charset="0"/>
                <a:cs typeface="Arial" charset="0"/>
              </a:rPr>
              <a:t>feet</a:t>
            </a:r>
          </a:p>
        </p:txBody>
      </p:sp>
      <p:sp>
        <p:nvSpPr>
          <p:cNvPr id="31761" name="TextBox 38"/>
          <p:cNvSpPr txBox="1">
            <a:spLocks noChangeArrowheads="1"/>
          </p:cNvSpPr>
          <p:nvPr/>
        </p:nvSpPr>
        <p:spPr bwMode="auto">
          <a:xfrm>
            <a:off x="5781261" y="5543272"/>
            <a:ext cx="1370888"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smtClean="0">
                <a:solidFill>
                  <a:srgbClr val="000000"/>
                </a:solidFill>
                <a:latin typeface="Century Gothic" pitchFamily="34" charset="0"/>
                <a:cs typeface="Arial" charset="0"/>
              </a:rPr>
              <a:t>300 – 500 </a:t>
            </a:r>
            <a:r>
              <a:rPr lang="en-US" sz="1400" dirty="0">
                <a:solidFill>
                  <a:srgbClr val="000000"/>
                </a:solidFill>
                <a:latin typeface="Century Gothic" pitchFamily="34" charset="0"/>
                <a:cs typeface="Arial" charset="0"/>
              </a:rPr>
              <a:t>feet</a:t>
            </a:r>
          </a:p>
        </p:txBody>
      </p:sp>
      <p:cxnSp>
        <p:nvCxnSpPr>
          <p:cNvPr id="41" name="Straight Arrow Connector 40"/>
          <p:cNvCxnSpPr/>
          <p:nvPr/>
        </p:nvCxnSpPr>
        <p:spPr>
          <a:xfrm>
            <a:off x="5745511" y="4821029"/>
            <a:ext cx="0" cy="485775"/>
          </a:xfrm>
          <a:prstGeom prst="straightConnector1">
            <a:avLst/>
          </a:prstGeom>
          <a:ln>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5758211" y="5370304"/>
            <a:ext cx="0" cy="613051"/>
          </a:xfrm>
          <a:prstGeom prst="straightConnector1">
            <a:avLst/>
          </a:prstGeom>
          <a:ln>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6" name="Rectangle 2" descr="30%"/>
          <p:cNvSpPr>
            <a:spLocks noChangeArrowheads="1"/>
          </p:cNvSpPr>
          <p:nvPr/>
        </p:nvSpPr>
        <p:spPr bwMode="auto">
          <a:xfrm>
            <a:off x="685799" y="4909929"/>
            <a:ext cx="1520687" cy="427383"/>
          </a:xfrm>
          <a:prstGeom prst="rect">
            <a:avLst/>
          </a:prstGeom>
          <a:pattFill prst="pct30">
            <a:fgClr>
              <a:srgbClr val="996633"/>
            </a:fgClr>
            <a:bgClr>
              <a:srgbClr val="B6DDE8"/>
            </a:bgClr>
          </a:patt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9" name="TextBox 23"/>
          <p:cNvSpPr txBox="1">
            <a:spLocks noChangeArrowheads="1"/>
          </p:cNvSpPr>
          <p:nvPr/>
        </p:nvSpPr>
        <p:spPr bwMode="auto">
          <a:xfrm>
            <a:off x="3116470" y="5116167"/>
            <a:ext cx="2695575" cy="276999"/>
          </a:xfrm>
          <a:prstGeom prst="rect">
            <a:avLst/>
          </a:prstGeom>
          <a:noFill/>
          <a:ln w="9525">
            <a:noFill/>
            <a:miter lim="800000"/>
            <a:headEnd/>
            <a:tailEnd/>
          </a:ln>
        </p:spPr>
        <p:txBody>
          <a:bodyPr>
            <a:spAutoFit/>
          </a:bodyPr>
          <a:lstStyle/>
          <a:p>
            <a:pPr algn="ctr" fontAlgn="base">
              <a:spcBef>
                <a:spcPct val="0"/>
              </a:spcBef>
              <a:spcAft>
                <a:spcPct val="0"/>
              </a:spcAft>
            </a:pPr>
            <a:r>
              <a:rPr lang="en-US" sz="1200" dirty="0" smtClean="0">
                <a:solidFill>
                  <a:srgbClr val="000000"/>
                </a:solidFill>
                <a:latin typeface="Century Gothic" pitchFamily="34" charset="0"/>
                <a:cs typeface="Arial" charset="0"/>
              </a:rPr>
              <a:t>River Bottom</a:t>
            </a:r>
            <a:endParaRPr lang="en-US" sz="1200" dirty="0">
              <a:solidFill>
                <a:srgbClr val="000000"/>
              </a:solidFill>
              <a:latin typeface="Century Gothic" pitchFamily="34" charset="0"/>
              <a:cs typeface="Arial" charset="0"/>
            </a:endParaRPr>
          </a:p>
        </p:txBody>
      </p:sp>
      <p:sp>
        <p:nvSpPr>
          <p:cNvPr id="30" name="Rectangle 29"/>
          <p:cNvSpPr/>
          <p:nvPr/>
        </p:nvSpPr>
        <p:spPr bwMode="auto">
          <a:xfrm>
            <a:off x="7337632" y="4237796"/>
            <a:ext cx="1063625" cy="715963"/>
          </a:xfrm>
          <a:prstGeom prst="rect">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 name="Rectangle 2" descr="30%"/>
          <p:cNvSpPr>
            <a:spLocks noChangeArrowheads="1"/>
          </p:cNvSpPr>
          <p:nvPr/>
        </p:nvSpPr>
        <p:spPr bwMode="auto">
          <a:xfrm>
            <a:off x="6871251" y="4923181"/>
            <a:ext cx="1520687" cy="427383"/>
          </a:xfrm>
          <a:prstGeom prst="rect">
            <a:avLst/>
          </a:prstGeom>
          <a:pattFill prst="pct30">
            <a:fgClr>
              <a:srgbClr val="996633"/>
            </a:fgClr>
            <a:bgClr>
              <a:srgbClr val="B6DDE8"/>
            </a:bgClr>
          </a:patt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1755" name="TextBox 19"/>
          <p:cNvSpPr txBox="1">
            <a:spLocks noChangeArrowheads="1"/>
          </p:cNvSpPr>
          <p:nvPr/>
        </p:nvSpPr>
        <p:spPr bwMode="auto">
          <a:xfrm>
            <a:off x="715618" y="4966250"/>
            <a:ext cx="1516062" cy="307975"/>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a:solidFill>
                  <a:srgbClr val="000000"/>
                </a:solidFill>
                <a:latin typeface="Century Gothic" pitchFamily="34" charset="0"/>
                <a:cs typeface="Arial" charset="0"/>
              </a:rPr>
              <a:t>Surficial Aquifer</a:t>
            </a:r>
          </a:p>
        </p:txBody>
      </p:sp>
      <p:cxnSp>
        <p:nvCxnSpPr>
          <p:cNvPr id="31" name="Straight Arrow Connector 30"/>
          <p:cNvCxnSpPr/>
          <p:nvPr/>
        </p:nvCxnSpPr>
        <p:spPr>
          <a:xfrm>
            <a:off x="3144768" y="4764707"/>
            <a:ext cx="0" cy="373822"/>
          </a:xfrm>
          <a:prstGeom prst="straightConnector1">
            <a:avLst/>
          </a:prstGeom>
          <a:ln>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7"/>
          <p:cNvSpPr txBox="1">
            <a:spLocks noChangeArrowheads="1"/>
          </p:cNvSpPr>
          <p:nvPr/>
        </p:nvSpPr>
        <p:spPr bwMode="auto">
          <a:xfrm>
            <a:off x="2331624" y="4848362"/>
            <a:ext cx="784189"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smtClean="0">
                <a:solidFill>
                  <a:srgbClr val="000000"/>
                </a:solidFill>
                <a:latin typeface="Century Gothic" pitchFamily="34" charset="0"/>
                <a:cs typeface="Arial" charset="0"/>
              </a:rPr>
              <a:t>49 </a:t>
            </a:r>
            <a:r>
              <a:rPr lang="en-US" sz="1400" dirty="0">
                <a:solidFill>
                  <a:srgbClr val="000000"/>
                </a:solidFill>
                <a:latin typeface="Century Gothic" pitchFamily="34" charset="0"/>
                <a:cs typeface="Arial" charset="0"/>
              </a:rPr>
              <a:t>feet</a:t>
            </a:r>
          </a:p>
        </p:txBody>
      </p:sp>
      <p:cxnSp>
        <p:nvCxnSpPr>
          <p:cNvPr id="43" name="Straight Arrow Connector 42"/>
          <p:cNvCxnSpPr/>
          <p:nvPr/>
        </p:nvCxnSpPr>
        <p:spPr>
          <a:xfrm>
            <a:off x="7262881" y="4936985"/>
            <a:ext cx="0" cy="373822"/>
          </a:xfrm>
          <a:prstGeom prst="straightConnector1">
            <a:avLst/>
          </a:prstGeom>
          <a:ln>
            <a:solidFill>
              <a:schemeClr val="accent4"/>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TextBox 37"/>
          <p:cNvSpPr txBox="1">
            <a:spLocks noChangeArrowheads="1"/>
          </p:cNvSpPr>
          <p:nvPr/>
        </p:nvSpPr>
        <p:spPr bwMode="auto">
          <a:xfrm>
            <a:off x="7251498" y="4967631"/>
            <a:ext cx="1141659" cy="307777"/>
          </a:xfrm>
          <a:prstGeom prst="rect">
            <a:avLst/>
          </a:prstGeom>
          <a:noFill/>
          <a:ln w="9525">
            <a:noFill/>
            <a:miter lim="800000"/>
            <a:headEnd/>
            <a:tailEnd/>
          </a:ln>
        </p:spPr>
        <p:txBody>
          <a:bodyPr wrap="none">
            <a:spAutoFit/>
          </a:bodyPr>
          <a:lstStyle/>
          <a:p>
            <a:pPr fontAlgn="base">
              <a:spcBef>
                <a:spcPct val="0"/>
              </a:spcBef>
              <a:spcAft>
                <a:spcPct val="0"/>
              </a:spcAft>
            </a:pPr>
            <a:r>
              <a:rPr lang="en-US" sz="1400" dirty="0" smtClean="0">
                <a:solidFill>
                  <a:srgbClr val="000000"/>
                </a:solidFill>
                <a:latin typeface="Century Gothic" pitchFamily="34" charset="0"/>
                <a:cs typeface="Arial" charset="0"/>
              </a:rPr>
              <a:t>10-100 feet</a:t>
            </a:r>
            <a:endParaRPr lang="en-US" sz="1400" dirty="0">
              <a:solidFill>
                <a:srgbClr val="000000"/>
              </a:solidFill>
              <a:latin typeface="Century Gothic" pitchFamily="34" charset="0"/>
              <a:cs typeface="Arial" charset="0"/>
            </a:endParaRPr>
          </a:p>
        </p:txBody>
      </p:sp>
      <p:cxnSp>
        <p:nvCxnSpPr>
          <p:cNvPr id="34" name="Straight Connector 33"/>
          <p:cNvCxnSpPr/>
          <p:nvPr/>
        </p:nvCxnSpPr>
        <p:spPr>
          <a:xfrm>
            <a:off x="3110948" y="5148470"/>
            <a:ext cx="36576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94" descr="BACKGROUNDS_2"/>
          <p:cNvPicPr>
            <a:picLocks noChangeAspect="1" noChangeArrowheads="1"/>
          </p:cNvPicPr>
          <p:nvPr/>
        </p:nvPicPr>
        <p:blipFill>
          <a:blip r:embed="rId2" cstate="print"/>
          <a:srcRect l="13913" t="75594"/>
          <a:stretch>
            <a:fillRect/>
          </a:stretch>
        </p:blipFill>
        <p:spPr bwMode="auto">
          <a:xfrm>
            <a:off x="0" y="2156791"/>
            <a:ext cx="9144000" cy="1944274"/>
          </a:xfrm>
          <a:prstGeom prst="rect">
            <a:avLst/>
          </a:prstGeom>
          <a:noFill/>
        </p:spPr>
      </p:pic>
      <p:sp>
        <p:nvSpPr>
          <p:cNvPr id="7" name="Oval 6"/>
          <p:cNvSpPr/>
          <p:nvPr/>
        </p:nvSpPr>
        <p:spPr>
          <a:xfrm>
            <a:off x="7981122" y="2991679"/>
            <a:ext cx="118872" cy="118872"/>
          </a:xfrm>
          <a:prstGeom prst="ellipse">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6821557" y="3213653"/>
            <a:ext cx="118872" cy="118872"/>
          </a:xfrm>
          <a:prstGeom prst="ellipse">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573077" y="3631097"/>
            <a:ext cx="118872" cy="118872"/>
          </a:xfrm>
          <a:prstGeom prst="ellipse">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582479" y="3574775"/>
            <a:ext cx="118872" cy="118872"/>
          </a:xfrm>
          <a:prstGeom prst="ellipse">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009860" y="3813315"/>
            <a:ext cx="118872" cy="118872"/>
          </a:xfrm>
          <a:prstGeom prst="ellipse">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p:cNvSpPr>
            <a:spLocks noGrp="1"/>
          </p:cNvSpPr>
          <p:nvPr>
            <p:ph type="title"/>
          </p:nvPr>
        </p:nvSpPr>
        <p:spPr bwMode="auto">
          <a:xfrm>
            <a:off x="0" y="238332"/>
            <a:ext cx="9144000" cy="815975"/>
          </a:xfrm>
          <a:noFill/>
          <a:ln>
            <a:miter lim="800000"/>
            <a:headEnd/>
            <a:tailEnd/>
          </a:ln>
        </p:spPr>
        <p:txBody>
          <a:bodyPr vert="horz" wrap="square" lIns="91440" tIns="45720" rIns="91440" bIns="45720" numCol="1" anchor="t" anchorCtr="0" compatLnSpc="1">
            <a:prstTxWarp prst="textNoShape">
              <a:avLst/>
            </a:prstTxWarp>
          </a:bodyPr>
          <a:lstStyle/>
          <a:p>
            <a:r>
              <a:rPr lang="en-US" sz="4000" b="1" dirty="0" smtClean="0">
                <a:solidFill>
                  <a:srgbClr val="006699"/>
                </a:solidFill>
                <a:latin typeface="Century Gothic" pitchFamily="34" charset="0"/>
              </a:rPr>
              <a:t>GROUNDWATER ANALYSIS</a:t>
            </a:r>
          </a:p>
        </p:txBody>
      </p:sp>
      <p:sp>
        <p:nvSpPr>
          <p:cNvPr id="13"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14" name="TextBox 13"/>
          <p:cNvSpPr txBox="1"/>
          <p:nvPr/>
        </p:nvSpPr>
        <p:spPr>
          <a:xfrm>
            <a:off x="0" y="1779105"/>
            <a:ext cx="6716903" cy="400110"/>
          </a:xfrm>
          <a:prstGeom prst="rect">
            <a:avLst/>
          </a:prstGeom>
          <a:noFill/>
        </p:spPr>
        <p:txBody>
          <a:bodyPr wrap="none" rtlCol="0">
            <a:spAutoFit/>
          </a:bodyPr>
          <a:lstStyle/>
          <a:p>
            <a:r>
              <a:rPr lang="en-US" sz="2000" b="1" dirty="0" smtClean="0">
                <a:latin typeface="Century Gothic" pitchFamily="34" charset="0"/>
              </a:rPr>
              <a:t>APPROXIMATE LOCATIONS OF EXISTING RIVER DEPTHS</a:t>
            </a:r>
            <a:endParaRPr lang="en-US" sz="2000" b="1" dirty="0">
              <a:latin typeface="Century Gothic" pitchFamily="34" charset="0"/>
            </a:endParaRPr>
          </a:p>
        </p:txBody>
      </p:sp>
      <p:sp>
        <p:nvSpPr>
          <p:cNvPr id="15" name="Oval 14"/>
          <p:cNvSpPr/>
          <p:nvPr/>
        </p:nvSpPr>
        <p:spPr>
          <a:xfrm>
            <a:off x="3498575" y="3438940"/>
            <a:ext cx="118872" cy="118872"/>
          </a:xfrm>
          <a:prstGeom prst="ellipse">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286000" y="3667540"/>
            <a:ext cx="118872" cy="118872"/>
          </a:xfrm>
          <a:prstGeom prst="ellipse">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954157" y="2594114"/>
            <a:ext cx="118872" cy="118872"/>
          </a:xfrm>
          <a:prstGeom prst="ellipse">
            <a:avLst/>
          </a:prstGeom>
          <a:solidFill>
            <a:schemeClr val="accent5">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9634" y="3150704"/>
            <a:ext cx="1479892" cy="830997"/>
          </a:xfrm>
          <a:prstGeom prst="rect">
            <a:avLst/>
          </a:prstGeom>
          <a:noFill/>
        </p:spPr>
        <p:txBody>
          <a:bodyPr wrap="none" rtlCol="0">
            <a:spAutoFit/>
          </a:bodyPr>
          <a:lstStyle/>
          <a:p>
            <a:pPr algn="ctr"/>
            <a:r>
              <a:rPr lang="en-US" sz="1600" b="1" dirty="0" smtClean="0">
                <a:solidFill>
                  <a:schemeClr val="bg1"/>
                </a:solidFill>
                <a:effectLst>
                  <a:outerShdw blurRad="50800" dist="38100" dir="2700000" algn="tl" rotWithShape="0">
                    <a:prstClr val="black">
                      <a:alpha val="40000"/>
                    </a:prstClr>
                  </a:outerShdw>
                </a:effectLst>
                <a:latin typeface="Century Gothic" pitchFamily="34" charset="0"/>
              </a:rPr>
              <a:t>DOWNTOWN</a:t>
            </a:r>
            <a:br>
              <a:rPr lang="en-US" sz="1600" b="1" dirty="0" smtClean="0">
                <a:solidFill>
                  <a:schemeClr val="bg1"/>
                </a:solidFill>
                <a:effectLst>
                  <a:outerShdw blurRad="50800" dist="38100" dir="2700000" algn="tl" rotWithShape="0">
                    <a:prstClr val="black">
                      <a:alpha val="40000"/>
                    </a:prstClr>
                  </a:outerShdw>
                </a:effectLst>
                <a:latin typeface="Century Gothic" pitchFamily="34" charset="0"/>
              </a:rPr>
            </a:br>
            <a:r>
              <a:rPr lang="en-US" sz="1600" b="1" dirty="0" smtClean="0">
                <a:solidFill>
                  <a:schemeClr val="bg1"/>
                </a:solidFill>
                <a:effectLst>
                  <a:outerShdw blurRad="50800" dist="38100" dir="2700000" algn="tl" rotWithShape="0">
                    <a:prstClr val="black">
                      <a:alpha val="40000"/>
                    </a:prstClr>
                  </a:outerShdw>
                </a:effectLst>
                <a:latin typeface="Century Gothic" pitchFamily="34" charset="0"/>
              </a:rPr>
              <a:t>(LANDING)</a:t>
            </a:r>
          </a:p>
          <a:p>
            <a:pPr algn="ctr"/>
            <a:r>
              <a:rPr lang="en-US" sz="1600" b="1" dirty="0" smtClean="0">
                <a:solidFill>
                  <a:schemeClr val="bg1"/>
                </a:solidFill>
                <a:effectLst>
                  <a:outerShdw blurRad="50800" dist="38100" dir="2700000" algn="tl" rotWithShape="0">
                    <a:prstClr val="black">
                      <a:alpha val="40000"/>
                    </a:prstClr>
                  </a:outerShdw>
                </a:effectLst>
                <a:latin typeface="Century Gothic" pitchFamily="34" charset="0"/>
              </a:rPr>
              <a:t>-82’</a:t>
            </a:r>
            <a:endParaRPr lang="en-US" sz="1600" b="1" dirty="0">
              <a:solidFill>
                <a:schemeClr val="bg1"/>
              </a:solidFill>
              <a:effectLst>
                <a:outerShdw blurRad="50800" dist="38100" dir="2700000" algn="tl" rotWithShape="0">
                  <a:prstClr val="black">
                    <a:alpha val="40000"/>
                  </a:prstClr>
                </a:outerShdw>
              </a:effectLst>
              <a:latin typeface="Century Gothic" pitchFamily="34" charset="0"/>
            </a:endParaRPr>
          </a:p>
        </p:txBody>
      </p:sp>
      <p:cxnSp>
        <p:nvCxnSpPr>
          <p:cNvPr id="20" name="Straight Arrow Connector 19"/>
          <p:cNvCxnSpPr/>
          <p:nvPr/>
        </p:nvCxnSpPr>
        <p:spPr>
          <a:xfrm flipH="1">
            <a:off x="59634" y="3985591"/>
            <a:ext cx="1143000" cy="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26774" y="2445027"/>
            <a:ext cx="559769"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Century Gothic" pitchFamily="34" charset="0"/>
              </a:rPr>
              <a:t>-49’</a:t>
            </a:r>
            <a:endParaRPr lang="en-US" sz="16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24" name="TextBox 23"/>
          <p:cNvSpPr txBox="1"/>
          <p:nvPr/>
        </p:nvSpPr>
        <p:spPr>
          <a:xfrm>
            <a:off x="2358886" y="3561523"/>
            <a:ext cx="559769"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Century Gothic" pitchFamily="34" charset="0"/>
              </a:rPr>
              <a:t>-49’</a:t>
            </a:r>
            <a:endParaRPr lang="en-US" sz="16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25" name="TextBox 24"/>
          <p:cNvSpPr txBox="1"/>
          <p:nvPr/>
        </p:nvSpPr>
        <p:spPr>
          <a:xfrm>
            <a:off x="3584713" y="3296479"/>
            <a:ext cx="559769"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Century Gothic" pitchFamily="34" charset="0"/>
              </a:rPr>
              <a:t>-53’</a:t>
            </a:r>
            <a:endParaRPr lang="en-US" sz="1600" b="1" dirty="0">
              <a:solidFill>
                <a:schemeClr val="bg1"/>
              </a:solidFill>
              <a:effectLst>
                <a:outerShdw blurRad="38100" dist="38100" dir="2700000" algn="tl">
                  <a:srgbClr val="000000">
                    <a:alpha val="43137"/>
                  </a:srgbClr>
                </a:outerShdw>
              </a:effectLst>
              <a:latin typeface="Century Gothic" pitchFamily="34" charset="0"/>
            </a:endParaRPr>
          </a:p>
        </p:txBody>
      </p:sp>
      <p:cxnSp>
        <p:nvCxnSpPr>
          <p:cNvPr id="27" name="Straight Connector 26"/>
          <p:cNvCxnSpPr/>
          <p:nvPr/>
        </p:nvCxnSpPr>
        <p:spPr>
          <a:xfrm flipV="1">
            <a:off x="1461052" y="3041374"/>
            <a:ext cx="198783" cy="12920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218043" y="3349488"/>
            <a:ext cx="559769"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Century Gothic" pitchFamily="34" charset="0"/>
              </a:rPr>
              <a:t>-59’</a:t>
            </a:r>
            <a:endParaRPr lang="en-US" sz="16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29" name="TextBox 28"/>
          <p:cNvSpPr txBox="1"/>
          <p:nvPr/>
        </p:nvSpPr>
        <p:spPr>
          <a:xfrm>
            <a:off x="5986670" y="3796124"/>
            <a:ext cx="559769"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Century Gothic" pitchFamily="34" charset="0"/>
              </a:rPr>
              <a:t>-56’</a:t>
            </a:r>
            <a:endParaRPr lang="en-US" sz="16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30" name="TextBox 29"/>
          <p:cNvSpPr txBox="1"/>
          <p:nvPr/>
        </p:nvSpPr>
        <p:spPr>
          <a:xfrm>
            <a:off x="6477000" y="3312420"/>
            <a:ext cx="559769"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Century Gothic" pitchFamily="34" charset="0"/>
              </a:rPr>
              <a:t>-50’</a:t>
            </a:r>
            <a:endParaRPr lang="en-US" sz="16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31" name="TextBox 30"/>
          <p:cNvSpPr txBox="1"/>
          <p:nvPr/>
        </p:nvSpPr>
        <p:spPr>
          <a:xfrm>
            <a:off x="7533861" y="2858533"/>
            <a:ext cx="559769" cy="338554"/>
          </a:xfrm>
          <a:prstGeom prst="rect">
            <a:avLst/>
          </a:prstGeom>
          <a:noFill/>
        </p:spPr>
        <p:txBody>
          <a:bodyPr wrap="none" rtlCol="0">
            <a:spAutoFit/>
          </a:bodyPr>
          <a:lstStyle/>
          <a:p>
            <a:r>
              <a:rPr lang="en-US" sz="1600" b="1" dirty="0" smtClean="0">
                <a:solidFill>
                  <a:schemeClr val="bg1"/>
                </a:solidFill>
                <a:effectLst>
                  <a:outerShdw blurRad="38100" dist="38100" dir="2700000" algn="tl">
                    <a:srgbClr val="000000">
                      <a:alpha val="43137"/>
                    </a:srgbClr>
                  </a:outerShdw>
                </a:effectLst>
                <a:latin typeface="Century Gothic" pitchFamily="34" charset="0"/>
              </a:rPr>
              <a:t>-60’</a:t>
            </a:r>
            <a:endParaRPr lang="en-US" sz="1600" b="1" dirty="0">
              <a:solidFill>
                <a:schemeClr val="bg1"/>
              </a:solidFill>
              <a:effectLst>
                <a:outerShdw blurRad="38100" dist="38100" dir="2700000" algn="tl">
                  <a:srgbClr val="000000">
                    <a:alpha val="43137"/>
                  </a:srgbClr>
                </a:outerShdw>
              </a:effectLst>
              <a:latin typeface="Century Gothic" pitchFamily="34" charset="0"/>
            </a:endParaRPr>
          </a:p>
        </p:txBody>
      </p:sp>
      <p:sp>
        <p:nvSpPr>
          <p:cNvPr id="26" name="Slide Number Placeholder 5"/>
          <p:cNvSpPr>
            <a:spLocks noGrp="1"/>
          </p:cNvSpPr>
          <p:nvPr>
            <p:ph type="sldNum" sz="quarter" idx="10"/>
          </p:nvPr>
        </p:nvSpPr>
        <p:spPr bwMode="auto">
          <a:xfrm>
            <a:off x="8550275" y="0"/>
            <a:ext cx="593725" cy="350838"/>
          </a:xfrm>
          <a:noFill/>
          <a:ln>
            <a:miter lim="800000"/>
            <a:headEnd/>
            <a:tailEnd/>
          </a:ln>
        </p:spPr>
        <p:txBody>
          <a:bodyPr vert="horz" wrap="square" lIns="91440" tIns="45720" rIns="91440" bIns="45720" numCol="1" anchor="t" anchorCtr="0" compatLnSpc="1">
            <a:prstTxWarp prst="textNoShape">
              <a:avLst/>
            </a:prstTxWarp>
          </a:bodyPr>
          <a:lstStyle/>
          <a:p>
            <a:pPr marL="228600" indent="-228600" algn="ctr"/>
            <a:fld id="{178BF764-AB40-4F37-ADED-22E2985BABCC}" type="slidenum">
              <a:rPr lang="en-US" sz="1200" smtClean="0">
                <a:solidFill>
                  <a:srgbClr val="000000"/>
                </a:solidFill>
              </a:rPr>
              <a:pPr marL="228600" indent="-228600" algn="ctr"/>
              <a:t>29</a:t>
            </a:fld>
            <a:endParaRPr lang="en-US" sz="1200" dirty="0" smtClean="0">
              <a:solidFill>
                <a:srgbClr val="0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
          <p:cNvSpPr txBox="1">
            <a:spLocks noChangeArrowheads="1"/>
          </p:cNvSpPr>
          <p:nvPr/>
        </p:nvSpPr>
        <p:spPr bwMode="auto">
          <a:xfrm>
            <a:off x="0" y="269738"/>
            <a:ext cx="9144000" cy="707886"/>
          </a:xfrm>
          <a:prstGeom prst="rect">
            <a:avLst/>
          </a:prstGeom>
          <a:noFill/>
          <a:ln w="9525">
            <a:noFill/>
            <a:miter lim="800000"/>
            <a:headEnd/>
            <a:tailEnd/>
          </a:ln>
        </p:spPr>
        <p:txBody>
          <a:bodyPr>
            <a:spAutoFit/>
          </a:bodyPr>
          <a:lstStyle/>
          <a:p>
            <a:pPr algn="ctr"/>
            <a:r>
              <a:rPr lang="en-US" sz="4000" b="1" dirty="0">
                <a:solidFill>
                  <a:srgbClr val="006699"/>
                </a:solidFill>
                <a:latin typeface="Century Gothic" pitchFamily="34" charset="0"/>
              </a:rPr>
              <a:t>PROJECT IMPLEMENTATION</a:t>
            </a:r>
          </a:p>
        </p:txBody>
      </p:sp>
      <p:sp>
        <p:nvSpPr>
          <p:cNvPr id="6147"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
        <p:nvSpPr>
          <p:cNvPr id="32" name="Rectangle 22"/>
          <p:cNvSpPr>
            <a:spLocks noChangeArrowheads="1"/>
          </p:cNvSpPr>
          <p:nvPr/>
        </p:nvSpPr>
        <p:spPr bwMode="auto">
          <a:xfrm>
            <a:off x="0" y="6510338"/>
            <a:ext cx="9144000" cy="376237"/>
          </a:xfrm>
          <a:prstGeom prst="rect">
            <a:avLst/>
          </a:prstGeom>
          <a:solidFill>
            <a:srgbClr val="000000"/>
          </a:solidFill>
          <a:ln w="9525">
            <a:solidFill>
              <a:srgbClr val="000000"/>
            </a:solidFill>
            <a:miter lim="800000"/>
            <a:headEnd/>
            <a:tailEnd/>
          </a:ln>
        </p:spPr>
        <p:txBody>
          <a:bodyPr anchor="ctr">
            <a:spAutoFit/>
          </a:bodyPr>
          <a:lstStyle/>
          <a:p>
            <a:pPr fontAlgn="auto">
              <a:spcBef>
                <a:spcPts val="0"/>
              </a:spcBef>
              <a:spcAft>
                <a:spcPts val="0"/>
              </a:spcAft>
              <a:defRPr/>
            </a:pPr>
            <a:endParaRPr lang="en-US" kern="0" dirty="0">
              <a:solidFill>
                <a:sysClr val="windowText" lastClr="000000"/>
              </a:solidFill>
              <a:latin typeface="+mn-lt"/>
              <a:cs typeface="+mn-cs"/>
            </a:endParaRPr>
          </a:p>
        </p:txBody>
      </p:sp>
      <p:sp>
        <p:nvSpPr>
          <p:cNvPr id="33" name="Rectangle 23"/>
          <p:cNvSpPr>
            <a:spLocks noChangeArrowheads="1"/>
          </p:cNvSpPr>
          <p:nvPr/>
        </p:nvSpPr>
        <p:spPr bwMode="auto">
          <a:xfrm>
            <a:off x="0" y="6529388"/>
            <a:ext cx="3781425" cy="366712"/>
          </a:xfrm>
          <a:prstGeom prst="rect">
            <a:avLst/>
          </a:prstGeom>
          <a:noFill/>
          <a:ln w="9525">
            <a:noFill/>
            <a:miter lim="800000"/>
            <a:headEnd/>
            <a:tailEnd/>
          </a:ln>
          <a:effectLst/>
        </p:spPr>
        <p:txBody>
          <a:bodyPr>
            <a:spAutoFit/>
          </a:bodyPr>
          <a:lstStyle/>
          <a:p>
            <a:pPr fontAlgn="auto">
              <a:spcBef>
                <a:spcPts val="0"/>
              </a:spcBef>
              <a:spcAft>
                <a:spcPts val="0"/>
              </a:spcAft>
              <a:defRPr/>
            </a:pPr>
            <a:r>
              <a:rPr lang="en-US" kern="0" dirty="0">
                <a:solidFill>
                  <a:srgbClr val="FFFFFF"/>
                </a:solidFill>
                <a:latin typeface="+mn-lt"/>
                <a:cs typeface="+mn-cs"/>
              </a:rPr>
              <a:t>BUILDING STRONG</a:t>
            </a:r>
            <a:r>
              <a:rPr lang="en-US" sz="900" kern="0" dirty="0">
                <a:solidFill>
                  <a:srgbClr val="FFFFFF"/>
                </a:solidFill>
                <a:latin typeface="+mn-lt"/>
                <a:cs typeface="+mn-cs"/>
              </a:rPr>
              <a:t>®</a:t>
            </a:r>
            <a:endParaRPr lang="en-US" kern="0" dirty="0">
              <a:solidFill>
                <a:srgbClr val="FFFFFF"/>
              </a:solidFill>
              <a:latin typeface="+mn-lt"/>
              <a:cs typeface="+mn-cs"/>
            </a:endParaRPr>
          </a:p>
        </p:txBody>
      </p:sp>
      <p:sp>
        <p:nvSpPr>
          <p:cNvPr id="34" name="Text Box 11"/>
          <p:cNvSpPr txBox="1">
            <a:spLocks noChangeArrowheads="1"/>
          </p:cNvSpPr>
          <p:nvPr/>
        </p:nvSpPr>
        <p:spPr bwMode="auto">
          <a:xfrm>
            <a:off x="4105275" y="6591300"/>
            <a:ext cx="5038725" cy="257175"/>
          </a:xfrm>
          <a:prstGeom prst="rect">
            <a:avLst/>
          </a:prstGeom>
          <a:noFill/>
          <a:ln w="9525">
            <a:noFill/>
            <a:miter lim="800000"/>
            <a:headEnd/>
            <a:tailEnd/>
          </a:ln>
          <a:effectLst/>
        </p:spPr>
        <p:txBody>
          <a:bodyPr>
            <a:spAutoFit/>
          </a:bodyPr>
          <a:lstStyle/>
          <a:p>
            <a:pPr algn="r" fontAlgn="auto">
              <a:lnSpc>
                <a:spcPct val="90000"/>
              </a:lnSpc>
              <a:spcAft>
                <a:spcPts val="0"/>
              </a:spcAft>
              <a:defRPr/>
            </a:pPr>
            <a:r>
              <a:rPr lang="en-US" sz="1200" kern="0" dirty="0">
                <a:solidFill>
                  <a:srgbClr val="FFFFFF"/>
                </a:solidFill>
                <a:cs typeface="+mn-cs"/>
              </a:rPr>
              <a:t>US ARMY CORPS OF ENGINEERS | Jacksonville District</a:t>
            </a:r>
          </a:p>
        </p:txBody>
      </p:sp>
      <p:sp>
        <p:nvSpPr>
          <p:cNvPr id="6151" name="Rectangle 11"/>
          <p:cNvSpPr>
            <a:spLocks noGrp="1" noChangeArrowheads="1"/>
          </p:cNvSpPr>
          <p:nvPr/>
        </p:nvSpPr>
        <p:spPr bwMode="auto">
          <a:xfrm>
            <a:off x="512763" y="1335088"/>
            <a:ext cx="8229600" cy="4727575"/>
          </a:xfrm>
          <a:prstGeom prst="rect">
            <a:avLst/>
          </a:prstGeom>
          <a:noFill/>
          <a:ln w="9525">
            <a:noFill/>
            <a:miter lim="800000"/>
            <a:headEnd/>
            <a:tailEnd/>
          </a:ln>
        </p:spPr>
        <p:txBody>
          <a:bodyPr/>
          <a:lstStyle/>
          <a:p>
            <a:pPr marL="342900" indent="-342900">
              <a:lnSpc>
                <a:spcPct val="90000"/>
              </a:lnSpc>
              <a:spcBef>
                <a:spcPct val="70000"/>
              </a:spcBef>
              <a:buFont typeface="Wingdings" pitchFamily="2" charset="2"/>
              <a:buNone/>
            </a:pPr>
            <a:r>
              <a:rPr lang="en-US" sz="2400" b="1">
                <a:solidFill>
                  <a:srgbClr val="006699"/>
                </a:solidFill>
                <a:latin typeface="Century Gothic" pitchFamily="34" charset="0"/>
              </a:rPr>
              <a:t>Key Dates:</a:t>
            </a:r>
          </a:p>
          <a:p>
            <a:pPr marL="742950" lvl="1" indent="-285750">
              <a:lnSpc>
                <a:spcPct val="90000"/>
              </a:lnSpc>
              <a:spcBef>
                <a:spcPct val="70000"/>
              </a:spcBef>
              <a:spcAft>
                <a:spcPct val="30000"/>
              </a:spcAft>
              <a:buSzPct val="120000"/>
              <a:buFont typeface="Wingdings" pitchFamily="2" charset="2"/>
              <a:buChar char="§"/>
            </a:pPr>
            <a:r>
              <a:rPr lang="en-US" sz="2000" b="1">
                <a:latin typeface="Century Gothic" pitchFamily="34" charset="0"/>
              </a:rPr>
              <a:t>October 24, 2013:  Public and Agency Comments Due</a:t>
            </a:r>
          </a:p>
          <a:p>
            <a:pPr marL="742950" lvl="1" indent="-285750">
              <a:lnSpc>
                <a:spcPct val="90000"/>
              </a:lnSpc>
              <a:spcBef>
                <a:spcPct val="70000"/>
              </a:spcBef>
              <a:spcAft>
                <a:spcPct val="30000"/>
              </a:spcAft>
              <a:buSzPct val="120000"/>
              <a:buFont typeface="Wingdings" pitchFamily="2" charset="2"/>
              <a:buChar char="§"/>
            </a:pPr>
            <a:r>
              <a:rPr lang="en-US" sz="2000" b="1">
                <a:latin typeface="Century Gothic" pitchFamily="34" charset="0"/>
              </a:rPr>
              <a:t>January 2014:  Civil Works Review Board</a:t>
            </a:r>
          </a:p>
          <a:p>
            <a:pPr marL="742950" lvl="1" indent="-285750">
              <a:lnSpc>
                <a:spcPct val="90000"/>
              </a:lnSpc>
              <a:spcBef>
                <a:spcPct val="70000"/>
              </a:spcBef>
              <a:spcAft>
                <a:spcPct val="30000"/>
              </a:spcAft>
              <a:buSzPct val="120000"/>
              <a:buFont typeface="Wingdings" pitchFamily="2" charset="2"/>
              <a:buChar char="§"/>
            </a:pPr>
            <a:r>
              <a:rPr lang="en-US" sz="2000" b="1">
                <a:latin typeface="Century Gothic" pitchFamily="34" charset="0"/>
              </a:rPr>
              <a:t>April 2014:  Chief of Engineer’s Report</a:t>
            </a:r>
          </a:p>
          <a:p>
            <a:pPr marL="742950" lvl="1" indent="-285750">
              <a:lnSpc>
                <a:spcPct val="90000"/>
              </a:lnSpc>
              <a:spcBef>
                <a:spcPct val="70000"/>
              </a:spcBef>
              <a:spcAft>
                <a:spcPct val="30000"/>
              </a:spcAft>
              <a:buSzPct val="120000"/>
              <a:buFont typeface="Wingdings" pitchFamily="2" charset="2"/>
              <a:buChar char="§"/>
            </a:pPr>
            <a:r>
              <a:rPr lang="en-US" sz="2000" b="1">
                <a:latin typeface="Century Gothic" pitchFamily="34" charset="0"/>
              </a:rPr>
              <a:t>2016:  Begin Construction Pending Authorization and Appropriations</a:t>
            </a:r>
            <a:br>
              <a:rPr lang="en-US" sz="2000" b="1">
                <a:latin typeface="Century Gothic" pitchFamily="34" charset="0"/>
              </a:rPr>
            </a:br>
            <a:endParaRPr lang="en-US" sz="2000" b="1">
              <a:latin typeface="Century Gothic" pitchFamily="34" charset="0"/>
            </a:endParaRPr>
          </a:p>
          <a:p>
            <a:pPr marL="342900" indent="-342900">
              <a:lnSpc>
                <a:spcPct val="90000"/>
              </a:lnSpc>
              <a:spcBef>
                <a:spcPct val="70000"/>
              </a:spcBef>
              <a:buFont typeface="Wingdings" pitchFamily="2" charset="2"/>
              <a:buNone/>
            </a:pPr>
            <a:r>
              <a:rPr lang="en-US" sz="2400" b="1">
                <a:solidFill>
                  <a:srgbClr val="006699"/>
                </a:solidFill>
                <a:latin typeface="Century Gothic" pitchFamily="34" charset="0"/>
              </a:rPr>
              <a:t>Construction Duration:</a:t>
            </a:r>
            <a:r>
              <a:rPr lang="en-US" sz="2000" b="1">
                <a:solidFill>
                  <a:srgbClr val="006699"/>
                </a:solidFill>
                <a:latin typeface="Century Gothic" pitchFamily="34" charset="0"/>
              </a:rPr>
              <a:t>  </a:t>
            </a:r>
          </a:p>
          <a:p>
            <a:pPr marL="742950" lvl="1" indent="-285750">
              <a:lnSpc>
                <a:spcPct val="90000"/>
              </a:lnSpc>
              <a:spcBef>
                <a:spcPct val="70000"/>
              </a:spcBef>
              <a:buSzPct val="120000"/>
              <a:buFont typeface="Wingdings" pitchFamily="2" charset="2"/>
              <a:buChar char="§"/>
            </a:pPr>
            <a:r>
              <a:rPr lang="en-US" sz="2000" b="1">
                <a:latin typeface="Century Gothic" pitchFamily="34" charset="0"/>
              </a:rPr>
              <a:t>Approximately 4-6 Years</a:t>
            </a:r>
          </a:p>
        </p:txBody>
      </p:sp>
      <p:sp>
        <p:nvSpPr>
          <p:cNvPr id="6153" name="Slide Number Placeholder 5"/>
          <p:cNvSpPr>
            <a:spLocks noGrp="1"/>
          </p:cNvSpPr>
          <p:nvPr>
            <p:ph type="sldNum" sz="quarter" idx="4294967295"/>
          </p:nvPr>
        </p:nvSpPr>
        <p:spPr bwMode="auto">
          <a:xfrm>
            <a:off x="8550275" y="0"/>
            <a:ext cx="593725" cy="350838"/>
          </a:xfrm>
          <a:prstGeom prst="rect">
            <a:avLst/>
          </a:prstGeom>
          <a:noFill/>
          <a:ln>
            <a:miter lim="800000"/>
            <a:headEnd/>
            <a:tailEnd/>
          </a:ln>
        </p:spPr>
        <p:txBody>
          <a:bodyPr/>
          <a:lstStyle/>
          <a:p>
            <a:pPr marL="228600" indent="-228600" algn="ctr"/>
            <a:fld id="{04325998-755B-41DD-9555-E0B78F88F8A2}" type="slidenum">
              <a:rPr lang="en-US" sz="1200"/>
              <a:pPr marL="228600" indent="-228600" algn="ctr"/>
              <a:t>3</a:t>
            </a:fld>
            <a:endParaRPr lang="en-US" sz="12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tangle 84"/>
          <p:cNvSpPr/>
          <p:nvPr/>
        </p:nvSpPr>
        <p:spPr>
          <a:xfrm>
            <a:off x="0" y="4763729"/>
            <a:ext cx="9143999" cy="175613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86" name="Straight Connector 85"/>
          <p:cNvCxnSpPr/>
          <p:nvPr/>
        </p:nvCxnSpPr>
        <p:spPr>
          <a:xfrm>
            <a:off x="0" y="4770783"/>
            <a:ext cx="9144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Rectangle 22"/>
          <p:cNvSpPr>
            <a:spLocks noChangeArrowheads="1"/>
          </p:cNvSpPr>
          <p:nvPr/>
        </p:nvSpPr>
        <p:spPr bwMode="auto">
          <a:xfrm>
            <a:off x="0" y="6510338"/>
            <a:ext cx="9144000" cy="376237"/>
          </a:xfrm>
          <a:prstGeom prst="rect">
            <a:avLst/>
          </a:prstGeom>
          <a:solidFill>
            <a:srgbClr val="000000"/>
          </a:solidFill>
          <a:ln w="9525">
            <a:solidFill>
              <a:srgbClr val="000000"/>
            </a:solidFill>
            <a:miter lim="800000"/>
            <a:headEnd/>
            <a:tailEnd/>
          </a:ln>
        </p:spPr>
        <p:txBody>
          <a:bodyPr anchor="ctr">
            <a:spAutoFit/>
          </a:bodyPr>
          <a:lstStyle/>
          <a:p>
            <a:pPr>
              <a:defRPr/>
            </a:pPr>
            <a:endParaRPr lang="en-US" kern="0" dirty="0">
              <a:solidFill>
                <a:sysClr val="windowText" lastClr="000000"/>
              </a:solidFill>
              <a:cs typeface="Arial" charset="0"/>
            </a:endParaRPr>
          </a:p>
        </p:txBody>
      </p:sp>
      <p:sp>
        <p:nvSpPr>
          <p:cNvPr id="7" name="Rectangle 23"/>
          <p:cNvSpPr>
            <a:spLocks noChangeArrowheads="1"/>
          </p:cNvSpPr>
          <p:nvPr/>
        </p:nvSpPr>
        <p:spPr bwMode="auto">
          <a:xfrm>
            <a:off x="0" y="6529388"/>
            <a:ext cx="3781425" cy="366712"/>
          </a:xfrm>
          <a:prstGeom prst="rect">
            <a:avLst/>
          </a:prstGeom>
          <a:noFill/>
          <a:ln w="9525">
            <a:noFill/>
            <a:miter lim="800000"/>
            <a:headEnd/>
            <a:tailEnd/>
          </a:ln>
          <a:effectLst/>
        </p:spPr>
        <p:txBody>
          <a:bodyPr>
            <a:spAutoFit/>
          </a:bodyPr>
          <a:lstStyle/>
          <a:p>
            <a:pPr>
              <a:defRPr/>
            </a:pPr>
            <a:r>
              <a:rPr lang="en-US" kern="0" dirty="0">
                <a:solidFill>
                  <a:srgbClr val="FFFFFF"/>
                </a:solidFill>
                <a:cs typeface="Arial" charset="0"/>
              </a:rPr>
              <a:t>BUILDING STRONG</a:t>
            </a:r>
            <a:r>
              <a:rPr lang="en-US" sz="900" kern="0" dirty="0">
                <a:solidFill>
                  <a:srgbClr val="FFFFFF"/>
                </a:solidFill>
                <a:cs typeface="Arial" charset="0"/>
              </a:rPr>
              <a:t>®</a:t>
            </a:r>
            <a:endParaRPr lang="en-US" kern="0" dirty="0">
              <a:solidFill>
                <a:srgbClr val="FFFFFF"/>
              </a:solidFill>
              <a:cs typeface="Arial" charset="0"/>
            </a:endParaRPr>
          </a:p>
        </p:txBody>
      </p:sp>
      <p:sp>
        <p:nvSpPr>
          <p:cNvPr id="8" name="Text Box 11"/>
          <p:cNvSpPr txBox="1">
            <a:spLocks noChangeArrowheads="1"/>
          </p:cNvSpPr>
          <p:nvPr/>
        </p:nvSpPr>
        <p:spPr bwMode="auto">
          <a:xfrm>
            <a:off x="4105275" y="6591300"/>
            <a:ext cx="5038725" cy="257175"/>
          </a:xfrm>
          <a:prstGeom prst="rect">
            <a:avLst/>
          </a:prstGeom>
          <a:noFill/>
          <a:ln w="9525">
            <a:noFill/>
            <a:miter lim="800000"/>
            <a:headEnd/>
            <a:tailEnd/>
          </a:ln>
          <a:effectLst/>
        </p:spPr>
        <p:txBody>
          <a:bodyPr>
            <a:spAutoFit/>
          </a:bodyPr>
          <a:lstStyle/>
          <a:p>
            <a:pPr algn="r">
              <a:lnSpc>
                <a:spcPct val="90000"/>
              </a:lnSpc>
              <a:spcBef>
                <a:spcPct val="0"/>
              </a:spcBef>
              <a:defRPr/>
            </a:pPr>
            <a:r>
              <a:rPr lang="en-US" sz="1200" kern="0" dirty="0">
                <a:solidFill>
                  <a:srgbClr val="FFFFFF"/>
                </a:solidFill>
                <a:cs typeface="Arial" charset="0"/>
              </a:rPr>
              <a:t>US ARMY CORPS OF ENGINEERS | Jacksonville District</a:t>
            </a:r>
          </a:p>
        </p:txBody>
      </p:sp>
      <p:sp>
        <p:nvSpPr>
          <p:cNvPr id="12" name="Freeform 11"/>
          <p:cNvSpPr/>
          <p:nvPr/>
        </p:nvSpPr>
        <p:spPr>
          <a:xfrm>
            <a:off x="874924" y="1112838"/>
            <a:ext cx="3387725" cy="4783137"/>
          </a:xfrm>
          <a:custGeom>
            <a:avLst/>
            <a:gdLst>
              <a:gd name="connsiteX0" fmla="*/ 49696 w 3896139"/>
              <a:gd name="connsiteY0" fmla="*/ 964095 h 5526156"/>
              <a:gd name="connsiteX1" fmla="*/ 49696 w 3896139"/>
              <a:gd name="connsiteY1" fmla="*/ 1123121 h 5526156"/>
              <a:gd name="connsiteX2" fmla="*/ 89453 w 3896139"/>
              <a:gd name="connsiteY2" fmla="*/ 1371600 h 5526156"/>
              <a:gd name="connsiteX3" fmla="*/ 327992 w 3896139"/>
              <a:gd name="connsiteY3" fmla="*/ 1381539 h 5526156"/>
              <a:gd name="connsiteX4" fmla="*/ 616226 w 3896139"/>
              <a:gd name="connsiteY4" fmla="*/ 1620078 h 5526156"/>
              <a:gd name="connsiteX5" fmla="*/ 616226 w 3896139"/>
              <a:gd name="connsiteY5" fmla="*/ 2266121 h 5526156"/>
              <a:gd name="connsiteX6" fmla="*/ 29818 w 3896139"/>
              <a:gd name="connsiteY6" fmla="*/ 2266121 h 5526156"/>
              <a:gd name="connsiteX7" fmla="*/ 0 w 3896139"/>
              <a:gd name="connsiteY7" fmla="*/ 5277678 h 5526156"/>
              <a:gd name="connsiteX8" fmla="*/ 188844 w 3896139"/>
              <a:gd name="connsiteY8" fmla="*/ 5526156 h 5526156"/>
              <a:gd name="connsiteX9" fmla="*/ 3468757 w 3896139"/>
              <a:gd name="connsiteY9" fmla="*/ 5526156 h 5526156"/>
              <a:gd name="connsiteX10" fmla="*/ 3856383 w 3896139"/>
              <a:gd name="connsiteY10" fmla="*/ 5247861 h 5526156"/>
              <a:gd name="connsiteX11" fmla="*/ 3876261 w 3896139"/>
              <a:gd name="connsiteY11" fmla="*/ 2256182 h 5526156"/>
              <a:gd name="connsiteX12" fmla="*/ 3289853 w 3896139"/>
              <a:gd name="connsiteY12" fmla="*/ 2246243 h 5526156"/>
              <a:gd name="connsiteX13" fmla="*/ 3289853 w 3896139"/>
              <a:gd name="connsiteY13" fmla="*/ 1610139 h 5526156"/>
              <a:gd name="connsiteX14" fmla="*/ 3637722 w 3896139"/>
              <a:gd name="connsiteY14" fmla="*/ 1371600 h 5526156"/>
              <a:gd name="connsiteX15" fmla="*/ 3866322 w 3896139"/>
              <a:gd name="connsiteY15" fmla="*/ 1371600 h 5526156"/>
              <a:gd name="connsiteX16" fmla="*/ 3856383 w 3896139"/>
              <a:gd name="connsiteY16" fmla="*/ 1252330 h 5526156"/>
              <a:gd name="connsiteX17" fmla="*/ 3896139 w 3896139"/>
              <a:gd name="connsiteY17" fmla="*/ 1113182 h 5526156"/>
              <a:gd name="connsiteX18" fmla="*/ 3876261 w 3896139"/>
              <a:gd name="connsiteY18" fmla="*/ 983974 h 5526156"/>
              <a:gd name="connsiteX19" fmla="*/ 2295939 w 3896139"/>
              <a:gd name="connsiteY19" fmla="*/ 983974 h 5526156"/>
              <a:gd name="connsiteX20" fmla="*/ 2276061 w 3896139"/>
              <a:gd name="connsiteY20" fmla="*/ 844826 h 5526156"/>
              <a:gd name="connsiteX21" fmla="*/ 2027583 w 3896139"/>
              <a:gd name="connsiteY21" fmla="*/ 815008 h 5526156"/>
              <a:gd name="connsiteX22" fmla="*/ 2097157 w 3896139"/>
              <a:gd name="connsiteY22" fmla="*/ 59634 h 5526156"/>
              <a:gd name="connsiteX23" fmla="*/ 1977887 w 3896139"/>
              <a:gd name="connsiteY23" fmla="*/ 0 h 5526156"/>
              <a:gd name="connsiteX24" fmla="*/ 1868557 w 3896139"/>
              <a:gd name="connsiteY24" fmla="*/ 168965 h 5526156"/>
              <a:gd name="connsiteX25" fmla="*/ 1908313 w 3896139"/>
              <a:gd name="connsiteY25" fmla="*/ 815008 h 5526156"/>
              <a:gd name="connsiteX26" fmla="*/ 1649896 w 3896139"/>
              <a:gd name="connsiteY26" fmla="*/ 824947 h 5526156"/>
              <a:gd name="connsiteX27" fmla="*/ 1659835 w 3896139"/>
              <a:gd name="connsiteY27" fmla="*/ 974034 h 5526156"/>
              <a:gd name="connsiteX28" fmla="*/ 49696 w 3896139"/>
              <a:gd name="connsiteY28" fmla="*/ 964095 h 5526156"/>
              <a:gd name="connsiteX0" fmla="*/ 49696 w 3896139"/>
              <a:gd name="connsiteY0" fmla="*/ 1017104 h 5526156"/>
              <a:gd name="connsiteX1" fmla="*/ 49696 w 3896139"/>
              <a:gd name="connsiteY1" fmla="*/ 1123121 h 5526156"/>
              <a:gd name="connsiteX2" fmla="*/ 89453 w 3896139"/>
              <a:gd name="connsiteY2" fmla="*/ 1371600 h 5526156"/>
              <a:gd name="connsiteX3" fmla="*/ 327992 w 3896139"/>
              <a:gd name="connsiteY3" fmla="*/ 1381539 h 5526156"/>
              <a:gd name="connsiteX4" fmla="*/ 616226 w 3896139"/>
              <a:gd name="connsiteY4" fmla="*/ 1620078 h 5526156"/>
              <a:gd name="connsiteX5" fmla="*/ 616226 w 3896139"/>
              <a:gd name="connsiteY5" fmla="*/ 2266121 h 5526156"/>
              <a:gd name="connsiteX6" fmla="*/ 29818 w 3896139"/>
              <a:gd name="connsiteY6" fmla="*/ 2266121 h 5526156"/>
              <a:gd name="connsiteX7" fmla="*/ 0 w 3896139"/>
              <a:gd name="connsiteY7" fmla="*/ 5277678 h 5526156"/>
              <a:gd name="connsiteX8" fmla="*/ 188844 w 3896139"/>
              <a:gd name="connsiteY8" fmla="*/ 5526156 h 5526156"/>
              <a:gd name="connsiteX9" fmla="*/ 3468757 w 3896139"/>
              <a:gd name="connsiteY9" fmla="*/ 5526156 h 5526156"/>
              <a:gd name="connsiteX10" fmla="*/ 3856383 w 3896139"/>
              <a:gd name="connsiteY10" fmla="*/ 5247861 h 5526156"/>
              <a:gd name="connsiteX11" fmla="*/ 3876261 w 3896139"/>
              <a:gd name="connsiteY11" fmla="*/ 2256182 h 5526156"/>
              <a:gd name="connsiteX12" fmla="*/ 3289853 w 3896139"/>
              <a:gd name="connsiteY12" fmla="*/ 2246243 h 5526156"/>
              <a:gd name="connsiteX13" fmla="*/ 3289853 w 3896139"/>
              <a:gd name="connsiteY13" fmla="*/ 1610139 h 5526156"/>
              <a:gd name="connsiteX14" fmla="*/ 3637722 w 3896139"/>
              <a:gd name="connsiteY14" fmla="*/ 1371600 h 5526156"/>
              <a:gd name="connsiteX15" fmla="*/ 3866322 w 3896139"/>
              <a:gd name="connsiteY15" fmla="*/ 1371600 h 5526156"/>
              <a:gd name="connsiteX16" fmla="*/ 3856383 w 3896139"/>
              <a:gd name="connsiteY16" fmla="*/ 1252330 h 5526156"/>
              <a:gd name="connsiteX17" fmla="*/ 3896139 w 3896139"/>
              <a:gd name="connsiteY17" fmla="*/ 1113182 h 5526156"/>
              <a:gd name="connsiteX18" fmla="*/ 3876261 w 3896139"/>
              <a:gd name="connsiteY18" fmla="*/ 983974 h 5526156"/>
              <a:gd name="connsiteX19" fmla="*/ 2295939 w 3896139"/>
              <a:gd name="connsiteY19" fmla="*/ 983974 h 5526156"/>
              <a:gd name="connsiteX20" fmla="*/ 2276061 w 3896139"/>
              <a:gd name="connsiteY20" fmla="*/ 844826 h 5526156"/>
              <a:gd name="connsiteX21" fmla="*/ 2027583 w 3896139"/>
              <a:gd name="connsiteY21" fmla="*/ 815008 h 5526156"/>
              <a:gd name="connsiteX22" fmla="*/ 2097157 w 3896139"/>
              <a:gd name="connsiteY22" fmla="*/ 59634 h 5526156"/>
              <a:gd name="connsiteX23" fmla="*/ 1977887 w 3896139"/>
              <a:gd name="connsiteY23" fmla="*/ 0 h 5526156"/>
              <a:gd name="connsiteX24" fmla="*/ 1868557 w 3896139"/>
              <a:gd name="connsiteY24" fmla="*/ 168965 h 5526156"/>
              <a:gd name="connsiteX25" fmla="*/ 1908313 w 3896139"/>
              <a:gd name="connsiteY25" fmla="*/ 815008 h 5526156"/>
              <a:gd name="connsiteX26" fmla="*/ 1649896 w 3896139"/>
              <a:gd name="connsiteY26" fmla="*/ 824947 h 5526156"/>
              <a:gd name="connsiteX27" fmla="*/ 1659835 w 3896139"/>
              <a:gd name="connsiteY27" fmla="*/ 974034 h 5526156"/>
              <a:gd name="connsiteX28" fmla="*/ 49696 w 3896139"/>
              <a:gd name="connsiteY28" fmla="*/ 1017104 h 5526156"/>
              <a:gd name="connsiteX0" fmla="*/ 49696 w 3896139"/>
              <a:gd name="connsiteY0" fmla="*/ 1017104 h 5526156"/>
              <a:gd name="connsiteX1" fmla="*/ 49696 w 3896139"/>
              <a:gd name="connsiteY1" fmla="*/ 1123121 h 5526156"/>
              <a:gd name="connsiteX2" fmla="*/ 89453 w 3896139"/>
              <a:gd name="connsiteY2" fmla="*/ 1371600 h 5526156"/>
              <a:gd name="connsiteX3" fmla="*/ 327992 w 3896139"/>
              <a:gd name="connsiteY3" fmla="*/ 1381539 h 5526156"/>
              <a:gd name="connsiteX4" fmla="*/ 616226 w 3896139"/>
              <a:gd name="connsiteY4" fmla="*/ 1620078 h 5526156"/>
              <a:gd name="connsiteX5" fmla="*/ 616226 w 3896139"/>
              <a:gd name="connsiteY5" fmla="*/ 2266121 h 5526156"/>
              <a:gd name="connsiteX6" fmla="*/ 29818 w 3896139"/>
              <a:gd name="connsiteY6" fmla="*/ 2266121 h 5526156"/>
              <a:gd name="connsiteX7" fmla="*/ 0 w 3896139"/>
              <a:gd name="connsiteY7" fmla="*/ 5277678 h 5526156"/>
              <a:gd name="connsiteX8" fmla="*/ 188844 w 3896139"/>
              <a:gd name="connsiteY8" fmla="*/ 5526156 h 5526156"/>
              <a:gd name="connsiteX9" fmla="*/ 3468757 w 3896139"/>
              <a:gd name="connsiteY9" fmla="*/ 5526156 h 5526156"/>
              <a:gd name="connsiteX10" fmla="*/ 3856383 w 3896139"/>
              <a:gd name="connsiteY10" fmla="*/ 5247861 h 5526156"/>
              <a:gd name="connsiteX11" fmla="*/ 3876261 w 3896139"/>
              <a:gd name="connsiteY11" fmla="*/ 2256182 h 5526156"/>
              <a:gd name="connsiteX12" fmla="*/ 3289853 w 3896139"/>
              <a:gd name="connsiteY12" fmla="*/ 2246243 h 5526156"/>
              <a:gd name="connsiteX13" fmla="*/ 3289853 w 3896139"/>
              <a:gd name="connsiteY13" fmla="*/ 1610139 h 5526156"/>
              <a:gd name="connsiteX14" fmla="*/ 3637722 w 3896139"/>
              <a:gd name="connsiteY14" fmla="*/ 1371600 h 5526156"/>
              <a:gd name="connsiteX15" fmla="*/ 3866322 w 3896139"/>
              <a:gd name="connsiteY15" fmla="*/ 1371600 h 5526156"/>
              <a:gd name="connsiteX16" fmla="*/ 3856383 w 3896139"/>
              <a:gd name="connsiteY16" fmla="*/ 1252330 h 5526156"/>
              <a:gd name="connsiteX17" fmla="*/ 3896139 w 3896139"/>
              <a:gd name="connsiteY17" fmla="*/ 1113182 h 5526156"/>
              <a:gd name="connsiteX18" fmla="*/ 3876261 w 3896139"/>
              <a:gd name="connsiteY18" fmla="*/ 983974 h 5526156"/>
              <a:gd name="connsiteX19" fmla="*/ 2295939 w 3896139"/>
              <a:gd name="connsiteY19" fmla="*/ 983974 h 5526156"/>
              <a:gd name="connsiteX20" fmla="*/ 2276061 w 3896139"/>
              <a:gd name="connsiteY20" fmla="*/ 844826 h 5526156"/>
              <a:gd name="connsiteX21" fmla="*/ 2027583 w 3896139"/>
              <a:gd name="connsiteY21" fmla="*/ 815008 h 5526156"/>
              <a:gd name="connsiteX22" fmla="*/ 2097157 w 3896139"/>
              <a:gd name="connsiteY22" fmla="*/ 59634 h 5526156"/>
              <a:gd name="connsiteX23" fmla="*/ 1977887 w 3896139"/>
              <a:gd name="connsiteY23" fmla="*/ 0 h 5526156"/>
              <a:gd name="connsiteX24" fmla="*/ 1868557 w 3896139"/>
              <a:gd name="connsiteY24" fmla="*/ 168965 h 5526156"/>
              <a:gd name="connsiteX25" fmla="*/ 1908313 w 3896139"/>
              <a:gd name="connsiteY25" fmla="*/ 815008 h 5526156"/>
              <a:gd name="connsiteX26" fmla="*/ 1649896 w 3896139"/>
              <a:gd name="connsiteY26" fmla="*/ 824947 h 5526156"/>
              <a:gd name="connsiteX27" fmla="*/ 1659835 w 3896139"/>
              <a:gd name="connsiteY27" fmla="*/ 974034 h 5526156"/>
              <a:gd name="connsiteX28" fmla="*/ 49696 w 3896139"/>
              <a:gd name="connsiteY28" fmla="*/ 1017104 h 5526156"/>
              <a:gd name="connsiteX0" fmla="*/ 49696 w 3896139"/>
              <a:gd name="connsiteY0" fmla="*/ 1017104 h 5526156"/>
              <a:gd name="connsiteX1" fmla="*/ 49696 w 3896139"/>
              <a:gd name="connsiteY1" fmla="*/ 1123121 h 5526156"/>
              <a:gd name="connsiteX2" fmla="*/ 89453 w 3896139"/>
              <a:gd name="connsiteY2" fmla="*/ 1371600 h 5526156"/>
              <a:gd name="connsiteX3" fmla="*/ 327992 w 3896139"/>
              <a:gd name="connsiteY3" fmla="*/ 1381539 h 5526156"/>
              <a:gd name="connsiteX4" fmla="*/ 616226 w 3896139"/>
              <a:gd name="connsiteY4" fmla="*/ 1620078 h 5526156"/>
              <a:gd name="connsiteX5" fmla="*/ 616226 w 3896139"/>
              <a:gd name="connsiteY5" fmla="*/ 2266121 h 5526156"/>
              <a:gd name="connsiteX6" fmla="*/ 29818 w 3896139"/>
              <a:gd name="connsiteY6" fmla="*/ 2266121 h 5526156"/>
              <a:gd name="connsiteX7" fmla="*/ 0 w 3896139"/>
              <a:gd name="connsiteY7" fmla="*/ 5277678 h 5526156"/>
              <a:gd name="connsiteX8" fmla="*/ 188844 w 3896139"/>
              <a:gd name="connsiteY8" fmla="*/ 5526156 h 5526156"/>
              <a:gd name="connsiteX9" fmla="*/ 3468757 w 3896139"/>
              <a:gd name="connsiteY9" fmla="*/ 5526156 h 5526156"/>
              <a:gd name="connsiteX10" fmla="*/ 3856383 w 3896139"/>
              <a:gd name="connsiteY10" fmla="*/ 5247861 h 5526156"/>
              <a:gd name="connsiteX11" fmla="*/ 3876261 w 3896139"/>
              <a:gd name="connsiteY11" fmla="*/ 2256182 h 5526156"/>
              <a:gd name="connsiteX12" fmla="*/ 3289853 w 3896139"/>
              <a:gd name="connsiteY12" fmla="*/ 2246243 h 5526156"/>
              <a:gd name="connsiteX13" fmla="*/ 3289853 w 3896139"/>
              <a:gd name="connsiteY13" fmla="*/ 1610139 h 5526156"/>
              <a:gd name="connsiteX14" fmla="*/ 3637722 w 3896139"/>
              <a:gd name="connsiteY14" fmla="*/ 1371600 h 5526156"/>
              <a:gd name="connsiteX15" fmla="*/ 3866322 w 3896139"/>
              <a:gd name="connsiteY15" fmla="*/ 1371600 h 5526156"/>
              <a:gd name="connsiteX16" fmla="*/ 3856383 w 3896139"/>
              <a:gd name="connsiteY16" fmla="*/ 1252330 h 5526156"/>
              <a:gd name="connsiteX17" fmla="*/ 3896139 w 3896139"/>
              <a:gd name="connsiteY17" fmla="*/ 1113182 h 5526156"/>
              <a:gd name="connsiteX18" fmla="*/ 3876261 w 3896139"/>
              <a:gd name="connsiteY18" fmla="*/ 983974 h 5526156"/>
              <a:gd name="connsiteX19" fmla="*/ 2295939 w 3896139"/>
              <a:gd name="connsiteY19" fmla="*/ 983974 h 5526156"/>
              <a:gd name="connsiteX20" fmla="*/ 2276061 w 3896139"/>
              <a:gd name="connsiteY20" fmla="*/ 844826 h 5526156"/>
              <a:gd name="connsiteX21" fmla="*/ 2027583 w 3896139"/>
              <a:gd name="connsiteY21" fmla="*/ 815008 h 5526156"/>
              <a:gd name="connsiteX22" fmla="*/ 2097157 w 3896139"/>
              <a:gd name="connsiteY22" fmla="*/ 59634 h 5526156"/>
              <a:gd name="connsiteX23" fmla="*/ 1977887 w 3896139"/>
              <a:gd name="connsiteY23" fmla="*/ 0 h 5526156"/>
              <a:gd name="connsiteX24" fmla="*/ 1868557 w 3896139"/>
              <a:gd name="connsiteY24" fmla="*/ 168965 h 5526156"/>
              <a:gd name="connsiteX25" fmla="*/ 1908313 w 3896139"/>
              <a:gd name="connsiteY25" fmla="*/ 815008 h 5526156"/>
              <a:gd name="connsiteX26" fmla="*/ 1649896 w 3896139"/>
              <a:gd name="connsiteY26" fmla="*/ 824947 h 5526156"/>
              <a:gd name="connsiteX27" fmla="*/ 1659835 w 3896139"/>
              <a:gd name="connsiteY27" fmla="*/ 974034 h 5526156"/>
              <a:gd name="connsiteX28" fmla="*/ 49696 w 3896139"/>
              <a:gd name="connsiteY28" fmla="*/ 1017104 h 5526156"/>
              <a:gd name="connsiteX0" fmla="*/ 49696 w 3896139"/>
              <a:gd name="connsiteY0" fmla="*/ 1017104 h 5526156"/>
              <a:gd name="connsiteX1" fmla="*/ 49696 w 3896139"/>
              <a:gd name="connsiteY1" fmla="*/ 1123121 h 5526156"/>
              <a:gd name="connsiteX2" fmla="*/ 89453 w 3896139"/>
              <a:gd name="connsiteY2" fmla="*/ 1371600 h 5526156"/>
              <a:gd name="connsiteX3" fmla="*/ 327992 w 3896139"/>
              <a:gd name="connsiteY3" fmla="*/ 1381539 h 5526156"/>
              <a:gd name="connsiteX4" fmla="*/ 616226 w 3896139"/>
              <a:gd name="connsiteY4" fmla="*/ 1620078 h 5526156"/>
              <a:gd name="connsiteX5" fmla="*/ 616226 w 3896139"/>
              <a:gd name="connsiteY5" fmla="*/ 2266121 h 5526156"/>
              <a:gd name="connsiteX6" fmla="*/ 29818 w 3896139"/>
              <a:gd name="connsiteY6" fmla="*/ 2266121 h 5526156"/>
              <a:gd name="connsiteX7" fmla="*/ 0 w 3896139"/>
              <a:gd name="connsiteY7" fmla="*/ 5277678 h 5526156"/>
              <a:gd name="connsiteX8" fmla="*/ 188844 w 3896139"/>
              <a:gd name="connsiteY8" fmla="*/ 5526156 h 5526156"/>
              <a:gd name="connsiteX9" fmla="*/ 3468757 w 3896139"/>
              <a:gd name="connsiteY9" fmla="*/ 5526156 h 5526156"/>
              <a:gd name="connsiteX10" fmla="*/ 3856383 w 3896139"/>
              <a:gd name="connsiteY10" fmla="*/ 5247861 h 5526156"/>
              <a:gd name="connsiteX11" fmla="*/ 3876261 w 3896139"/>
              <a:gd name="connsiteY11" fmla="*/ 2256182 h 5526156"/>
              <a:gd name="connsiteX12" fmla="*/ 3289853 w 3896139"/>
              <a:gd name="connsiteY12" fmla="*/ 2246243 h 5526156"/>
              <a:gd name="connsiteX13" fmla="*/ 3289853 w 3896139"/>
              <a:gd name="connsiteY13" fmla="*/ 1610139 h 5526156"/>
              <a:gd name="connsiteX14" fmla="*/ 3637722 w 3896139"/>
              <a:gd name="connsiteY14" fmla="*/ 1371600 h 5526156"/>
              <a:gd name="connsiteX15" fmla="*/ 3866322 w 3896139"/>
              <a:gd name="connsiteY15" fmla="*/ 1371600 h 5526156"/>
              <a:gd name="connsiteX16" fmla="*/ 3856383 w 3896139"/>
              <a:gd name="connsiteY16" fmla="*/ 1252330 h 5526156"/>
              <a:gd name="connsiteX17" fmla="*/ 3896139 w 3896139"/>
              <a:gd name="connsiteY17" fmla="*/ 1113182 h 5526156"/>
              <a:gd name="connsiteX18" fmla="*/ 3876261 w 3896139"/>
              <a:gd name="connsiteY18" fmla="*/ 983974 h 5526156"/>
              <a:gd name="connsiteX19" fmla="*/ 2295939 w 3896139"/>
              <a:gd name="connsiteY19" fmla="*/ 983974 h 5526156"/>
              <a:gd name="connsiteX20" fmla="*/ 2276061 w 3896139"/>
              <a:gd name="connsiteY20" fmla="*/ 844826 h 5526156"/>
              <a:gd name="connsiteX21" fmla="*/ 2027583 w 3896139"/>
              <a:gd name="connsiteY21" fmla="*/ 815008 h 5526156"/>
              <a:gd name="connsiteX22" fmla="*/ 2097157 w 3896139"/>
              <a:gd name="connsiteY22" fmla="*/ 59634 h 5526156"/>
              <a:gd name="connsiteX23" fmla="*/ 1977887 w 3896139"/>
              <a:gd name="connsiteY23" fmla="*/ 0 h 5526156"/>
              <a:gd name="connsiteX24" fmla="*/ 1868557 w 3896139"/>
              <a:gd name="connsiteY24" fmla="*/ 168965 h 5526156"/>
              <a:gd name="connsiteX25" fmla="*/ 1908313 w 3896139"/>
              <a:gd name="connsiteY25" fmla="*/ 815008 h 5526156"/>
              <a:gd name="connsiteX26" fmla="*/ 1649896 w 3896139"/>
              <a:gd name="connsiteY26" fmla="*/ 824947 h 5526156"/>
              <a:gd name="connsiteX27" fmla="*/ 1659835 w 3896139"/>
              <a:gd name="connsiteY27" fmla="*/ 974034 h 5526156"/>
              <a:gd name="connsiteX28" fmla="*/ 49696 w 3896139"/>
              <a:gd name="connsiteY28" fmla="*/ 1017104 h 5526156"/>
              <a:gd name="connsiteX0" fmla="*/ 1659835 w 3896139"/>
              <a:gd name="connsiteY0" fmla="*/ 974034 h 5526156"/>
              <a:gd name="connsiteX1" fmla="*/ 49696 w 3896139"/>
              <a:gd name="connsiteY1" fmla="*/ 1123121 h 5526156"/>
              <a:gd name="connsiteX2" fmla="*/ 89453 w 3896139"/>
              <a:gd name="connsiteY2" fmla="*/ 1371600 h 5526156"/>
              <a:gd name="connsiteX3" fmla="*/ 327992 w 3896139"/>
              <a:gd name="connsiteY3" fmla="*/ 1381539 h 5526156"/>
              <a:gd name="connsiteX4" fmla="*/ 616226 w 3896139"/>
              <a:gd name="connsiteY4" fmla="*/ 1620078 h 5526156"/>
              <a:gd name="connsiteX5" fmla="*/ 616226 w 3896139"/>
              <a:gd name="connsiteY5" fmla="*/ 2266121 h 5526156"/>
              <a:gd name="connsiteX6" fmla="*/ 29818 w 3896139"/>
              <a:gd name="connsiteY6" fmla="*/ 2266121 h 5526156"/>
              <a:gd name="connsiteX7" fmla="*/ 0 w 3896139"/>
              <a:gd name="connsiteY7" fmla="*/ 5277678 h 5526156"/>
              <a:gd name="connsiteX8" fmla="*/ 188844 w 3896139"/>
              <a:gd name="connsiteY8" fmla="*/ 5526156 h 5526156"/>
              <a:gd name="connsiteX9" fmla="*/ 3468757 w 3896139"/>
              <a:gd name="connsiteY9" fmla="*/ 5526156 h 5526156"/>
              <a:gd name="connsiteX10" fmla="*/ 3856383 w 3896139"/>
              <a:gd name="connsiteY10" fmla="*/ 5247861 h 5526156"/>
              <a:gd name="connsiteX11" fmla="*/ 3876261 w 3896139"/>
              <a:gd name="connsiteY11" fmla="*/ 2256182 h 5526156"/>
              <a:gd name="connsiteX12" fmla="*/ 3289853 w 3896139"/>
              <a:gd name="connsiteY12" fmla="*/ 2246243 h 5526156"/>
              <a:gd name="connsiteX13" fmla="*/ 3289853 w 3896139"/>
              <a:gd name="connsiteY13" fmla="*/ 1610139 h 5526156"/>
              <a:gd name="connsiteX14" fmla="*/ 3637722 w 3896139"/>
              <a:gd name="connsiteY14" fmla="*/ 1371600 h 5526156"/>
              <a:gd name="connsiteX15" fmla="*/ 3866322 w 3896139"/>
              <a:gd name="connsiteY15" fmla="*/ 1371600 h 5526156"/>
              <a:gd name="connsiteX16" fmla="*/ 3856383 w 3896139"/>
              <a:gd name="connsiteY16" fmla="*/ 1252330 h 5526156"/>
              <a:gd name="connsiteX17" fmla="*/ 3896139 w 3896139"/>
              <a:gd name="connsiteY17" fmla="*/ 1113182 h 5526156"/>
              <a:gd name="connsiteX18" fmla="*/ 3876261 w 3896139"/>
              <a:gd name="connsiteY18" fmla="*/ 983974 h 5526156"/>
              <a:gd name="connsiteX19" fmla="*/ 2295939 w 3896139"/>
              <a:gd name="connsiteY19" fmla="*/ 983974 h 5526156"/>
              <a:gd name="connsiteX20" fmla="*/ 2276061 w 3896139"/>
              <a:gd name="connsiteY20" fmla="*/ 844826 h 5526156"/>
              <a:gd name="connsiteX21" fmla="*/ 2027583 w 3896139"/>
              <a:gd name="connsiteY21" fmla="*/ 815008 h 5526156"/>
              <a:gd name="connsiteX22" fmla="*/ 2097157 w 3896139"/>
              <a:gd name="connsiteY22" fmla="*/ 59634 h 5526156"/>
              <a:gd name="connsiteX23" fmla="*/ 1977887 w 3896139"/>
              <a:gd name="connsiteY23" fmla="*/ 0 h 5526156"/>
              <a:gd name="connsiteX24" fmla="*/ 1868557 w 3896139"/>
              <a:gd name="connsiteY24" fmla="*/ 168965 h 5526156"/>
              <a:gd name="connsiteX25" fmla="*/ 1908313 w 3896139"/>
              <a:gd name="connsiteY25" fmla="*/ 815008 h 5526156"/>
              <a:gd name="connsiteX26" fmla="*/ 1649896 w 3896139"/>
              <a:gd name="connsiteY26" fmla="*/ 824947 h 5526156"/>
              <a:gd name="connsiteX27" fmla="*/ 1659835 w 3896139"/>
              <a:gd name="connsiteY27" fmla="*/ 974034 h 5526156"/>
              <a:gd name="connsiteX0" fmla="*/ 1659835 w 3896139"/>
              <a:gd name="connsiteY0" fmla="*/ 974034 h 5526156"/>
              <a:gd name="connsiteX1" fmla="*/ 49696 w 3896139"/>
              <a:gd name="connsiteY1" fmla="*/ 940904 h 5526156"/>
              <a:gd name="connsiteX2" fmla="*/ 89453 w 3896139"/>
              <a:gd name="connsiteY2" fmla="*/ 1371600 h 5526156"/>
              <a:gd name="connsiteX3" fmla="*/ 327992 w 3896139"/>
              <a:gd name="connsiteY3" fmla="*/ 1381539 h 5526156"/>
              <a:gd name="connsiteX4" fmla="*/ 616226 w 3896139"/>
              <a:gd name="connsiteY4" fmla="*/ 1620078 h 5526156"/>
              <a:gd name="connsiteX5" fmla="*/ 616226 w 3896139"/>
              <a:gd name="connsiteY5" fmla="*/ 2266121 h 5526156"/>
              <a:gd name="connsiteX6" fmla="*/ 29818 w 3896139"/>
              <a:gd name="connsiteY6" fmla="*/ 2266121 h 5526156"/>
              <a:gd name="connsiteX7" fmla="*/ 0 w 3896139"/>
              <a:gd name="connsiteY7" fmla="*/ 5277678 h 5526156"/>
              <a:gd name="connsiteX8" fmla="*/ 188844 w 3896139"/>
              <a:gd name="connsiteY8" fmla="*/ 5526156 h 5526156"/>
              <a:gd name="connsiteX9" fmla="*/ 3468757 w 3896139"/>
              <a:gd name="connsiteY9" fmla="*/ 5526156 h 5526156"/>
              <a:gd name="connsiteX10" fmla="*/ 3856383 w 3896139"/>
              <a:gd name="connsiteY10" fmla="*/ 5247861 h 5526156"/>
              <a:gd name="connsiteX11" fmla="*/ 3876261 w 3896139"/>
              <a:gd name="connsiteY11" fmla="*/ 2256182 h 5526156"/>
              <a:gd name="connsiteX12" fmla="*/ 3289853 w 3896139"/>
              <a:gd name="connsiteY12" fmla="*/ 2246243 h 5526156"/>
              <a:gd name="connsiteX13" fmla="*/ 3289853 w 3896139"/>
              <a:gd name="connsiteY13" fmla="*/ 1610139 h 5526156"/>
              <a:gd name="connsiteX14" fmla="*/ 3637722 w 3896139"/>
              <a:gd name="connsiteY14" fmla="*/ 1371600 h 5526156"/>
              <a:gd name="connsiteX15" fmla="*/ 3866322 w 3896139"/>
              <a:gd name="connsiteY15" fmla="*/ 1371600 h 5526156"/>
              <a:gd name="connsiteX16" fmla="*/ 3856383 w 3896139"/>
              <a:gd name="connsiteY16" fmla="*/ 1252330 h 5526156"/>
              <a:gd name="connsiteX17" fmla="*/ 3896139 w 3896139"/>
              <a:gd name="connsiteY17" fmla="*/ 1113182 h 5526156"/>
              <a:gd name="connsiteX18" fmla="*/ 3876261 w 3896139"/>
              <a:gd name="connsiteY18" fmla="*/ 983974 h 5526156"/>
              <a:gd name="connsiteX19" fmla="*/ 2295939 w 3896139"/>
              <a:gd name="connsiteY19" fmla="*/ 983974 h 5526156"/>
              <a:gd name="connsiteX20" fmla="*/ 2276061 w 3896139"/>
              <a:gd name="connsiteY20" fmla="*/ 844826 h 5526156"/>
              <a:gd name="connsiteX21" fmla="*/ 2027583 w 3896139"/>
              <a:gd name="connsiteY21" fmla="*/ 815008 h 5526156"/>
              <a:gd name="connsiteX22" fmla="*/ 2097157 w 3896139"/>
              <a:gd name="connsiteY22" fmla="*/ 59634 h 5526156"/>
              <a:gd name="connsiteX23" fmla="*/ 1977887 w 3896139"/>
              <a:gd name="connsiteY23" fmla="*/ 0 h 5526156"/>
              <a:gd name="connsiteX24" fmla="*/ 1868557 w 3896139"/>
              <a:gd name="connsiteY24" fmla="*/ 168965 h 5526156"/>
              <a:gd name="connsiteX25" fmla="*/ 1908313 w 3896139"/>
              <a:gd name="connsiteY25" fmla="*/ 815008 h 5526156"/>
              <a:gd name="connsiteX26" fmla="*/ 1649896 w 3896139"/>
              <a:gd name="connsiteY26" fmla="*/ 824947 h 5526156"/>
              <a:gd name="connsiteX27" fmla="*/ 1659835 w 3896139"/>
              <a:gd name="connsiteY27" fmla="*/ 974034 h 5526156"/>
              <a:gd name="connsiteX0" fmla="*/ 1659835 w 3896139"/>
              <a:gd name="connsiteY0" fmla="*/ 974034 h 5526156"/>
              <a:gd name="connsiteX1" fmla="*/ 23026 w 3896139"/>
              <a:gd name="connsiteY1" fmla="*/ 982814 h 5526156"/>
              <a:gd name="connsiteX2" fmla="*/ 89453 w 3896139"/>
              <a:gd name="connsiteY2" fmla="*/ 1371600 h 5526156"/>
              <a:gd name="connsiteX3" fmla="*/ 327992 w 3896139"/>
              <a:gd name="connsiteY3" fmla="*/ 1381539 h 5526156"/>
              <a:gd name="connsiteX4" fmla="*/ 616226 w 3896139"/>
              <a:gd name="connsiteY4" fmla="*/ 1620078 h 5526156"/>
              <a:gd name="connsiteX5" fmla="*/ 616226 w 3896139"/>
              <a:gd name="connsiteY5" fmla="*/ 2266121 h 5526156"/>
              <a:gd name="connsiteX6" fmla="*/ 29818 w 3896139"/>
              <a:gd name="connsiteY6" fmla="*/ 2266121 h 5526156"/>
              <a:gd name="connsiteX7" fmla="*/ 0 w 3896139"/>
              <a:gd name="connsiteY7" fmla="*/ 5277678 h 5526156"/>
              <a:gd name="connsiteX8" fmla="*/ 188844 w 3896139"/>
              <a:gd name="connsiteY8" fmla="*/ 5526156 h 5526156"/>
              <a:gd name="connsiteX9" fmla="*/ 3468757 w 3896139"/>
              <a:gd name="connsiteY9" fmla="*/ 5526156 h 5526156"/>
              <a:gd name="connsiteX10" fmla="*/ 3856383 w 3896139"/>
              <a:gd name="connsiteY10" fmla="*/ 5247861 h 5526156"/>
              <a:gd name="connsiteX11" fmla="*/ 3876261 w 3896139"/>
              <a:gd name="connsiteY11" fmla="*/ 2256182 h 5526156"/>
              <a:gd name="connsiteX12" fmla="*/ 3289853 w 3896139"/>
              <a:gd name="connsiteY12" fmla="*/ 2246243 h 5526156"/>
              <a:gd name="connsiteX13" fmla="*/ 3289853 w 3896139"/>
              <a:gd name="connsiteY13" fmla="*/ 1610139 h 5526156"/>
              <a:gd name="connsiteX14" fmla="*/ 3637722 w 3896139"/>
              <a:gd name="connsiteY14" fmla="*/ 1371600 h 5526156"/>
              <a:gd name="connsiteX15" fmla="*/ 3866322 w 3896139"/>
              <a:gd name="connsiteY15" fmla="*/ 1371600 h 5526156"/>
              <a:gd name="connsiteX16" fmla="*/ 3856383 w 3896139"/>
              <a:gd name="connsiteY16" fmla="*/ 1252330 h 5526156"/>
              <a:gd name="connsiteX17" fmla="*/ 3896139 w 3896139"/>
              <a:gd name="connsiteY17" fmla="*/ 1113182 h 5526156"/>
              <a:gd name="connsiteX18" fmla="*/ 3876261 w 3896139"/>
              <a:gd name="connsiteY18" fmla="*/ 983974 h 5526156"/>
              <a:gd name="connsiteX19" fmla="*/ 2295939 w 3896139"/>
              <a:gd name="connsiteY19" fmla="*/ 983974 h 5526156"/>
              <a:gd name="connsiteX20" fmla="*/ 2276061 w 3896139"/>
              <a:gd name="connsiteY20" fmla="*/ 844826 h 5526156"/>
              <a:gd name="connsiteX21" fmla="*/ 2027583 w 3896139"/>
              <a:gd name="connsiteY21" fmla="*/ 815008 h 5526156"/>
              <a:gd name="connsiteX22" fmla="*/ 2097157 w 3896139"/>
              <a:gd name="connsiteY22" fmla="*/ 59634 h 5526156"/>
              <a:gd name="connsiteX23" fmla="*/ 1977887 w 3896139"/>
              <a:gd name="connsiteY23" fmla="*/ 0 h 5526156"/>
              <a:gd name="connsiteX24" fmla="*/ 1868557 w 3896139"/>
              <a:gd name="connsiteY24" fmla="*/ 168965 h 5526156"/>
              <a:gd name="connsiteX25" fmla="*/ 1908313 w 3896139"/>
              <a:gd name="connsiteY25" fmla="*/ 815008 h 5526156"/>
              <a:gd name="connsiteX26" fmla="*/ 1649896 w 3896139"/>
              <a:gd name="connsiteY26" fmla="*/ 824947 h 5526156"/>
              <a:gd name="connsiteX27" fmla="*/ 1659835 w 3896139"/>
              <a:gd name="connsiteY27"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89453 w 3896139"/>
              <a:gd name="connsiteY3" fmla="*/ 1371600 h 5526156"/>
              <a:gd name="connsiteX4" fmla="*/ 327992 w 3896139"/>
              <a:gd name="connsiteY4" fmla="*/ 1381539 h 5526156"/>
              <a:gd name="connsiteX5" fmla="*/ 616226 w 3896139"/>
              <a:gd name="connsiteY5" fmla="*/ 1620078 h 5526156"/>
              <a:gd name="connsiteX6" fmla="*/ 616226 w 3896139"/>
              <a:gd name="connsiteY6" fmla="*/ 2266121 h 5526156"/>
              <a:gd name="connsiteX7" fmla="*/ 29818 w 3896139"/>
              <a:gd name="connsiteY7" fmla="*/ 2266121 h 5526156"/>
              <a:gd name="connsiteX8" fmla="*/ 0 w 3896139"/>
              <a:gd name="connsiteY8" fmla="*/ 5277678 h 5526156"/>
              <a:gd name="connsiteX9" fmla="*/ 188844 w 3896139"/>
              <a:gd name="connsiteY9" fmla="*/ 5526156 h 5526156"/>
              <a:gd name="connsiteX10" fmla="*/ 3468757 w 3896139"/>
              <a:gd name="connsiteY10" fmla="*/ 5526156 h 5526156"/>
              <a:gd name="connsiteX11" fmla="*/ 3856383 w 3896139"/>
              <a:gd name="connsiteY11" fmla="*/ 5247861 h 5526156"/>
              <a:gd name="connsiteX12" fmla="*/ 3876261 w 3896139"/>
              <a:gd name="connsiteY12" fmla="*/ 2256182 h 5526156"/>
              <a:gd name="connsiteX13" fmla="*/ 3289853 w 3896139"/>
              <a:gd name="connsiteY13" fmla="*/ 2246243 h 5526156"/>
              <a:gd name="connsiteX14" fmla="*/ 3289853 w 3896139"/>
              <a:gd name="connsiteY14" fmla="*/ 1610139 h 5526156"/>
              <a:gd name="connsiteX15" fmla="*/ 3637722 w 3896139"/>
              <a:gd name="connsiteY15" fmla="*/ 1371600 h 5526156"/>
              <a:gd name="connsiteX16" fmla="*/ 3866322 w 3896139"/>
              <a:gd name="connsiteY16" fmla="*/ 1371600 h 5526156"/>
              <a:gd name="connsiteX17" fmla="*/ 3856383 w 3896139"/>
              <a:gd name="connsiteY17" fmla="*/ 1252330 h 5526156"/>
              <a:gd name="connsiteX18" fmla="*/ 3896139 w 3896139"/>
              <a:gd name="connsiteY18" fmla="*/ 1113182 h 5526156"/>
              <a:gd name="connsiteX19" fmla="*/ 3876261 w 3896139"/>
              <a:gd name="connsiteY19" fmla="*/ 983974 h 5526156"/>
              <a:gd name="connsiteX20" fmla="*/ 2295939 w 3896139"/>
              <a:gd name="connsiteY20" fmla="*/ 983974 h 5526156"/>
              <a:gd name="connsiteX21" fmla="*/ 2276061 w 3896139"/>
              <a:gd name="connsiteY21" fmla="*/ 844826 h 5526156"/>
              <a:gd name="connsiteX22" fmla="*/ 2027583 w 3896139"/>
              <a:gd name="connsiteY22" fmla="*/ 815008 h 5526156"/>
              <a:gd name="connsiteX23" fmla="*/ 2097157 w 3896139"/>
              <a:gd name="connsiteY23" fmla="*/ 59634 h 5526156"/>
              <a:gd name="connsiteX24" fmla="*/ 1977887 w 3896139"/>
              <a:gd name="connsiteY24" fmla="*/ 0 h 5526156"/>
              <a:gd name="connsiteX25" fmla="*/ 1868557 w 3896139"/>
              <a:gd name="connsiteY25" fmla="*/ 168965 h 5526156"/>
              <a:gd name="connsiteX26" fmla="*/ 1908313 w 3896139"/>
              <a:gd name="connsiteY26" fmla="*/ 815008 h 5526156"/>
              <a:gd name="connsiteX27" fmla="*/ 1649896 w 3896139"/>
              <a:gd name="connsiteY27" fmla="*/ 824947 h 5526156"/>
              <a:gd name="connsiteX28" fmla="*/ 1659835 w 3896139"/>
              <a:gd name="connsiteY28"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89453 w 3896139"/>
              <a:gd name="connsiteY4" fmla="*/ 1371600 h 5526156"/>
              <a:gd name="connsiteX5" fmla="*/ 327992 w 3896139"/>
              <a:gd name="connsiteY5" fmla="*/ 1381539 h 5526156"/>
              <a:gd name="connsiteX6" fmla="*/ 616226 w 3896139"/>
              <a:gd name="connsiteY6" fmla="*/ 1620078 h 5526156"/>
              <a:gd name="connsiteX7" fmla="*/ 616226 w 3896139"/>
              <a:gd name="connsiteY7" fmla="*/ 2266121 h 5526156"/>
              <a:gd name="connsiteX8" fmla="*/ 29818 w 3896139"/>
              <a:gd name="connsiteY8" fmla="*/ 2266121 h 5526156"/>
              <a:gd name="connsiteX9" fmla="*/ 0 w 3896139"/>
              <a:gd name="connsiteY9" fmla="*/ 5277678 h 5526156"/>
              <a:gd name="connsiteX10" fmla="*/ 188844 w 3896139"/>
              <a:gd name="connsiteY10" fmla="*/ 5526156 h 5526156"/>
              <a:gd name="connsiteX11" fmla="*/ 3468757 w 3896139"/>
              <a:gd name="connsiteY11" fmla="*/ 5526156 h 5526156"/>
              <a:gd name="connsiteX12" fmla="*/ 3856383 w 3896139"/>
              <a:gd name="connsiteY12" fmla="*/ 5247861 h 5526156"/>
              <a:gd name="connsiteX13" fmla="*/ 3876261 w 3896139"/>
              <a:gd name="connsiteY13" fmla="*/ 2256182 h 5526156"/>
              <a:gd name="connsiteX14" fmla="*/ 3289853 w 3896139"/>
              <a:gd name="connsiteY14" fmla="*/ 2246243 h 5526156"/>
              <a:gd name="connsiteX15" fmla="*/ 3289853 w 3896139"/>
              <a:gd name="connsiteY15" fmla="*/ 1610139 h 5526156"/>
              <a:gd name="connsiteX16" fmla="*/ 3637722 w 3896139"/>
              <a:gd name="connsiteY16" fmla="*/ 1371600 h 5526156"/>
              <a:gd name="connsiteX17" fmla="*/ 3866322 w 3896139"/>
              <a:gd name="connsiteY17" fmla="*/ 1371600 h 5526156"/>
              <a:gd name="connsiteX18" fmla="*/ 3856383 w 3896139"/>
              <a:gd name="connsiteY18" fmla="*/ 1252330 h 5526156"/>
              <a:gd name="connsiteX19" fmla="*/ 3896139 w 3896139"/>
              <a:gd name="connsiteY19" fmla="*/ 1113182 h 5526156"/>
              <a:gd name="connsiteX20" fmla="*/ 3876261 w 3896139"/>
              <a:gd name="connsiteY20" fmla="*/ 983974 h 5526156"/>
              <a:gd name="connsiteX21" fmla="*/ 2295939 w 3896139"/>
              <a:gd name="connsiteY21" fmla="*/ 983974 h 5526156"/>
              <a:gd name="connsiteX22" fmla="*/ 2276061 w 3896139"/>
              <a:gd name="connsiteY22" fmla="*/ 844826 h 5526156"/>
              <a:gd name="connsiteX23" fmla="*/ 2027583 w 3896139"/>
              <a:gd name="connsiteY23" fmla="*/ 815008 h 5526156"/>
              <a:gd name="connsiteX24" fmla="*/ 2097157 w 3896139"/>
              <a:gd name="connsiteY24" fmla="*/ 59634 h 5526156"/>
              <a:gd name="connsiteX25" fmla="*/ 1977887 w 3896139"/>
              <a:gd name="connsiteY25" fmla="*/ 0 h 5526156"/>
              <a:gd name="connsiteX26" fmla="*/ 1868557 w 3896139"/>
              <a:gd name="connsiteY26" fmla="*/ 168965 h 5526156"/>
              <a:gd name="connsiteX27" fmla="*/ 1908313 w 3896139"/>
              <a:gd name="connsiteY27" fmla="*/ 815008 h 5526156"/>
              <a:gd name="connsiteX28" fmla="*/ 1649896 w 3896139"/>
              <a:gd name="connsiteY28" fmla="*/ 824947 h 5526156"/>
              <a:gd name="connsiteX29" fmla="*/ 1659835 w 3896139"/>
              <a:gd name="connsiteY29" fmla="*/ 974034 h 5526156"/>
              <a:gd name="connsiteX0" fmla="*/ 1686339 w 3922643"/>
              <a:gd name="connsiteY0" fmla="*/ 974034 h 5526156"/>
              <a:gd name="connsiteX1" fmla="*/ 49530 w 3922643"/>
              <a:gd name="connsiteY1" fmla="*/ 982814 h 5526156"/>
              <a:gd name="connsiteX2" fmla="*/ 64770 w 3922643"/>
              <a:gd name="connsiteY2" fmla="*/ 1081874 h 5526156"/>
              <a:gd name="connsiteX3" fmla="*/ 57150 w 3922643"/>
              <a:gd name="connsiteY3" fmla="*/ 1123784 h 5526156"/>
              <a:gd name="connsiteX4" fmla="*/ 0 w 3922643"/>
              <a:gd name="connsiteY4" fmla="*/ 1272374 h 5526156"/>
              <a:gd name="connsiteX5" fmla="*/ 115957 w 3922643"/>
              <a:gd name="connsiteY5" fmla="*/ 1371600 h 5526156"/>
              <a:gd name="connsiteX6" fmla="*/ 354496 w 3922643"/>
              <a:gd name="connsiteY6" fmla="*/ 1381539 h 5526156"/>
              <a:gd name="connsiteX7" fmla="*/ 642730 w 3922643"/>
              <a:gd name="connsiteY7" fmla="*/ 1620078 h 5526156"/>
              <a:gd name="connsiteX8" fmla="*/ 642730 w 3922643"/>
              <a:gd name="connsiteY8" fmla="*/ 2266121 h 5526156"/>
              <a:gd name="connsiteX9" fmla="*/ 56322 w 3922643"/>
              <a:gd name="connsiteY9" fmla="*/ 2266121 h 5526156"/>
              <a:gd name="connsiteX10" fmla="*/ 26504 w 3922643"/>
              <a:gd name="connsiteY10" fmla="*/ 5277678 h 5526156"/>
              <a:gd name="connsiteX11" fmla="*/ 215348 w 3922643"/>
              <a:gd name="connsiteY11" fmla="*/ 5526156 h 5526156"/>
              <a:gd name="connsiteX12" fmla="*/ 3495261 w 3922643"/>
              <a:gd name="connsiteY12" fmla="*/ 5526156 h 5526156"/>
              <a:gd name="connsiteX13" fmla="*/ 3882887 w 3922643"/>
              <a:gd name="connsiteY13" fmla="*/ 5247861 h 5526156"/>
              <a:gd name="connsiteX14" fmla="*/ 3902765 w 3922643"/>
              <a:gd name="connsiteY14" fmla="*/ 2256182 h 5526156"/>
              <a:gd name="connsiteX15" fmla="*/ 3316357 w 3922643"/>
              <a:gd name="connsiteY15" fmla="*/ 2246243 h 5526156"/>
              <a:gd name="connsiteX16" fmla="*/ 3316357 w 3922643"/>
              <a:gd name="connsiteY16" fmla="*/ 1610139 h 5526156"/>
              <a:gd name="connsiteX17" fmla="*/ 3664226 w 3922643"/>
              <a:gd name="connsiteY17" fmla="*/ 1371600 h 5526156"/>
              <a:gd name="connsiteX18" fmla="*/ 3892826 w 3922643"/>
              <a:gd name="connsiteY18" fmla="*/ 1371600 h 5526156"/>
              <a:gd name="connsiteX19" fmla="*/ 3882887 w 3922643"/>
              <a:gd name="connsiteY19" fmla="*/ 1252330 h 5526156"/>
              <a:gd name="connsiteX20" fmla="*/ 3922643 w 3922643"/>
              <a:gd name="connsiteY20" fmla="*/ 1113182 h 5526156"/>
              <a:gd name="connsiteX21" fmla="*/ 3902765 w 3922643"/>
              <a:gd name="connsiteY21" fmla="*/ 983974 h 5526156"/>
              <a:gd name="connsiteX22" fmla="*/ 2322443 w 3922643"/>
              <a:gd name="connsiteY22" fmla="*/ 983974 h 5526156"/>
              <a:gd name="connsiteX23" fmla="*/ 2302565 w 3922643"/>
              <a:gd name="connsiteY23" fmla="*/ 844826 h 5526156"/>
              <a:gd name="connsiteX24" fmla="*/ 2054087 w 3922643"/>
              <a:gd name="connsiteY24" fmla="*/ 815008 h 5526156"/>
              <a:gd name="connsiteX25" fmla="*/ 2123661 w 3922643"/>
              <a:gd name="connsiteY25" fmla="*/ 59634 h 5526156"/>
              <a:gd name="connsiteX26" fmla="*/ 2004391 w 3922643"/>
              <a:gd name="connsiteY26" fmla="*/ 0 h 5526156"/>
              <a:gd name="connsiteX27" fmla="*/ 1895061 w 3922643"/>
              <a:gd name="connsiteY27" fmla="*/ 168965 h 5526156"/>
              <a:gd name="connsiteX28" fmla="*/ 1934817 w 3922643"/>
              <a:gd name="connsiteY28" fmla="*/ 815008 h 5526156"/>
              <a:gd name="connsiteX29" fmla="*/ 1676400 w 3922643"/>
              <a:gd name="connsiteY29" fmla="*/ 824947 h 5526156"/>
              <a:gd name="connsiteX30" fmla="*/ 1686339 w 3922643"/>
              <a:gd name="connsiteY30"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89453 w 3896139"/>
              <a:gd name="connsiteY5" fmla="*/ 1371600 h 5526156"/>
              <a:gd name="connsiteX6" fmla="*/ 327992 w 3896139"/>
              <a:gd name="connsiteY6" fmla="*/ 1381539 h 5526156"/>
              <a:gd name="connsiteX7" fmla="*/ 616226 w 3896139"/>
              <a:gd name="connsiteY7" fmla="*/ 1620078 h 5526156"/>
              <a:gd name="connsiteX8" fmla="*/ 616226 w 3896139"/>
              <a:gd name="connsiteY8" fmla="*/ 2266121 h 5526156"/>
              <a:gd name="connsiteX9" fmla="*/ 29818 w 3896139"/>
              <a:gd name="connsiteY9" fmla="*/ 2266121 h 5526156"/>
              <a:gd name="connsiteX10" fmla="*/ 0 w 3896139"/>
              <a:gd name="connsiteY10" fmla="*/ 5277678 h 5526156"/>
              <a:gd name="connsiteX11" fmla="*/ 188844 w 3896139"/>
              <a:gd name="connsiteY11" fmla="*/ 5526156 h 5526156"/>
              <a:gd name="connsiteX12" fmla="*/ 3468757 w 3896139"/>
              <a:gd name="connsiteY12" fmla="*/ 5526156 h 5526156"/>
              <a:gd name="connsiteX13" fmla="*/ 3856383 w 3896139"/>
              <a:gd name="connsiteY13" fmla="*/ 5247861 h 5526156"/>
              <a:gd name="connsiteX14" fmla="*/ 3876261 w 3896139"/>
              <a:gd name="connsiteY14" fmla="*/ 2256182 h 5526156"/>
              <a:gd name="connsiteX15" fmla="*/ 3289853 w 3896139"/>
              <a:gd name="connsiteY15" fmla="*/ 2246243 h 5526156"/>
              <a:gd name="connsiteX16" fmla="*/ 3289853 w 3896139"/>
              <a:gd name="connsiteY16" fmla="*/ 1610139 h 5526156"/>
              <a:gd name="connsiteX17" fmla="*/ 3637722 w 3896139"/>
              <a:gd name="connsiteY17" fmla="*/ 1371600 h 5526156"/>
              <a:gd name="connsiteX18" fmla="*/ 3866322 w 3896139"/>
              <a:gd name="connsiteY18" fmla="*/ 1371600 h 5526156"/>
              <a:gd name="connsiteX19" fmla="*/ 3856383 w 3896139"/>
              <a:gd name="connsiteY19" fmla="*/ 1252330 h 5526156"/>
              <a:gd name="connsiteX20" fmla="*/ 3896139 w 3896139"/>
              <a:gd name="connsiteY20" fmla="*/ 1113182 h 5526156"/>
              <a:gd name="connsiteX21" fmla="*/ 3876261 w 3896139"/>
              <a:gd name="connsiteY21" fmla="*/ 983974 h 5526156"/>
              <a:gd name="connsiteX22" fmla="*/ 2295939 w 3896139"/>
              <a:gd name="connsiteY22" fmla="*/ 983974 h 5526156"/>
              <a:gd name="connsiteX23" fmla="*/ 2276061 w 3896139"/>
              <a:gd name="connsiteY23" fmla="*/ 844826 h 5526156"/>
              <a:gd name="connsiteX24" fmla="*/ 2027583 w 3896139"/>
              <a:gd name="connsiteY24" fmla="*/ 815008 h 5526156"/>
              <a:gd name="connsiteX25" fmla="*/ 2097157 w 3896139"/>
              <a:gd name="connsiteY25" fmla="*/ 59634 h 5526156"/>
              <a:gd name="connsiteX26" fmla="*/ 1977887 w 3896139"/>
              <a:gd name="connsiteY26" fmla="*/ 0 h 5526156"/>
              <a:gd name="connsiteX27" fmla="*/ 1868557 w 3896139"/>
              <a:gd name="connsiteY27" fmla="*/ 168965 h 5526156"/>
              <a:gd name="connsiteX28" fmla="*/ 1908313 w 3896139"/>
              <a:gd name="connsiteY28" fmla="*/ 815008 h 5526156"/>
              <a:gd name="connsiteX29" fmla="*/ 1649896 w 3896139"/>
              <a:gd name="connsiteY29" fmla="*/ 824947 h 5526156"/>
              <a:gd name="connsiteX30" fmla="*/ 1659835 w 3896139"/>
              <a:gd name="connsiteY30"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327992 w 3896139"/>
              <a:gd name="connsiteY6" fmla="*/ 1381539 h 5526156"/>
              <a:gd name="connsiteX7" fmla="*/ 616226 w 3896139"/>
              <a:gd name="connsiteY7" fmla="*/ 1620078 h 5526156"/>
              <a:gd name="connsiteX8" fmla="*/ 616226 w 3896139"/>
              <a:gd name="connsiteY8" fmla="*/ 2266121 h 5526156"/>
              <a:gd name="connsiteX9" fmla="*/ 29818 w 3896139"/>
              <a:gd name="connsiteY9" fmla="*/ 2266121 h 5526156"/>
              <a:gd name="connsiteX10" fmla="*/ 0 w 3896139"/>
              <a:gd name="connsiteY10" fmla="*/ 5277678 h 5526156"/>
              <a:gd name="connsiteX11" fmla="*/ 188844 w 3896139"/>
              <a:gd name="connsiteY11" fmla="*/ 5526156 h 5526156"/>
              <a:gd name="connsiteX12" fmla="*/ 3468757 w 3896139"/>
              <a:gd name="connsiteY12" fmla="*/ 5526156 h 5526156"/>
              <a:gd name="connsiteX13" fmla="*/ 3856383 w 3896139"/>
              <a:gd name="connsiteY13" fmla="*/ 5247861 h 5526156"/>
              <a:gd name="connsiteX14" fmla="*/ 3876261 w 3896139"/>
              <a:gd name="connsiteY14" fmla="*/ 2256182 h 5526156"/>
              <a:gd name="connsiteX15" fmla="*/ 3289853 w 3896139"/>
              <a:gd name="connsiteY15" fmla="*/ 2246243 h 5526156"/>
              <a:gd name="connsiteX16" fmla="*/ 3289853 w 3896139"/>
              <a:gd name="connsiteY16" fmla="*/ 1610139 h 5526156"/>
              <a:gd name="connsiteX17" fmla="*/ 3637722 w 3896139"/>
              <a:gd name="connsiteY17" fmla="*/ 1371600 h 5526156"/>
              <a:gd name="connsiteX18" fmla="*/ 3866322 w 3896139"/>
              <a:gd name="connsiteY18" fmla="*/ 1371600 h 5526156"/>
              <a:gd name="connsiteX19" fmla="*/ 3856383 w 3896139"/>
              <a:gd name="connsiteY19" fmla="*/ 1252330 h 5526156"/>
              <a:gd name="connsiteX20" fmla="*/ 3896139 w 3896139"/>
              <a:gd name="connsiteY20" fmla="*/ 1113182 h 5526156"/>
              <a:gd name="connsiteX21" fmla="*/ 3876261 w 3896139"/>
              <a:gd name="connsiteY21" fmla="*/ 983974 h 5526156"/>
              <a:gd name="connsiteX22" fmla="*/ 2295939 w 3896139"/>
              <a:gd name="connsiteY22" fmla="*/ 983974 h 5526156"/>
              <a:gd name="connsiteX23" fmla="*/ 2276061 w 3896139"/>
              <a:gd name="connsiteY23" fmla="*/ 844826 h 5526156"/>
              <a:gd name="connsiteX24" fmla="*/ 2027583 w 3896139"/>
              <a:gd name="connsiteY24" fmla="*/ 815008 h 5526156"/>
              <a:gd name="connsiteX25" fmla="*/ 2097157 w 3896139"/>
              <a:gd name="connsiteY25" fmla="*/ 59634 h 5526156"/>
              <a:gd name="connsiteX26" fmla="*/ 1977887 w 3896139"/>
              <a:gd name="connsiteY26" fmla="*/ 0 h 5526156"/>
              <a:gd name="connsiteX27" fmla="*/ 1868557 w 3896139"/>
              <a:gd name="connsiteY27" fmla="*/ 168965 h 5526156"/>
              <a:gd name="connsiteX28" fmla="*/ 1908313 w 3896139"/>
              <a:gd name="connsiteY28" fmla="*/ 815008 h 5526156"/>
              <a:gd name="connsiteX29" fmla="*/ 1649896 w 3896139"/>
              <a:gd name="connsiteY29" fmla="*/ 824947 h 5526156"/>
              <a:gd name="connsiteX30" fmla="*/ 1659835 w 3896139"/>
              <a:gd name="connsiteY30"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350852 w 3896139"/>
              <a:gd name="connsiteY6" fmla="*/ 1366299 h 5526156"/>
              <a:gd name="connsiteX7" fmla="*/ 616226 w 3896139"/>
              <a:gd name="connsiteY7" fmla="*/ 1620078 h 5526156"/>
              <a:gd name="connsiteX8" fmla="*/ 616226 w 3896139"/>
              <a:gd name="connsiteY8" fmla="*/ 2266121 h 5526156"/>
              <a:gd name="connsiteX9" fmla="*/ 29818 w 3896139"/>
              <a:gd name="connsiteY9" fmla="*/ 2266121 h 5526156"/>
              <a:gd name="connsiteX10" fmla="*/ 0 w 3896139"/>
              <a:gd name="connsiteY10" fmla="*/ 5277678 h 5526156"/>
              <a:gd name="connsiteX11" fmla="*/ 188844 w 3896139"/>
              <a:gd name="connsiteY11" fmla="*/ 5526156 h 5526156"/>
              <a:gd name="connsiteX12" fmla="*/ 3468757 w 3896139"/>
              <a:gd name="connsiteY12" fmla="*/ 5526156 h 5526156"/>
              <a:gd name="connsiteX13" fmla="*/ 3856383 w 3896139"/>
              <a:gd name="connsiteY13" fmla="*/ 5247861 h 5526156"/>
              <a:gd name="connsiteX14" fmla="*/ 3876261 w 3896139"/>
              <a:gd name="connsiteY14" fmla="*/ 2256182 h 5526156"/>
              <a:gd name="connsiteX15" fmla="*/ 3289853 w 3896139"/>
              <a:gd name="connsiteY15" fmla="*/ 2246243 h 5526156"/>
              <a:gd name="connsiteX16" fmla="*/ 3289853 w 3896139"/>
              <a:gd name="connsiteY16" fmla="*/ 1610139 h 5526156"/>
              <a:gd name="connsiteX17" fmla="*/ 3637722 w 3896139"/>
              <a:gd name="connsiteY17" fmla="*/ 1371600 h 5526156"/>
              <a:gd name="connsiteX18" fmla="*/ 3866322 w 3896139"/>
              <a:gd name="connsiteY18" fmla="*/ 1371600 h 5526156"/>
              <a:gd name="connsiteX19" fmla="*/ 3856383 w 3896139"/>
              <a:gd name="connsiteY19" fmla="*/ 1252330 h 5526156"/>
              <a:gd name="connsiteX20" fmla="*/ 3896139 w 3896139"/>
              <a:gd name="connsiteY20" fmla="*/ 1113182 h 5526156"/>
              <a:gd name="connsiteX21" fmla="*/ 3876261 w 3896139"/>
              <a:gd name="connsiteY21" fmla="*/ 983974 h 5526156"/>
              <a:gd name="connsiteX22" fmla="*/ 2295939 w 3896139"/>
              <a:gd name="connsiteY22" fmla="*/ 983974 h 5526156"/>
              <a:gd name="connsiteX23" fmla="*/ 2276061 w 3896139"/>
              <a:gd name="connsiteY23" fmla="*/ 844826 h 5526156"/>
              <a:gd name="connsiteX24" fmla="*/ 2027583 w 3896139"/>
              <a:gd name="connsiteY24" fmla="*/ 815008 h 5526156"/>
              <a:gd name="connsiteX25" fmla="*/ 2097157 w 3896139"/>
              <a:gd name="connsiteY25" fmla="*/ 59634 h 5526156"/>
              <a:gd name="connsiteX26" fmla="*/ 1977887 w 3896139"/>
              <a:gd name="connsiteY26" fmla="*/ 0 h 5526156"/>
              <a:gd name="connsiteX27" fmla="*/ 1868557 w 3896139"/>
              <a:gd name="connsiteY27" fmla="*/ 168965 h 5526156"/>
              <a:gd name="connsiteX28" fmla="*/ 1908313 w 3896139"/>
              <a:gd name="connsiteY28" fmla="*/ 815008 h 5526156"/>
              <a:gd name="connsiteX29" fmla="*/ 1649896 w 3896139"/>
              <a:gd name="connsiteY29" fmla="*/ 824947 h 5526156"/>
              <a:gd name="connsiteX30" fmla="*/ 1659835 w 3896139"/>
              <a:gd name="connsiteY30"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251792 w 3896139"/>
              <a:gd name="connsiteY6" fmla="*/ 1503459 h 5526156"/>
              <a:gd name="connsiteX7" fmla="*/ 616226 w 3896139"/>
              <a:gd name="connsiteY7" fmla="*/ 1620078 h 5526156"/>
              <a:gd name="connsiteX8" fmla="*/ 616226 w 3896139"/>
              <a:gd name="connsiteY8" fmla="*/ 2266121 h 5526156"/>
              <a:gd name="connsiteX9" fmla="*/ 29818 w 3896139"/>
              <a:gd name="connsiteY9" fmla="*/ 2266121 h 5526156"/>
              <a:gd name="connsiteX10" fmla="*/ 0 w 3896139"/>
              <a:gd name="connsiteY10" fmla="*/ 5277678 h 5526156"/>
              <a:gd name="connsiteX11" fmla="*/ 188844 w 3896139"/>
              <a:gd name="connsiteY11" fmla="*/ 5526156 h 5526156"/>
              <a:gd name="connsiteX12" fmla="*/ 3468757 w 3896139"/>
              <a:gd name="connsiteY12" fmla="*/ 5526156 h 5526156"/>
              <a:gd name="connsiteX13" fmla="*/ 3856383 w 3896139"/>
              <a:gd name="connsiteY13" fmla="*/ 5247861 h 5526156"/>
              <a:gd name="connsiteX14" fmla="*/ 3876261 w 3896139"/>
              <a:gd name="connsiteY14" fmla="*/ 2256182 h 5526156"/>
              <a:gd name="connsiteX15" fmla="*/ 3289853 w 3896139"/>
              <a:gd name="connsiteY15" fmla="*/ 2246243 h 5526156"/>
              <a:gd name="connsiteX16" fmla="*/ 3289853 w 3896139"/>
              <a:gd name="connsiteY16" fmla="*/ 1610139 h 5526156"/>
              <a:gd name="connsiteX17" fmla="*/ 3637722 w 3896139"/>
              <a:gd name="connsiteY17" fmla="*/ 1371600 h 5526156"/>
              <a:gd name="connsiteX18" fmla="*/ 3866322 w 3896139"/>
              <a:gd name="connsiteY18" fmla="*/ 1371600 h 5526156"/>
              <a:gd name="connsiteX19" fmla="*/ 3856383 w 3896139"/>
              <a:gd name="connsiteY19" fmla="*/ 1252330 h 5526156"/>
              <a:gd name="connsiteX20" fmla="*/ 3896139 w 3896139"/>
              <a:gd name="connsiteY20" fmla="*/ 1113182 h 5526156"/>
              <a:gd name="connsiteX21" fmla="*/ 3876261 w 3896139"/>
              <a:gd name="connsiteY21" fmla="*/ 983974 h 5526156"/>
              <a:gd name="connsiteX22" fmla="*/ 2295939 w 3896139"/>
              <a:gd name="connsiteY22" fmla="*/ 983974 h 5526156"/>
              <a:gd name="connsiteX23" fmla="*/ 2276061 w 3896139"/>
              <a:gd name="connsiteY23" fmla="*/ 844826 h 5526156"/>
              <a:gd name="connsiteX24" fmla="*/ 2027583 w 3896139"/>
              <a:gd name="connsiteY24" fmla="*/ 815008 h 5526156"/>
              <a:gd name="connsiteX25" fmla="*/ 2097157 w 3896139"/>
              <a:gd name="connsiteY25" fmla="*/ 59634 h 5526156"/>
              <a:gd name="connsiteX26" fmla="*/ 1977887 w 3896139"/>
              <a:gd name="connsiteY26" fmla="*/ 0 h 5526156"/>
              <a:gd name="connsiteX27" fmla="*/ 1868557 w 3896139"/>
              <a:gd name="connsiteY27" fmla="*/ 168965 h 5526156"/>
              <a:gd name="connsiteX28" fmla="*/ 1908313 w 3896139"/>
              <a:gd name="connsiteY28" fmla="*/ 815008 h 5526156"/>
              <a:gd name="connsiteX29" fmla="*/ 1649896 w 3896139"/>
              <a:gd name="connsiteY29" fmla="*/ 824947 h 5526156"/>
              <a:gd name="connsiteX30" fmla="*/ 1659835 w 3896139"/>
              <a:gd name="connsiteY30"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308942 w 3896139"/>
              <a:gd name="connsiteY6" fmla="*/ 1370109 h 5526156"/>
              <a:gd name="connsiteX7" fmla="*/ 616226 w 3896139"/>
              <a:gd name="connsiteY7" fmla="*/ 1620078 h 5526156"/>
              <a:gd name="connsiteX8" fmla="*/ 616226 w 3896139"/>
              <a:gd name="connsiteY8" fmla="*/ 2266121 h 5526156"/>
              <a:gd name="connsiteX9" fmla="*/ 29818 w 3896139"/>
              <a:gd name="connsiteY9" fmla="*/ 2266121 h 5526156"/>
              <a:gd name="connsiteX10" fmla="*/ 0 w 3896139"/>
              <a:gd name="connsiteY10" fmla="*/ 5277678 h 5526156"/>
              <a:gd name="connsiteX11" fmla="*/ 188844 w 3896139"/>
              <a:gd name="connsiteY11" fmla="*/ 5526156 h 5526156"/>
              <a:gd name="connsiteX12" fmla="*/ 3468757 w 3896139"/>
              <a:gd name="connsiteY12" fmla="*/ 5526156 h 5526156"/>
              <a:gd name="connsiteX13" fmla="*/ 3856383 w 3896139"/>
              <a:gd name="connsiteY13" fmla="*/ 5247861 h 5526156"/>
              <a:gd name="connsiteX14" fmla="*/ 3876261 w 3896139"/>
              <a:gd name="connsiteY14" fmla="*/ 2256182 h 5526156"/>
              <a:gd name="connsiteX15" fmla="*/ 3289853 w 3896139"/>
              <a:gd name="connsiteY15" fmla="*/ 2246243 h 5526156"/>
              <a:gd name="connsiteX16" fmla="*/ 3289853 w 3896139"/>
              <a:gd name="connsiteY16" fmla="*/ 1610139 h 5526156"/>
              <a:gd name="connsiteX17" fmla="*/ 3637722 w 3896139"/>
              <a:gd name="connsiteY17" fmla="*/ 1371600 h 5526156"/>
              <a:gd name="connsiteX18" fmla="*/ 3866322 w 3896139"/>
              <a:gd name="connsiteY18" fmla="*/ 1371600 h 5526156"/>
              <a:gd name="connsiteX19" fmla="*/ 3856383 w 3896139"/>
              <a:gd name="connsiteY19" fmla="*/ 1252330 h 5526156"/>
              <a:gd name="connsiteX20" fmla="*/ 3896139 w 3896139"/>
              <a:gd name="connsiteY20" fmla="*/ 1113182 h 5526156"/>
              <a:gd name="connsiteX21" fmla="*/ 3876261 w 3896139"/>
              <a:gd name="connsiteY21" fmla="*/ 983974 h 5526156"/>
              <a:gd name="connsiteX22" fmla="*/ 2295939 w 3896139"/>
              <a:gd name="connsiteY22" fmla="*/ 983974 h 5526156"/>
              <a:gd name="connsiteX23" fmla="*/ 2276061 w 3896139"/>
              <a:gd name="connsiteY23" fmla="*/ 844826 h 5526156"/>
              <a:gd name="connsiteX24" fmla="*/ 2027583 w 3896139"/>
              <a:gd name="connsiteY24" fmla="*/ 815008 h 5526156"/>
              <a:gd name="connsiteX25" fmla="*/ 2097157 w 3896139"/>
              <a:gd name="connsiteY25" fmla="*/ 59634 h 5526156"/>
              <a:gd name="connsiteX26" fmla="*/ 1977887 w 3896139"/>
              <a:gd name="connsiteY26" fmla="*/ 0 h 5526156"/>
              <a:gd name="connsiteX27" fmla="*/ 1868557 w 3896139"/>
              <a:gd name="connsiteY27" fmla="*/ 168965 h 5526156"/>
              <a:gd name="connsiteX28" fmla="*/ 1908313 w 3896139"/>
              <a:gd name="connsiteY28" fmla="*/ 815008 h 5526156"/>
              <a:gd name="connsiteX29" fmla="*/ 1649896 w 3896139"/>
              <a:gd name="connsiteY29" fmla="*/ 824947 h 5526156"/>
              <a:gd name="connsiteX30" fmla="*/ 1659835 w 3896139"/>
              <a:gd name="connsiteY30"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308942 w 3896139"/>
              <a:gd name="connsiteY6" fmla="*/ 1370109 h 5526156"/>
              <a:gd name="connsiteX7" fmla="*/ 616226 w 3896139"/>
              <a:gd name="connsiteY7" fmla="*/ 1597218 h 5526156"/>
              <a:gd name="connsiteX8" fmla="*/ 616226 w 3896139"/>
              <a:gd name="connsiteY8" fmla="*/ 2266121 h 5526156"/>
              <a:gd name="connsiteX9" fmla="*/ 29818 w 3896139"/>
              <a:gd name="connsiteY9" fmla="*/ 2266121 h 5526156"/>
              <a:gd name="connsiteX10" fmla="*/ 0 w 3896139"/>
              <a:gd name="connsiteY10" fmla="*/ 5277678 h 5526156"/>
              <a:gd name="connsiteX11" fmla="*/ 188844 w 3896139"/>
              <a:gd name="connsiteY11" fmla="*/ 5526156 h 5526156"/>
              <a:gd name="connsiteX12" fmla="*/ 3468757 w 3896139"/>
              <a:gd name="connsiteY12" fmla="*/ 5526156 h 5526156"/>
              <a:gd name="connsiteX13" fmla="*/ 3856383 w 3896139"/>
              <a:gd name="connsiteY13" fmla="*/ 5247861 h 5526156"/>
              <a:gd name="connsiteX14" fmla="*/ 3876261 w 3896139"/>
              <a:gd name="connsiteY14" fmla="*/ 2256182 h 5526156"/>
              <a:gd name="connsiteX15" fmla="*/ 3289853 w 3896139"/>
              <a:gd name="connsiteY15" fmla="*/ 2246243 h 5526156"/>
              <a:gd name="connsiteX16" fmla="*/ 3289853 w 3896139"/>
              <a:gd name="connsiteY16" fmla="*/ 1610139 h 5526156"/>
              <a:gd name="connsiteX17" fmla="*/ 3637722 w 3896139"/>
              <a:gd name="connsiteY17" fmla="*/ 1371600 h 5526156"/>
              <a:gd name="connsiteX18" fmla="*/ 3866322 w 3896139"/>
              <a:gd name="connsiteY18" fmla="*/ 1371600 h 5526156"/>
              <a:gd name="connsiteX19" fmla="*/ 3856383 w 3896139"/>
              <a:gd name="connsiteY19" fmla="*/ 1252330 h 5526156"/>
              <a:gd name="connsiteX20" fmla="*/ 3896139 w 3896139"/>
              <a:gd name="connsiteY20" fmla="*/ 1113182 h 5526156"/>
              <a:gd name="connsiteX21" fmla="*/ 3876261 w 3896139"/>
              <a:gd name="connsiteY21" fmla="*/ 983974 h 5526156"/>
              <a:gd name="connsiteX22" fmla="*/ 2295939 w 3896139"/>
              <a:gd name="connsiteY22" fmla="*/ 983974 h 5526156"/>
              <a:gd name="connsiteX23" fmla="*/ 2276061 w 3896139"/>
              <a:gd name="connsiteY23" fmla="*/ 844826 h 5526156"/>
              <a:gd name="connsiteX24" fmla="*/ 2027583 w 3896139"/>
              <a:gd name="connsiteY24" fmla="*/ 815008 h 5526156"/>
              <a:gd name="connsiteX25" fmla="*/ 2097157 w 3896139"/>
              <a:gd name="connsiteY25" fmla="*/ 59634 h 5526156"/>
              <a:gd name="connsiteX26" fmla="*/ 1977887 w 3896139"/>
              <a:gd name="connsiteY26" fmla="*/ 0 h 5526156"/>
              <a:gd name="connsiteX27" fmla="*/ 1868557 w 3896139"/>
              <a:gd name="connsiteY27" fmla="*/ 168965 h 5526156"/>
              <a:gd name="connsiteX28" fmla="*/ 1908313 w 3896139"/>
              <a:gd name="connsiteY28" fmla="*/ 815008 h 5526156"/>
              <a:gd name="connsiteX29" fmla="*/ 1649896 w 3896139"/>
              <a:gd name="connsiteY29" fmla="*/ 824947 h 5526156"/>
              <a:gd name="connsiteX30" fmla="*/ 1659835 w 3896139"/>
              <a:gd name="connsiteY30"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308942 w 3896139"/>
              <a:gd name="connsiteY6" fmla="*/ 1370109 h 5526156"/>
              <a:gd name="connsiteX7" fmla="*/ 616226 w 3896139"/>
              <a:gd name="connsiteY7" fmla="*/ 1597218 h 5526156"/>
              <a:gd name="connsiteX8" fmla="*/ 616226 w 3896139"/>
              <a:gd name="connsiteY8" fmla="*/ 2266121 h 5526156"/>
              <a:gd name="connsiteX9" fmla="*/ 22198 w 3896139"/>
              <a:gd name="connsiteY9" fmla="*/ 2250881 h 5526156"/>
              <a:gd name="connsiteX10" fmla="*/ 0 w 3896139"/>
              <a:gd name="connsiteY10" fmla="*/ 5277678 h 5526156"/>
              <a:gd name="connsiteX11" fmla="*/ 188844 w 3896139"/>
              <a:gd name="connsiteY11" fmla="*/ 5526156 h 5526156"/>
              <a:gd name="connsiteX12" fmla="*/ 3468757 w 3896139"/>
              <a:gd name="connsiteY12" fmla="*/ 5526156 h 5526156"/>
              <a:gd name="connsiteX13" fmla="*/ 3856383 w 3896139"/>
              <a:gd name="connsiteY13" fmla="*/ 5247861 h 5526156"/>
              <a:gd name="connsiteX14" fmla="*/ 3876261 w 3896139"/>
              <a:gd name="connsiteY14" fmla="*/ 2256182 h 5526156"/>
              <a:gd name="connsiteX15" fmla="*/ 3289853 w 3896139"/>
              <a:gd name="connsiteY15" fmla="*/ 2246243 h 5526156"/>
              <a:gd name="connsiteX16" fmla="*/ 3289853 w 3896139"/>
              <a:gd name="connsiteY16" fmla="*/ 1610139 h 5526156"/>
              <a:gd name="connsiteX17" fmla="*/ 3637722 w 3896139"/>
              <a:gd name="connsiteY17" fmla="*/ 1371600 h 5526156"/>
              <a:gd name="connsiteX18" fmla="*/ 3866322 w 3896139"/>
              <a:gd name="connsiteY18" fmla="*/ 1371600 h 5526156"/>
              <a:gd name="connsiteX19" fmla="*/ 3856383 w 3896139"/>
              <a:gd name="connsiteY19" fmla="*/ 1252330 h 5526156"/>
              <a:gd name="connsiteX20" fmla="*/ 3896139 w 3896139"/>
              <a:gd name="connsiteY20" fmla="*/ 1113182 h 5526156"/>
              <a:gd name="connsiteX21" fmla="*/ 3876261 w 3896139"/>
              <a:gd name="connsiteY21" fmla="*/ 983974 h 5526156"/>
              <a:gd name="connsiteX22" fmla="*/ 2295939 w 3896139"/>
              <a:gd name="connsiteY22" fmla="*/ 983974 h 5526156"/>
              <a:gd name="connsiteX23" fmla="*/ 2276061 w 3896139"/>
              <a:gd name="connsiteY23" fmla="*/ 844826 h 5526156"/>
              <a:gd name="connsiteX24" fmla="*/ 2027583 w 3896139"/>
              <a:gd name="connsiteY24" fmla="*/ 815008 h 5526156"/>
              <a:gd name="connsiteX25" fmla="*/ 2097157 w 3896139"/>
              <a:gd name="connsiteY25" fmla="*/ 59634 h 5526156"/>
              <a:gd name="connsiteX26" fmla="*/ 1977887 w 3896139"/>
              <a:gd name="connsiteY26" fmla="*/ 0 h 5526156"/>
              <a:gd name="connsiteX27" fmla="*/ 1868557 w 3896139"/>
              <a:gd name="connsiteY27" fmla="*/ 168965 h 5526156"/>
              <a:gd name="connsiteX28" fmla="*/ 1908313 w 3896139"/>
              <a:gd name="connsiteY28" fmla="*/ 815008 h 5526156"/>
              <a:gd name="connsiteX29" fmla="*/ 1649896 w 3896139"/>
              <a:gd name="connsiteY29" fmla="*/ 824947 h 5526156"/>
              <a:gd name="connsiteX30" fmla="*/ 1659835 w 3896139"/>
              <a:gd name="connsiteY30"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308942 w 3896139"/>
              <a:gd name="connsiteY6" fmla="*/ 1370109 h 5526156"/>
              <a:gd name="connsiteX7" fmla="*/ 616226 w 3896139"/>
              <a:gd name="connsiteY7" fmla="*/ 1597218 h 5526156"/>
              <a:gd name="connsiteX8" fmla="*/ 608606 w 3896139"/>
              <a:gd name="connsiteY8" fmla="*/ 2250881 h 5526156"/>
              <a:gd name="connsiteX9" fmla="*/ 22198 w 3896139"/>
              <a:gd name="connsiteY9" fmla="*/ 2250881 h 5526156"/>
              <a:gd name="connsiteX10" fmla="*/ 0 w 3896139"/>
              <a:gd name="connsiteY10" fmla="*/ 5277678 h 5526156"/>
              <a:gd name="connsiteX11" fmla="*/ 188844 w 3896139"/>
              <a:gd name="connsiteY11" fmla="*/ 5526156 h 5526156"/>
              <a:gd name="connsiteX12" fmla="*/ 3468757 w 3896139"/>
              <a:gd name="connsiteY12" fmla="*/ 5526156 h 5526156"/>
              <a:gd name="connsiteX13" fmla="*/ 3856383 w 3896139"/>
              <a:gd name="connsiteY13" fmla="*/ 5247861 h 5526156"/>
              <a:gd name="connsiteX14" fmla="*/ 3876261 w 3896139"/>
              <a:gd name="connsiteY14" fmla="*/ 2256182 h 5526156"/>
              <a:gd name="connsiteX15" fmla="*/ 3289853 w 3896139"/>
              <a:gd name="connsiteY15" fmla="*/ 2246243 h 5526156"/>
              <a:gd name="connsiteX16" fmla="*/ 3289853 w 3896139"/>
              <a:gd name="connsiteY16" fmla="*/ 1610139 h 5526156"/>
              <a:gd name="connsiteX17" fmla="*/ 3637722 w 3896139"/>
              <a:gd name="connsiteY17" fmla="*/ 1371600 h 5526156"/>
              <a:gd name="connsiteX18" fmla="*/ 3866322 w 3896139"/>
              <a:gd name="connsiteY18" fmla="*/ 1371600 h 5526156"/>
              <a:gd name="connsiteX19" fmla="*/ 3856383 w 3896139"/>
              <a:gd name="connsiteY19" fmla="*/ 1252330 h 5526156"/>
              <a:gd name="connsiteX20" fmla="*/ 3896139 w 3896139"/>
              <a:gd name="connsiteY20" fmla="*/ 1113182 h 5526156"/>
              <a:gd name="connsiteX21" fmla="*/ 3876261 w 3896139"/>
              <a:gd name="connsiteY21" fmla="*/ 983974 h 5526156"/>
              <a:gd name="connsiteX22" fmla="*/ 2295939 w 3896139"/>
              <a:gd name="connsiteY22" fmla="*/ 983974 h 5526156"/>
              <a:gd name="connsiteX23" fmla="*/ 2276061 w 3896139"/>
              <a:gd name="connsiteY23" fmla="*/ 844826 h 5526156"/>
              <a:gd name="connsiteX24" fmla="*/ 2027583 w 3896139"/>
              <a:gd name="connsiteY24" fmla="*/ 815008 h 5526156"/>
              <a:gd name="connsiteX25" fmla="*/ 2097157 w 3896139"/>
              <a:gd name="connsiteY25" fmla="*/ 59634 h 5526156"/>
              <a:gd name="connsiteX26" fmla="*/ 1977887 w 3896139"/>
              <a:gd name="connsiteY26" fmla="*/ 0 h 5526156"/>
              <a:gd name="connsiteX27" fmla="*/ 1868557 w 3896139"/>
              <a:gd name="connsiteY27" fmla="*/ 168965 h 5526156"/>
              <a:gd name="connsiteX28" fmla="*/ 1908313 w 3896139"/>
              <a:gd name="connsiteY28" fmla="*/ 815008 h 5526156"/>
              <a:gd name="connsiteX29" fmla="*/ 1649896 w 3896139"/>
              <a:gd name="connsiteY29" fmla="*/ 824947 h 5526156"/>
              <a:gd name="connsiteX30" fmla="*/ 1659835 w 3896139"/>
              <a:gd name="connsiteY30"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308942 w 3896139"/>
              <a:gd name="connsiteY6" fmla="*/ 1370109 h 5526156"/>
              <a:gd name="connsiteX7" fmla="*/ 616226 w 3896139"/>
              <a:gd name="connsiteY7" fmla="*/ 1597218 h 5526156"/>
              <a:gd name="connsiteX8" fmla="*/ 608606 w 3896139"/>
              <a:gd name="connsiteY8" fmla="*/ 2250881 h 5526156"/>
              <a:gd name="connsiteX9" fmla="*/ 22198 w 3896139"/>
              <a:gd name="connsiteY9" fmla="*/ 2250881 h 5526156"/>
              <a:gd name="connsiteX10" fmla="*/ 0 w 3896139"/>
              <a:gd name="connsiteY10" fmla="*/ 5277678 h 5526156"/>
              <a:gd name="connsiteX11" fmla="*/ 15406 w 3896139"/>
              <a:gd name="connsiteY11" fmla="*/ 5333834 h 5526156"/>
              <a:gd name="connsiteX12" fmla="*/ 188844 w 3896139"/>
              <a:gd name="connsiteY12" fmla="*/ 5526156 h 5526156"/>
              <a:gd name="connsiteX13" fmla="*/ 3468757 w 3896139"/>
              <a:gd name="connsiteY13" fmla="*/ 5526156 h 5526156"/>
              <a:gd name="connsiteX14" fmla="*/ 3856383 w 3896139"/>
              <a:gd name="connsiteY14" fmla="*/ 5247861 h 5526156"/>
              <a:gd name="connsiteX15" fmla="*/ 3876261 w 3896139"/>
              <a:gd name="connsiteY15" fmla="*/ 2256182 h 5526156"/>
              <a:gd name="connsiteX16" fmla="*/ 3289853 w 3896139"/>
              <a:gd name="connsiteY16" fmla="*/ 2246243 h 5526156"/>
              <a:gd name="connsiteX17" fmla="*/ 3289853 w 3896139"/>
              <a:gd name="connsiteY17" fmla="*/ 1610139 h 5526156"/>
              <a:gd name="connsiteX18" fmla="*/ 3637722 w 3896139"/>
              <a:gd name="connsiteY18" fmla="*/ 1371600 h 5526156"/>
              <a:gd name="connsiteX19" fmla="*/ 3866322 w 3896139"/>
              <a:gd name="connsiteY19" fmla="*/ 1371600 h 5526156"/>
              <a:gd name="connsiteX20" fmla="*/ 3856383 w 3896139"/>
              <a:gd name="connsiteY20" fmla="*/ 1252330 h 5526156"/>
              <a:gd name="connsiteX21" fmla="*/ 3896139 w 3896139"/>
              <a:gd name="connsiteY21" fmla="*/ 1113182 h 5526156"/>
              <a:gd name="connsiteX22" fmla="*/ 3876261 w 3896139"/>
              <a:gd name="connsiteY22" fmla="*/ 983974 h 5526156"/>
              <a:gd name="connsiteX23" fmla="*/ 2295939 w 3896139"/>
              <a:gd name="connsiteY23" fmla="*/ 983974 h 5526156"/>
              <a:gd name="connsiteX24" fmla="*/ 2276061 w 3896139"/>
              <a:gd name="connsiteY24" fmla="*/ 844826 h 5526156"/>
              <a:gd name="connsiteX25" fmla="*/ 2027583 w 3896139"/>
              <a:gd name="connsiteY25" fmla="*/ 815008 h 5526156"/>
              <a:gd name="connsiteX26" fmla="*/ 2097157 w 3896139"/>
              <a:gd name="connsiteY26" fmla="*/ 59634 h 5526156"/>
              <a:gd name="connsiteX27" fmla="*/ 1977887 w 3896139"/>
              <a:gd name="connsiteY27" fmla="*/ 0 h 5526156"/>
              <a:gd name="connsiteX28" fmla="*/ 1868557 w 3896139"/>
              <a:gd name="connsiteY28" fmla="*/ 168965 h 5526156"/>
              <a:gd name="connsiteX29" fmla="*/ 1908313 w 3896139"/>
              <a:gd name="connsiteY29" fmla="*/ 815008 h 5526156"/>
              <a:gd name="connsiteX30" fmla="*/ 1649896 w 3896139"/>
              <a:gd name="connsiteY30" fmla="*/ 824947 h 5526156"/>
              <a:gd name="connsiteX31" fmla="*/ 1659835 w 3896139"/>
              <a:gd name="connsiteY31"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308942 w 3896139"/>
              <a:gd name="connsiteY6" fmla="*/ 1370109 h 5526156"/>
              <a:gd name="connsiteX7" fmla="*/ 616226 w 3896139"/>
              <a:gd name="connsiteY7" fmla="*/ 1597218 h 5526156"/>
              <a:gd name="connsiteX8" fmla="*/ 608606 w 3896139"/>
              <a:gd name="connsiteY8" fmla="*/ 2250881 h 5526156"/>
              <a:gd name="connsiteX9" fmla="*/ 22198 w 3896139"/>
              <a:gd name="connsiteY9" fmla="*/ 2250881 h 5526156"/>
              <a:gd name="connsiteX10" fmla="*/ 0 w 3896139"/>
              <a:gd name="connsiteY10" fmla="*/ 5277678 h 5526156"/>
              <a:gd name="connsiteX11" fmla="*/ 15406 w 3896139"/>
              <a:gd name="connsiteY11" fmla="*/ 5333834 h 5526156"/>
              <a:gd name="connsiteX12" fmla="*/ 72556 w 3896139"/>
              <a:gd name="connsiteY12" fmla="*/ 5417654 h 5526156"/>
              <a:gd name="connsiteX13" fmla="*/ 188844 w 3896139"/>
              <a:gd name="connsiteY13" fmla="*/ 5526156 h 5526156"/>
              <a:gd name="connsiteX14" fmla="*/ 3468757 w 3896139"/>
              <a:gd name="connsiteY14" fmla="*/ 5526156 h 5526156"/>
              <a:gd name="connsiteX15" fmla="*/ 3856383 w 3896139"/>
              <a:gd name="connsiteY15" fmla="*/ 5247861 h 5526156"/>
              <a:gd name="connsiteX16" fmla="*/ 3876261 w 3896139"/>
              <a:gd name="connsiteY16" fmla="*/ 2256182 h 5526156"/>
              <a:gd name="connsiteX17" fmla="*/ 3289853 w 3896139"/>
              <a:gd name="connsiteY17" fmla="*/ 2246243 h 5526156"/>
              <a:gd name="connsiteX18" fmla="*/ 3289853 w 3896139"/>
              <a:gd name="connsiteY18" fmla="*/ 1610139 h 5526156"/>
              <a:gd name="connsiteX19" fmla="*/ 3637722 w 3896139"/>
              <a:gd name="connsiteY19" fmla="*/ 1371600 h 5526156"/>
              <a:gd name="connsiteX20" fmla="*/ 3866322 w 3896139"/>
              <a:gd name="connsiteY20" fmla="*/ 1371600 h 5526156"/>
              <a:gd name="connsiteX21" fmla="*/ 3856383 w 3896139"/>
              <a:gd name="connsiteY21" fmla="*/ 1252330 h 5526156"/>
              <a:gd name="connsiteX22" fmla="*/ 3896139 w 3896139"/>
              <a:gd name="connsiteY22" fmla="*/ 1113182 h 5526156"/>
              <a:gd name="connsiteX23" fmla="*/ 3876261 w 3896139"/>
              <a:gd name="connsiteY23" fmla="*/ 983974 h 5526156"/>
              <a:gd name="connsiteX24" fmla="*/ 2295939 w 3896139"/>
              <a:gd name="connsiteY24" fmla="*/ 983974 h 5526156"/>
              <a:gd name="connsiteX25" fmla="*/ 2276061 w 3896139"/>
              <a:gd name="connsiteY25" fmla="*/ 844826 h 5526156"/>
              <a:gd name="connsiteX26" fmla="*/ 2027583 w 3896139"/>
              <a:gd name="connsiteY26" fmla="*/ 815008 h 5526156"/>
              <a:gd name="connsiteX27" fmla="*/ 2097157 w 3896139"/>
              <a:gd name="connsiteY27" fmla="*/ 59634 h 5526156"/>
              <a:gd name="connsiteX28" fmla="*/ 1977887 w 3896139"/>
              <a:gd name="connsiteY28" fmla="*/ 0 h 5526156"/>
              <a:gd name="connsiteX29" fmla="*/ 1868557 w 3896139"/>
              <a:gd name="connsiteY29" fmla="*/ 168965 h 5526156"/>
              <a:gd name="connsiteX30" fmla="*/ 1908313 w 3896139"/>
              <a:gd name="connsiteY30" fmla="*/ 815008 h 5526156"/>
              <a:gd name="connsiteX31" fmla="*/ 1649896 w 3896139"/>
              <a:gd name="connsiteY31" fmla="*/ 824947 h 5526156"/>
              <a:gd name="connsiteX32" fmla="*/ 1659835 w 3896139"/>
              <a:gd name="connsiteY32"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308942 w 3896139"/>
              <a:gd name="connsiteY6" fmla="*/ 1370109 h 5526156"/>
              <a:gd name="connsiteX7" fmla="*/ 616226 w 3896139"/>
              <a:gd name="connsiteY7" fmla="*/ 1597218 h 5526156"/>
              <a:gd name="connsiteX8" fmla="*/ 608606 w 3896139"/>
              <a:gd name="connsiteY8" fmla="*/ 2250881 h 5526156"/>
              <a:gd name="connsiteX9" fmla="*/ 22198 w 3896139"/>
              <a:gd name="connsiteY9" fmla="*/ 2250881 h 5526156"/>
              <a:gd name="connsiteX10" fmla="*/ 0 w 3896139"/>
              <a:gd name="connsiteY10" fmla="*/ 5277678 h 5526156"/>
              <a:gd name="connsiteX11" fmla="*/ 15406 w 3896139"/>
              <a:gd name="connsiteY11" fmla="*/ 5333834 h 5526156"/>
              <a:gd name="connsiteX12" fmla="*/ 72556 w 3896139"/>
              <a:gd name="connsiteY12" fmla="*/ 5417654 h 5526156"/>
              <a:gd name="connsiteX13" fmla="*/ 144946 w 3896139"/>
              <a:gd name="connsiteY13" fmla="*/ 5482424 h 5526156"/>
              <a:gd name="connsiteX14" fmla="*/ 188844 w 3896139"/>
              <a:gd name="connsiteY14" fmla="*/ 5526156 h 5526156"/>
              <a:gd name="connsiteX15" fmla="*/ 3468757 w 3896139"/>
              <a:gd name="connsiteY15" fmla="*/ 5526156 h 5526156"/>
              <a:gd name="connsiteX16" fmla="*/ 3856383 w 3896139"/>
              <a:gd name="connsiteY16" fmla="*/ 5247861 h 5526156"/>
              <a:gd name="connsiteX17" fmla="*/ 3876261 w 3896139"/>
              <a:gd name="connsiteY17" fmla="*/ 2256182 h 5526156"/>
              <a:gd name="connsiteX18" fmla="*/ 3289853 w 3896139"/>
              <a:gd name="connsiteY18" fmla="*/ 2246243 h 5526156"/>
              <a:gd name="connsiteX19" fmla="*/ 3289853 w 3896139"/>
              <a:gd name="connsiteY19" fmla="*/ 1610139 h 5526156"/>
              <a:gd name="connsiteX20" fmla="*/ 3637722 w 3896139"/>
              <a:gd name="connsiteY20" fmla="*/ 1371600 h 5526156"/>
              <a:gd name="connsiteX21" fmla="*/ 3866322 w 3896139"/>
              <a:gd name="connsiteY21" fmla="*/ 1371600 h 5526156"/>
              <a:gd name="connsiteX22" fmla="*/ 3856383 w 3896139"/>
              <a:gd name="connsiteY22" fmla="*/ 1252330 h 5526156"/>
              <a:gd name="connsiteX23" fmla="*/ 3896139 w 3896139"/>
              <a:gd name="connsiteY23" fmla="*/ 1113182 h 5526156"/>
              <a:gd name="connsiteX24" fmla="*/ 3876261 w 3896139"/>
              <a:gd name="connsiteY24" fmla="*/ 983974 h 5526156"/>
              <a:gd name="connsiteX25" fmla="*/ 2295939 w 3896139"/>
              <a:gd name="connsiteY25" fmla="*/ 983974 h 5526156"/>
              <a:gd name="connsiteX26" fmla="*/ 2276061 w 3896139"/>
              <a:gd name="connsiteY26" fmla="*/ 844826 h 5526156"/>
              <a:gd name="connsiteX27" fmla="*/ 2027583 w 3896139"/>
              <a:gd name="connsiteY27" fmla="*/ 815008 h 5526156"/>
              <a:gd name="connsiteX28" fmla="*/ 2097157 w 3896139"/>
              <a:gd name="connsiteY28" fmla="*/ 59634 h 5526156"/>
              <a:gd name="connsiteX29" fmla="*/ 1977887 w 3896139"/>
              <a:gd name="connsiteY29" fmla="*/ 0 h 5526156"/>
              <a:gd name="connsiteX30" fmla="*/ 1868557 w 3896139"/>
              <a:gd name="connsiteY30" fmla="*/ 168965 h 5526156"/>
              <a:gd name="connsiteX31" fmla="*/ 1908313 w 3896139"/>
              <a:gd name="connsiteY31" fmla="*/ 815008 h 5526156"/>
              <a:gd name="connsiteX32" fmla="*/ 1649896 w 3896139"/>
              <a:gd name="connsiteY32" fmla="*/ 824947 h 5526156"/>
              <a:gd name="connsiteX33" fmla="*/ 1659835 w 3896139"/>
              <a:gd name="connsiteY33"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308942 w 3896139"/>
              <a:gd name="connsiteY6" fmla="*/ 1370109 h 5526156"/>
              <a:gd name="connsiteX7" fmla="*/ 616226 w 3896139"/>
              <a:gd name="connsiteY7" fmla="*/ 1597218 h 5526156"/>
              <a:gd name="connsiteX8" fmla="*/ 608606 w 3896139"/>
              <a:gd name="connsiteY8" fmla="*/ 2250881 h 5526156"/>
              <a:gd name="connsiteX9" fmla="*/ 22198 w 3896139"/>
              <a:gd name="connsiteY9" fmla="*/ 2250881 h 5526156"/>
              <a:gd name="connsiteX10" fmla="*/ 0 w 3896139"/>
              <a:gd name="connsiteY10" fmla="*/ 5277678 h 5526156"/>
              <a:gd name="connsiteX11" fmla="*/ 15406 w 3896139"/>
              <a:gd name="connsiteY11" fmla="*/ 5333834 h 5526156"/>
              <a:gd name="connsiteX12" fmla="*/ 72556 w 3896139"/>
              <a:gd name="connsiteY12" fmla="*/ 5417654 h 5526156"/>
              <a:gd name="connsiteX13" fmla="*/ 144946 w 3896139"/>
              <a:gd name="connsiteY13" fmla="*/ 5482424 h 5526156"/>
              <a:gd name="connsiteX14" fmla="*/ 219324 w 3896139"/>
              <a:gd name="connsiteY14" fmla="*/ 5510916 h 5526156"/>
              <a:gd name="connsiteX15" fmla="*/ 3468757 w 3896139"/>
              <a:gd name="connsiteY15" fmla="*/ 5526156 h 5526156"/>
              <a:gd name="connsiteX16" fmla="*/ 3856383 w 3896139"/>
              <a:gd name="connsiteY16" fmla="*/ 5247861 h 5526156"/>
              <a:gd name="connsiteX17" fmla="*/ 3876261 w 3896139"/>
              <a:gd name="connsiteY17" fmla="*/ 2256182 h 5526156"/>
              <a:gd name="connsiteX18" fmla="*/ 3289853 w 3896139"/>
              <a:gd name="connsiteY18" fmla="*/ 2246243 h 5526156"/>
              <a:gd name="connsiteX19" fmla="*/ 3289853 w 3896139"/>
              <a:gd name="connsiteY19" fmla="*/ 1610139 h 5526156"/>
              <a:gd name="connsiteX20" fmla="*/ 3637722 w 3896139"/>
              <a:gd name="connsiteY20" fmla="*/ 1371600 h 5526156"/>
              <a:gd name="connsiteX21" fmla="*/ 3866322 w 3896139"/>
              <a:gd name="connsiteY21" fmla="*/ 1371600 h 5526156"/>
              <a:gd name="connsiteX22" fmla="*/ 3856383 w 3896139"/>
              <a:gd name="connsiteY22" fmla="*/ 1252330 h 5526156"/>
              <a:gd name="connsiteX23" fmla="*/ 3896139 w 3896139"/>
              <a:gd name="connsiteY23" fmla="*/ 1113182 h 5526156"/>
              <a:gd name="connsiteX24" fmla="*/ 3876261 w 3896139"/>
              <a:gd name="connsiteY24" fmla="*/ 983974 h 5526156"/>
              <a:gd name="connsiteX25" fmla="*/ 2295939 w 3896139"/>
              <a:gd name="connsiteY25" fmla="*/ 983974 h 5526156"/>
              <a:gd name="connsiteX26" fmla="*/ 2276061 w 3896139"/>
              <a:gd name="connsiteY26" fmla="*/ 844826 h 5526156"/>
              <a:gd name="connsiteX27" fmla="*/ 2027583 w 3896139"/>
              <a:gd name="connsiteY27" fmla="*/ 815008 h 5526156"/>
              <a:gd name="connsiteX28" fmla="*/ 2097157 w 3896139"/>
              <a:gd name="connsiteY28" fmla="*/ 59634 h 5526156"/>
              <a:gd name="connsiteX29" fmla="*/ 1977887 w 3896139"/>
              <a:gd name="connsiteY29" fmla="*/ 0 h 5526156"/>
              <a:gd name="connsiteX30" fmla="*/ 1868557 w 3896139"/>
              <a:gd name="connsiteY30" fmla="*/ 168965 h 5526156"/>
              <a:gd name="connsiteX31" fmla="*/ 1908313 w 3896139"/>
              <a:gd name="connsiteY31" fmla="*/ 815008 h 5526156"/>
              <a:gd name="connsiteX32" fmla="*/ 1649896 w 3896139"/>
              <a:gd name="connsiteY32" fmla="*/ 824947 h 5526156"/>
              <a:gd name="connsiteX33" fmla="*/ 1659835 w 3896139"/>
              <a:gd name="connsiteY33" fmla="*/ 974034 h 5526156"/>
              <a:gd name="connsiteX0" fmla="*/ 1659835 w 3896139"/>
              <a:gd name="connsiteY0" fmla="*/ 974034 h 5531954"/>
              <a:gd name="connsiteX1" fmla="*/ 23026 w 3896139"/>
              <a:gd name="connsiteY1" fmla="*/ 982814 h 5531954"/>
              <a:gd name="connsiteX2" fmla="*/ 38266 w 3896139"/>
              <a:gd name="connsiteY2" fmla="*/ 1081874 h 5531954"/>
              <a:gd name="connsiteX3" fmla="*/ 30646 w 3896139"/>
              <a:gd name="connsiteY3" fmla="*/ 1123784 h 5531954"/>
              <a:gd name="connsiteX4" fmla="*/ 64936 w 3896139"/>
              <a:gd name="connsiteY4" fmla="*/ 1226654 h 5531954"/>
              <a:gd name="connsiteX5" fmla="*/ 55163 w 3896139"/>
              <a:gd name="connsiteY5" fmla="*/ 1371600 h 5531954"/>
              <a:gd name="connsiteX6" fmla="*/ 308942 w 3896139"/>
              <a:gd name="connsiteY6" fmla="*/ 1370109 h 5531954"/>
              <a:gd name="connsiteX7" fmla="*/ 616226 w 3896139"/>
              <a:gd name="connsiteY7" fmla="*/ 1597218 h 5531954"/>
              <a:gd name="connsiteX8" fmla="*/ 608606 w 3896139"/>
              <a:gd name="connsiteY8" fmla="*/ 2250881 h 5531954"/>
              <a:gd name="connsiteX9" fmla="*/ 22198 w 3896139"/>
              <a:gd name="connsiteY9" fmla="*/ 2250881 h 5531954"/>
              <a:gd name="connsiteX10" fmla="*/ 0 w 3896139"/>
              <a:gd name="connsiteY10" fmla="*/ 5277678 h 5531954"/>
              <a:gd name="connsiteX11" fmla="*/ 15406 w 3896139"/>
              <a:gd name="connsiteY11" fmla="*/ 5333834 h 5531954"/>
              <a:gd name="connsiteX12" fmla="*/ 72556 w 3896139"/>
              <a:gd name="connsiteY12" fmla="*/ 5417654 h 5531954"/>
              <a:gd name="connsiteX13" fmla="*/ 144946 w 3896139"/>
              <a:gd name="connsiteY13" fmla="*/ 5482424 h 5531954"/>
              <a:gd name="connsiteX14" fmla="*/ 219324 w 3896139"/>
              <a:gd name="connsiteY14" fmla="*/ 5510916 h 5531954"/>
              <a:gd name="connsiteX15" fmla="*/ 3468757 w 3896139"/>
              <a:gd name="connsiteY15" fmla="*/ 5526156 h 5531954"/>
              <a:gd name="connsiteX16" fmla="*/ 3577756 w 3896139"/>
              <a:gd name="connsiteY16" fmla="*/ 5531954 h 5531954"/>
              <a:gd name="connsiteX17" fmla="*/ 3856383 w 3896139"/>
              <a:gd name="connsiteY17" fmla="*/ 5247861 h 5531954"/>
              <a:gd name="connsiteX18" fmla="*/ 3876261 w 3896139"/>
              <a:gd name="connsiteY18" fmla="*/ 2256182 h 5531954"/>
              <a:gd name="connsiteX19" fmla="*/ 3289853 w 3896139"/>
              <a:gd name="connsiteY19" fmla="*/ 2246243 h 5531954"/>
              <a:gd name="connsiteX20" fmla="*/ 3289853 w 3896139"/>
              <a:gd name="connsiteY20" fmla="*/ 1610139 h 5531954"/>
              <a:gd name="connsiteX21" fmla="*/ 3637722 w 3896139"/>
              <a:gd name="connsiteY21" fmla="*/ 1371600 h 5531954"/>
              <a:gd name="connsiteX22" fmla="*/ 3866322 w 3896139"/>
              <a:gd name="connsiteY22" fmla="*/ 1371600 h 5531954"/>
              <a:gd name="connsiteX23" fmla="*/ 3856383 w 3896139"/>
              <a:gd name="connsiteY23" fmla="*/ 1252330 h 5531954"/>
              <a:gd name="connsiteX24" fmla="*/ 3896139 w 3896139"/>
              <a:gd name="connsiteY24" fmla="*/ 1113182 h 5531954"/>
              <a:gd name="connsiteX25" fmla="*/ 3876261 w 3896139"/>
              <a:gd name="connsiteY25" fmla="*/ 983974 h 5531954"/>
              <a:gd name="connsiteX26" fmla="*/ 2295939 w 3896139"/>
              <a:gd name="connsiteY26" fmla="*/ 983974 h 5531954"/>
              <a:gd name="connsiteX27" fmla="*/ 2276061 w 3896139"/>
              <a:gd name="connsiteY27" fmla="*/ 844826 h 5531954"/>
              <a:gd name="connsiteX28" fmla="*/ 2027583 w 3896139"/>
              <a:gd name="connsiteY28" fmla="*/ 815008 h 5531954"/>
              <a:gd name="connsiteX29" fmla="*/ 2097157 w 3896139"/>
              <a:gd name="connsiteY29" fmla="*/ 59634 h 5531954"/>
              <a:gd name="connsiteX30" fmla="*/ 1977887 w 3896139"/>
              <a:gd name="connsiteY30" fmla="*/ 0 h 5531954"/>
              <a:gd name="connsiteX31" fmla="*/ 1868557 w 3896139"/>
              <a:gd name="connsiteY31" fmla="*/ 168965 h 5531954"/>
              <a:gd name="connsiteX32" fmla="*/ 1908313 w 3896139"/>
              <a:gd name="connsiteY32" fmla="*/ 815008 h 5531954"/>
              <a:gd name="connsiteX33" fmla="*/ 1649896 w 3896139"/>
              <a:gd name="connsiteY33" fmla="*/ 824947 h 5531954"/>
              <a:gd name="connsiteX34" fmla="*/ 1659835 w 3896139"/>
              <a:gd name="connsiteY34" fmla="*/ 974034 h 5531954"/>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308942 w 3896139"/>
              <a:gd name="connsiteY6" fmla="*/ 1370109 h 5526156"/>
              <a:gd name="connsiteX7" fmla="*/ 616226 w 3896139"/>
              <a:gd name="connsiteY7" fmla="*/ 1597218 h 5526156"/>
              <a:gd name="connsiteX8" fmla="*/ 608606 w 3896139"/>
              <a:gd name="connsiteY8" fmla="*/ 2250881 h 5526156"/>
              <a:gd name="connsiteX9" fmla="*/ 22198 w 3896139"/>
              <a:gd name="connsiteY9" fmla="*/ 2250881 h 5526156"/>
              <a:gd name="connsiteX10" fmla="*/ 0 w 3896139"/>
              <a:gd name="connsiteY10" fmla="*/ 5277678 h 5526156"/>
              <a:gd name="connsiteX11" fmla="*/ 15406 w 3896139"/>
              <a:gd name="connsiteY11" fmla="*/ 5333834 h 5526156"/>
              <a:gd name="connsiteX12" fmla="*/ 72556 w 3896139"/>
              <a:gd name="connsiteY12" fmla="*/ 5417654 h 5526156"/>
              <a:gd name="connsiteX13" fmla="*/ 144946 w 3896139"/>
              <a:gd name="connsiteY13" fmla="*/ 5482424 h 5526156"/>
              <a:gd name="connsiteX14" fmla="*/ 219324 w 3896139"/>
              <a:gd name="connsiteY14" fmla="*/ 5510916 h 5526156"/>
              <a:gd name="connsiteX15" fmla="*/ 3468757 w 3896139"/>
              <a:gd name="connsiteY15" fmla="*/ 5526156 h 5526156"/>
              <a:gd name="connsiteX16" fmla="*/ 3589186 w 3896139"/>
              <a:gd name="connsiteY16" fmla="*/ 5520524 h 5526156"/>
              <a:gd name="connsiteX17" fmla="*/ 3856383 w 3896139"/>
              <a:gd name="connsiteY17" fmla="*/ 5247861 h 5526156"/>
              <a:gd name="connsiteX18" fmla="*/ 3876261 w 3896139"/>
              <a:gd name="connsiteY18" fmla="*/ 2256182 h 5526156"/>
              <a:gd name="connsiteX19" fmla="*/ 3289853 w 3896139"/>
              <a:gd name="connsiteY19" fmla="*/ 2246243 h 5526156"/>
              <a:gd name="connsiteX20" fmla="*/ 3289853 w 3896139"/>
              <a:gd name="connsiteY20" fmla="*/ 1610139 h 5526156"/>
              <a:gd name="connsiteX21" fmla="*/ 3637722 w 3896139"/>
              <a:gd name="connsiteY21" fmla="*/ 1371600 h 5526156"/>
              <a:gd name="connsiteX22" fmla="*/ 3866322 w 3896139"/>
              <a:gd name="connsiteY22" fmla="*/ 1371600 h 5526156"/>
              <a:gd name="connsiteX23" fmla="*/ 3856383 w 3896139"/>
              <a:gd name="connsiteY23" fmla="*/ 1252330 h 5526156"/>
              <a:gd name="connsiteX24" fmla="*/ 3896139 w 3896139"/>
              <a:gd name="connsiteY24" fmla="*/ 1113182 h 5526156"/>
              <a:gd name="connsiteX25" fmla="*/ 3876261 w 3896139"/>
              <a:gd name="connsiteY25" fmla="*/ 983974 h 5526156"/>
              <a:gd name="connsiteX26" fmla="*/ 2295939 w 3896139"/>
              <a:gd name="connsiteY26" fmla="*/ 983974 h 5526156"/>
              <a:gd name="connsiteX27" fmla="*/ 2276061 w 3896139"/>
              <a:gd name="connsiteY27" fmla="*/ 844826 h 5526156"/>
              <a:gd name="connsiteX28" fmla="*/ 2027583 w 3896139"/>
              <a:gd name="connsiteY28" fmla="*/ 815008 h 5526156"/>
              <a:gd name="connsiteX29" fmla="*/ 2097157 w 3896139"/>
              <a:gd name="connsiteY29" fmla="*/ 59634 h 5526156"/>
              <a:gd name="connsiteX30" fmla="*/ 1977887 w 3896139"/>
              <a:gd name="connsiteY30" fmla="*/ 0 h 5526156"/>
              <a:gd name="connsiteX31" fmla="*/ 1868557 w 3896139"/>
              <a:gd name="connsiteY31" fmla="*/ 168965 h 5526156"/>
              <a:gd name="connsiteX32" fmla="*/ 1908313 w 3896139"/>
              <a:gd name="connsiteY32" fmla="*/ 815008 h 5526156"/>
              <a:gd name="connsiteX33" fmla="*/ 1649896 w 3896139"/>
              <a:gd name="connsiteY33" fmla="*/ 824947 h 5526156"/>
              <a:gd name="connsiteX34" fmla="*/ 1659835 w 3896139"/>
              <a:gd name="connsiteY34"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308942 w 3896139"/>
              <a:gd name="connsiteY6" fmla="*/ 1370109 h 5526156"/>
              <a:gd name="connsiteX7" fmla="*/ 616226 w 3896139"/>
              <a:gd name="connsiteY7" fmla="*/ 1597218 h 5526156"/>
              <a:gd name="connsiteX8" fmla="*/ 608606 w 3896139"/>
              <a:gd name="connsiteY8" fmla="*/ 2250881 h 5526156"/>
              <a:gd name="connsiteX9" fmla="*/ 22198 w 3896139"/>
              <a:gd name="connsiteY9" fmla="*/ 2250881 h 5526156"/>
              <a:gd name="connsiteX10" fmla="*/ 0 w 3896139"/>
              <a:gd name="connsiteY10" fmla="*/ 5277678 h 5526156"/>
              <a:gd name="connsiteX11" fmla="*/ 15406 w 3896139"/>
              <a:gd name="connsiteY11" fmla="*/ 5333834 h 5526156"/>
              <a:gd name="connsiteX12" fmla="*/ 72556 w 3896139"/>
              <a:gd name="connsiteY12" fmla="*/ 5417654 h 5526156"/>
              <a:gd name="connsiteX13" fmla="*/ 144946 w 3896139"/>
              <a:gd name="connsiteY13" fmla="*/ 5482424 h 5526156"/>
              <a:gd name="connsiteX14" fmla="*/ 219324 w 3896139"/>
              <a:gd name="connsiteY14" fmla="*/ 5510916 h 5526156"/>
              <a:gd name="connsiteX15" fmla="*/ 3468757 w 3896139"/>
              <a:gd name="connsiteY15" fmla="*/ 5526156 h 5526156"/>
              <a:gd name="connsiteX16" fmla="*/ 3589186 w 3896139"/>
              <a:gd name="connsiteY16" fmla="*/ 5520524 h 5526156"/>
              <a:gd name="connsiteX17" fmla="*/ 3760636 w 3896139"/>
              <a:gd name="connsiteY17" fmla="*/ 5417654 h 5526156"/>
              <a:gd name="connsiteX18" fmla="*/ 3856383 w 3896139"/>
              <a:gd name="connsiteY18" fmla="*/ 5247861 h 5526156"/>
              <a:gd name="connsiteX19" fmla="*/ 3876261 w 3896139"/>
              <a:gd name="connsiteY19" fmla="*/ 2256182 h 5526156"/>
              <a:gd name="connsiteX20" fmla="*/ 3289853 w 3896139"/>
              <a:gd name="connsiteY20" fmla="*/ 2246243 h 5526156"/>
              <a:gd name="connsiteX21" fmla="*/ 3289853 w 3896139"/>
              <a:gd name="connsiteY21" fmla="*/ 1610139 h 5526156"/>
              <a:gd name="connsiteX22" fmla="*/ 3637722 w 3896139"/>
              <a:gd name="connsiteY22" fmla="*/ 1371600 h 5526156"/>
              <a:gd name="connsiteX23" fmla="*/ 3866322 w 3896139"/>
              <a:gd name="connsiteY23" fmla="*/ 1371600 h 5526156"/>
              <a:gd name="connsiteX24" fmla="*/ 3856383 w 3896139"/>
              <a:gd name="connsiteY24" fmla="*/ 1252330 h 5526156"/>
              <a:gd name="connsiteX25" fmla="*/ 3896139 w 3896139"/>
              <a:gd name="connsiteY25" fmla="*/ 1113182 h 5526156"/>
              <a:gd name="connsiteX26" fmla="*/ 3876261 w 3896139"/>
              <a:gd name="connsiteY26" fmla="*/ 983974 h 5526156"/>
              <a:gd name="connsiteX27" fmla="*/ 2295939 w 3896139"/>
              <a:gd name="connsiteY27" fmla="*/ 983974 h 5526156"/>
              <a:gd name="connsiteX28" fmla="*/ 2276061 w 3896139"/>
              <a:gd name="connsiteY28" fmla="*/ 844826 h 5526156"/>
              <a:gd name="connsiteX29" fmla="*/ 2027583 w 3896139"/>
              <a:gd name="connsiteY29" fmla="*/ 815008 h 5526156"/>
              <a:gd name="connsiteX30" fmla="*/ 2097157 w 3896139"/>
              <a:gd name="connsiteY30" fmla="*/ 59634 h 5526156"/>
              <a:gd name="connsiteX31" fmla="*/ 1977887 w 3896139"/>
              <a:gd name="connsiteY31" fmla="*/ 0 h 5526156"/>
              <a:gd name="connsiteX32" fmla="*/ 1868557 w 3896139"/>
              <a:gd name="connsiteY32" fmla="*/ 168965 h 5526156"/>
              <a:gd name="connsiteX33" fmla="*/ 1908313 w 3896139"/>
              <a:gd name="connsiteY33" fmla="*/ 815008 h 5526156"/>
              <a:gd name="connsiteX34" fmla="*/ 1649896 w 3896139"/>
              <a:gd name="connsiteY34" fmla="*/ 824947 h 5526156"/>
              <a:gd name="connsiteX35" fmla="*/ 1659835 w 3896139"/>
              <a:gd name="connsiteY35"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308942 w 3896139"/>
              <a:gd name="connsiteY6" fmla="*/ 1370109 h 5526156"/>
              <a:gd name="connsiteX7" fmla="*/ 616226 w 3896139"/>
              <a:gd name="connsiteY7" fmla="*/ 1597218 h 5526156"/>
              <a:gd name="connsiteX8" fmla="*/ 608606 w 3896139"/>
              <a:gd name="connsiteY8" fmla="*/ 2250881 h 5526156"/>
              <a:gd name="connsiteX9" fmla="*/ 22198 w 3896139"/>
              <a:gd name="connsiteY9" fmla="*/ 2250881 h 5526156"/>
              <a:gd name="connsiteX10" fmla="*/ 0 w 3896139"/>
              <a:gd name="connsiteY10" fmla="*/ 5277678 h 5526156"/>
              <a:gd name="connsiteX11" fmla="*/ 15406 w 3896139"/>
              <a:gd name="connsiteY11" fmla="*/ 5333834 h 5526156"/>
              <a:gd name="connsiteX12" fmla="*/ 72556 w 3896139"/>
              <a:gd name="connsiteY12" fmla="*/ 5417654 h 5526156"/>
              <a:gd name="connsiteX13" fmla="*/ 144946 w 3896139"/>
              <a:gd name="connsiteY13" fmla="*/ 5482424 h 5526156"/>
              <a:gd name="connsiteX14" fmla="*/ 219324 w 3896139"/>
              <a:gd name="connsiteY14" fmla="*/ 5510916 h 5526156"/>
              <a:gd name="connsiteX15" fmla="*/ 3468757 w 3896139"/>
              <a:gd name="connsiteY15" fmla="*/ 5526156 h 5526156"/>
              <a:gd name="connsiteX16" fmla="*/ 3589186 w 3896139"/>
              <a:gd name="connsiteY16" fmla="*/ 5520524 h 5526156"/>
              <a:gd name="connsiteX17" fmla="*/ 3676816 w 3896139"/>
              <a:gd name="connsiteY17" fmla="*/ 5493854 h 5526156"/>
              <a:gd name="connsiteX18" fmla="*/ 3760636 w 3896139"/>
              <a:gd name="connsiteY18" fmla="*/ 5417654 h 5526156"/>
              <a:gd name="connsiteX19" fmla="*/ 3856383 w 3896139"/>
              <a:gd name="connsiteY19" fmla="*/ 5247861 h 5526156"/>
              <a:gd name="connsiteX20" fmla="*/ 3876261 w 3896139"/>
              <a:gd name="connsiteY20" fmla="*/ 2256182 h 5526156"/>
              <a:gd name="connsiteX21" fmla="*/ 3289853 w 3896139"/>
              <a:gd name="connsiteY21" fmla="*/ 2246243 h 5526156"/>
              <a:gd name="connsiteX22" fmla="*/ 3289853 w 3896139"/>
              <a:gd name="connsiteY22" fmla="*/ 1610139 h 5526156"/>
              <a:gd name="connsiteX23" fmla="*/ 3637722 w 3896139"/>
              <a:gd name="connsiteY23" fmla="*/ 1371600 h 5526156"/>
              <a:gd name="connsiteX24" fmla="*/ 3866322 w 3896139"/>
              <a:gd name="connsiteY24" fmla="*/ 1371600 h 5526156"/>
              <a:gd name="connsiteX25" fmla="*/ 3856383 w 3896139"/>
              <a:gd name="connsiteY25" fmla="*/ 1252330 h 5526156"/>
              <a:gd name="connsiteX26" fmla="*/ 3896139 w 3896139"/>
              <a:gd name="connsiteY26" fmla="*/ 1113182 h 5526156"/>
              <a:gd name="connsiteX27" fmla="*/ 3876261 w 3896139"/>
              <a:gd name="connsiteY27" fmla="*/ 983974 h 5526156"/>
              <a:gd name="connsiteX28" fmla="*/ 2295939 w 3896139"/>
              <a:gd name="connsiteY28" fmla="*/ 983974 h 5526156"/>
              <a:gd name="connsiteX29" fmla="*/ 2276061 w 3896139"/>
              <a:gd name="connsiteY29" fmla="*/ 844826 h 5526156"/>
              <a:gd name="connsiteX30" fmla="*/ 2027583 w 3896139"/>
              <a:gd name="connsiteY30" fmla="*/ 815008 h 5526156"/>
              <a:gd name="connsiteX31" fmla="*/ 2097157 w 3896139"/>
              <a:gd name="connsiteY31" fmla="*/ 59634 h 5526156"/>
              <a:gd name="connsiteX32" fmla="*/ 1977887 w 3896139"/>
              <a:gd name="connsiteY32" fmla="*/ 0 h 5526156"/>
              <a:gd name="connsiteX33" fmla="*/ 1868557 w 3896139"/>
              <a:gd name="connsiteY33" fmla="*/ 168965 h 5526156"/>
              <a:gd name="connsiteX34" fmla="*/ 1908313 w 3896139"/>
              <a:gd name="connsiteY34" fmla="*/ 815008 h 5526156"/>
              <a:gd name="connsiteX35" fmla="*/ 1649896 w 3896139"/>
              <a:gd name="connsiteY35" fmla="*/ 824947 h 5526156"/>
              <a:gd name="connsiteX36" fmla="*/ 1659835 w 3896139"/>
              <a:gd name="connsiteY36"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308942 w 3896139"/>
              <a:gd name="connsiteY6" fmla="*/ 1370109 h 5526156"/>
              <a:gd name="connsiteX7" fmla="*/ 616226 w 3896139"/>
              <a:gd name="connsiteY7" fmla="*/ 1597218 h 5526156"/>
              <a:gd name="connsiteX8" fmla="*/ 608606 w 3896139"/>
              <a:gd name="connsiteY8" fmla="*/ 2250881 h 5526156"/>
              <a:gd name="connsiteX9" fmla="*/ 22198 w 3896139"/>
              <a:gd name="connsiteY9" fmla="*/ 2250881 h 5526156"/>
              <a:gd name="connsiteX10" fmla="*/ 0 w 3896139"/>
              <a:gd name="connsiteY10" fmla="*/ 5277678 h 5526156"/>
              <a:gd name="connsiteX11" fmla="*/ 15406 w 3896139"/>
              <a:gd name="connsiteY11" fmla="*/ 5333834 h 5526156"/>
              <a:gd name="connsiteX12" fmla="*/ 72556 w 3896139"/>
              <a:gd name="connsiteY12" fmla="*/ 5417654 h 5526156"/>
              <a:gd name="connsiteX13" fmla="*/ 144946 w 3896139"/>
              <a:gd name="connsiteY13" fmla="*/ 5482424 h 5526156"/>
              <a:gd name="connsiteX14" fmla="*/ 219324 w 3896139"/>
              <a:gd name="connsiteY14" fmla="*/ 5510916 h 5526156"/>
              <a:gd name="connsiteX15" fmla="*/ 3468757 w 3896139"/>
              <a:gd name="connsiteY15" fmla="*/ 5526156 h 5526156"/>
              <a:gd name="connsiteX16" fmla="*/ 3589186 w 3896139"/>
              <a:gd name="connsiteY16" fmla="*/ 5520524 h 5526156"/>
              <a:gd name="connsiteX17" fmla="*/ 3676816 w 3896139"/>
              <a:gd name="connsiteY17" fmla="*/ 5493854 h 5526156"/>
              <a:gd name="connsiteX18" fmla="*/ 3760636 w 3896139"/>
              <a:gd name="connsiteY18" fmla="*/ 5417654 h 5526156"/>
              <a:gd name="connsiteX19" fmla="*/ 3833523 w 3896139"/>
              <a:gd name="connsiteY19" fmla="*/ 5263101 h 5526156"/>
              <a:gd name="connsiteX20" fmla="*/ 3876261 w 3896139"/>
              <a:gd name="connsiteY20" fmla="*/ 2256182 h 5526156"/>
              <a:gd name="connsiteX21" fmla="*/ 3289853 w 3896139"/>
              <a:gd name="connsiteY21" fmla="*/ 2246243 h 5526156"/>
              <a:gd name="connsiteX22" fmla="*/ 3289853 w 3896139"/>
              <a:gd name="connsiteY22" fmla="*/ 1610139 h 5526156"/>
              <a:gd name="connsiteX23" fmla="*/ 3637722 w 3896139"/>
              <a:gd name="connsiteY23" fmla="*/ 1371600 h 5526156"/>
              <a:gd name="connsiteX24" fmla="*/ 3866322 w 3896139"/>
              <a:gd name="connsiteY24" fmla="*/ 1371600 h 5526156"/>
              <a:gd name="connsiteX25" fmla="*/ 3856383 w 3896139"/>
              <a:gd name="connsiteY25" fmla="*/ 1252330 h 5526156"/>
              <a:gd name="connsiteX26" fmla="*/ 3896139 w 3896139"/>
              <a:gd name="connsiteY26" fmla="*/ 1113182 h 5526156"/>
              <a:gd name="connsiteX27" fmla="*/ 3876261 w 3896139"/>
              <a:gd name="connsiteY27" fmla="*/ 983974 h 5526156"/>
              <a:gd name="connsiteX28" fmla="*/ 2295939 w 3896139"/>
              <a:gd name="connsiteY28" fmla="*/ 983974 h 5526156"/>
              <a:gd name="connsiteX29" fmla="*/ 2276061 w 3896139"/>
              <a:gd name="connsiteY29" fmla="*/ 844826 h 5526156"/>
              <a:gd name="connsiteX30" fmla="*/ 2027583 w 3896139"/>
              <a:gd name="connsiteY30" fmla="*/ 815008 h 5526156"/>
              <a:gd name="connsiteX31" fmla="*/ 2097157 w 3896139"/>
              <a:gd name="connsiteY31" fmla="*/ 59634 h 5526156"/>
              <a:gd name="connsiteX32" fmla="*/ 1977887 w 3896139"/>
              <a:gd name="connsiteY32" fmla="*/ 0 h 5526156"/>
              <a:gd name="connsiteX33" fmla="*/ 1868557 w 3896139"/>
              <a:gd name="connsiteY33" fmla="*/ 168965 h 5526156"/>
              <a:gd name="connsiteX34" fmla="*/ 1908313 w 3896139"/>
              <a:gd name="connsiteY34" fmla="*/ 815008 h 5526156"/>
              <a:gd name="connsiteX35" fmla="*/ 1649896 w 3896139"/>
              <a:gd name="connsiteY35" fmla="*/ 824947 h 5526156"/>
              <a:gd name="connsiteX36" fmla="*/ 1659835 w 3896139"/>
              <a:gd name="connsiteY36"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308942 w 3896139"/>
              <a:gd name="connsiteY6" fmla="*/ 1370109 h 5526156"/>
              <a:gd name="connsiteX7" fmla="*/ 616226 w 3896139"/>
              <a:gd name="connsiteY7" fmla="*/ 1597218 h 5526156"/>
              <a:gd name="connsiteX8" fmla="*/ 608606 w 3896139"/>
              <a:gd name="connsiteY8" fmla="*/ 2250881 h 5526156"/>
              <a:gd name="connsiteX9" fmla="*/ 22198 w 3896139"/>
              <a:gd name="connsiteY9" fmla="*/ 2250881 h 5526156"/>
              <a:gd name="connsiteX10" fmla="*/ 0 w 3896139"/>
              <a:gd name="connsiteY10" fmla="*/ 5277678 h 5526156"/>
              <a:gd name="connsiteX11" fmla="*/ 15406 w 3896139"/>
              <a:gd name="connsiteY11" fmla="*/ 5333834 h 5526156"/>
              <a:gd name="connsiteX12" fmla="*/ 72556 w 3896139"/>
              <a:gd name="connsiteY12" fmla="*/ 5417654 h 5526156"/>
              <a:gd name="connsiteX13" fmla="*/ 144946 w 3896139"/>
              <a:gd name="connsiteY13" fmla="*/ 5482424 h 5526156"/>
              <a:gd name="connsiteX14" fmla="*/ 219324 w 3896139"/>
              <a:gd name="connsiteY14" fmla="*/ 5510916 h 5526156"/>
              <a:gd name="connsiteX15" fmla="*/ 3468757 w 3896139"/>
              <a:gd name="connsiteY15" fmla="*/ 5526156 h 5526156"/>
              <a:gd name="connsiteX16" fmla="*/ 3589186 w 3896139"/>
              <a:gd name="connsiteY16" fmla="*/ 5520524 h 5526156"/>
              <a:gd name="connsiteX17" fmla="*/ 3676816 w 3896139"/>
              <a:gd name="connsiteY17" fmla="*/ 5493854 h 5526156"/>
              <a:gd name="connsiteX18" fmla="*/ 3760636 w 3896139"/>
              <a:gd name="connsiteY18" fmla="*/ 5417654 h 5526156"/>
              <a:gd name="connsiteX19" fmla="*/ 3833523 w 3896139"/>
              <a:gd name="connsiteY19" fmla="*/ 5263101 h 5526156"/>
              <a:gd name="connsiteX20" fmla="*/ 3861021 w 3896139"/>
              <a:gd name="connsiteY20" fmla="*/ 2256182 h 5526156"/>
              <a:gd name="connsiteX21" fmla="*/ 3289853 w 3896139"/>
              <a:gd name="connsiteY21" fmla="*/ 2246243 h 5526156"/>
              <a:gd name="connsiteX22" fmla="*/ 3289853 w 3896139"/>
              <a:gd name="connsiteY22" fmla="*/ 1610139 h 5526156"/>
              <a:gd name="connsiteX23" fmla="*/ 3637722 w 3896139"/>
              <a:gd name="connsiteY23" fmla="*/ 1371600 h 5526156"/>
              <a:gd name="connsiteX24" fmla="*/ 3866322 w 3896139"/>
              <a:gd name="connsiteY24" fmla="*/ 1371600 h 5526156"/>
              <a:gd name="connsiteX25" fmla="*/ 3856383 w 3896139"/>
              <a:gd name="connsiteY25" fmla="*/ 1252330 h 5526156"/>
              <a:gd name="connsiteX26" fmla="*/ 3896139 w 3896139"/>
              <a:gd name="connsiteY26" fmla="*/ 1113182 h 5526156"/>
              <a:gd name="connsiteX27" fmla="*/ 3876261 w 3896139"/>
              <a:gd name="connsiteY27" fmla="*/ 983974 h 5526156"/>
              <a:gd name="connsiteX28" fmla="*/ 2295939 w 3896139"/>
              <a:gd name="connsiteY28" fmla="*/ 983974 h 5526156"/>
              <a:gd name="connsiteX29" fmla="*/ 2276061 w 3896139"/>
              <a:gd name="connsiteY29" fmla="*/ 844826 h 5526156"/>
              <a:gd name="connsiteX30" fmla="*/ 2027583 w 3896139"/>
              <a:gd name="connsiteY30" fmla="*/ 815008 h 5526156"/>
              <a:gd name="connsiteX31" fmla="*/ 2097157 w 3896139"/>
              <a:gd name="connsiteY31" fmla="*/ 59634 h 5526156"/>
              <a:gd name="connsiteX32" fmla="*/ 1977887 w 3896139"/>
              <a:gd name="connsiteY32" fmla="*/ 0 h 5526156"/>
              <a:gd name="connsiteX33" fmla="*/ 1868557 w 3896139"/>
              <a:gd name="connsiteY33" fmla="*/ 168965 h 5526156"/>
              <a:gd name="connsiteX34" fmla="*/ 1908313 w 3896139"/>
              <a:gd name="connsiteY34" fmla="*/ 815008 h 5526156"/>
              <a:gd name="connsiteX35" fmla="*/ 1649896 w 3896139"/>
              <a:gd name="connsiteY35" fmla="*/ 824947 h 5526156"/>
              <a:gd name="connsiteX36" fmla="*/ 1659835 w 3896139"/>
              <a:gd name="connsiteY36"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308942 w 3896139"/>
              <a:gd name="connsiteY6" fmla="*/ 1370109 h 5526156"/>
              <a:gd name="connsiteX7" fmla="*/ 616226 w 3896139"/>
              <a:gd name="connsiteY7" fmla="*/ 1597218 h 5526156"/>
              <a:gd name="connsiteX8" fmla="*/ 608606 w 3896139"/>
              <a:gd name="connsiteY8" fmla="*/ 2250881 h 5526156"/>
              <a:gd name="connsiteX9" fmla="*/ 22198 w 3896139"/>
              <a:gd name="connsiteY9" fmla="*/ 2250881 h 5526156"/>
              <a:gd name="connsiteX10" fmla="*/ 0 w 3896139"/>
              <a:gd name="connsiteY10" fmla="*/ 5277678 h 5526156"/>
              <a:gd name="connsiteX11" fmla="*/ 15406 w 3896139"/>
              <a:gd name="connsiteY11" fmla="*/ 5333834 h 5526156"/>
              <a:gd name="connsiteX12" fmla="*/ 72556 w 3896139"/>
              <a:gd name="connsiteY12" fmla="*/ 5417654 h 5526156"/>
              <a:gd name="connsiteX13" fmla="*/ 144946 w 3896139"/>
              <a:gd name="connsiteY13" fmla="*/ 5482424 h 5526156"/>
              <a:gd name="connsiteX14" fmla="*/ 219324 w 3896139"/>
              <a:gd name="connsiteY14" fmla="*/ 5510916 h 5526156"/>
              <a:gd name="connsiteX15" fmla="*/ 3468757 w 3896139"/>
              <a:gd name="connsiteY15" fmla="*/ 5526156 h 5526156"/>
              <a:gd name="connsiteX16" fmla="*/ 3589186 w 3896139"/>
              <a:gd name="connsiteY16" fmla="*/ 5520524 h 5526156"/>
              <a:gd name="connsiteX17" fmla="*/ 3676816 w 3896139"/>
              <a:gd name="connsiteY17" fmla="*/ 5493854 h 5526156"/>
              <a:gd name="connsiteX18" fmla="*/ 3760636 w 3896139"/>
              <a:gd name="connsiteY18" fmla="*/ 5417654 h 5526156"/>
              <a:gd name="connsiteX19" fmla="*/ 3833523 w 3896139"/>
              <a:gd name="connsiteY19" fmla="*/ 5263101 h 5526156"/>
              <a:gd name="connsiteX20" fmla="*/ 3861021 w 3896139"/>
              <a:gd name="connsiteY20" fmla="*/ 2256182 h 5526156"/>
              <a:gd name="connsiteX21" fmla="*/ 3289853 w 3896139"/>
              <a:gd name="connsiteY21" fmla="*/ 2246243 h 5526156"/>
              <a:gd name="connsiteX22" fmla="*/ 3289853 w 3896139"/>
              <a:gd name="connsiteY22" fmla="*/ 1610139 h 5526156"/>
              <a:gd name="connsiteX23" fmla="*/ 3637722 w 3896139"/>
              <a:gd name="connsiteY23" fmla="*/ 1371600 h 5526156"/>
              <a:gd name="connsiteX24" fmla="*/ 3843462 w 3896139"/>
              <a:gd name="connsiteY24" fmla="*/ 1375410 h 5526156"/>
              <a:gd name="connsiteX25" fmla="*/ 3856383 w 3896139"/>
              <a:gd name="connsiteY25" fmla="*/ 1252330 h 5526156"/>
              <a:gd name="connsiteX26" fmla="*/ 3896139 w 3896139"/>
              <a:gd name="connsiteY26" fmla="*/ 1113182 h 5526156"/>
              <a:gd name="connsiteX27" fmla="*/ 3876261 w 3896139"/>
              <a:gd name="connsiteY27" fmla="*/ 983974 h 5526156"/>
              <a:gd name="connsiteX28" fmla="*/ 2295939 w 3896139"/>
              <a:gd name="connsiteY28" fmla="*/ 983974 h 5526156"/>
              <a:gd name="connsiteX29" fmla="*/ 2276061 w 3896139"/>
              <a:gd name="connsiteY29" fmla="*/ 844826 h 5526156"/>
              <a:gd name="connsiteX30" fmla="*/ 2027583 w 3896139"/>
              <a:gd name="connsiteY30" fmla="*/ 815008 h 5526156"/>
              <a:gd name="connsiteX31" fmla="*/ 2097157 w 3896139"/>
              <a:gd name="connsiteY31" fmla="*/ 59634 h 5526156"/>
              <a:gd name="connsiteX32" fmla="*/ 1977887 w 3896139"/>
              <a:gd name="connsiteY32" fmla="*/ 0 h 5526156"/>
              <a:gd name="connsiteX33" fmla="*/ 1868557 w 3896139"/>
              <a:gd name="connsiteY33" fmla="*/ 168965 h 5526156"/>
              <a:gd name="connsiteX34" fmla="*/ 1908313 w 3896139"/>
              <a:gd name="connsiteY34" fmla="*/ 815008 h 5526156"/>
              <a:gd name="connsiteX35" fmla="*/ 1649896 w 3896139"/>
              <a:gd name="connsiteY35" fmla="*/ 824947 h 5526156"/>
              <a:gd name="connsiteX36" fmla="*/ 1659835 w 3896139"/>
              <a:gd name="connsiteY36" fmla="*/ 974034 h 5526156"/>
              <a:gd name="connsiteX0" fmla="*/ 1659835 w 3896139"/>
              <a:gd name="connsiteY0" fmla="*/ 974034 h 5526156"/>
              <a:gd name="connsiteX1" fmla="*/ 23026 w 3896139"/>
              <a:gd name="connsiteY1" fmla="*/ 982814 h 5526156"/>
              <a:gd name="connsiteX2" fmla="*/ 38266 w 3896139"/>
              <a:gd name="connsiteY2" fmla="*/ 1081874 h 5526156"/>
              <a:gd name="connsiteX3" fmla="*/ 30646 w 3896139"/>
              <a:gd name="connsiteY3" fmla="*/ 1123784 h 5526156"/>
              <a:gd name="connsiteX4" fmla="*/ 64936 w 3896139"/>
              <a:gd name="connsiteY4" fmla="*/ 1226654 h 5526156"/>
              <a:gd name="connsiteX5" fmla="*/ 55163 w 3896139"/>
              <a:gd name="connsiteY5" fmla="*/ 1371600 h 5526156"/>
              <a:gd name="connsiteX6" fmla="*/ 308942 w 3896139"/>
              <a:gd name="connsiteY6" fmla="*/ 1370109 h 5526156"/>
              <a:gd name="connsiteX7" fmla="*/ 616226 w 3896139"/>
              <a:gd name="connsiteY7" fmla="*/ 1597218 h 5526156"/>
              <a:gd name="connsiteX8" fmla="*/ 608606 w 3896139"/>
              <a:gd name="connsiteY8" fmla="*/ 2250881 h 5526156"/>
              <a:gd name="connsiteX9" fmla="*/ 22198 w 3896139"/>
              <a:gd name="connsiteY9" fmla="*/ 2250881 h 5526156"/>
              <a:gd name="connsiteX10" fmla="*/ 0 w 3896139"/>
              <a:gd name="connsiteY10" fmla="*/ 5277678 h 5526156"/>
              <a:gd name="connsiteX11" fmla="*/ 15406 w 3896139"/>
              <a:gd name="connsiteY11" fmla="*/ 5333834 h 5526156"/>
              <a:gd name="connsiteX12" fmla="*/ 72556 w 3896139"/>
              <a:gd name="connsiteY12" fmla="*/ 5417654 h 5526156"/>
              <a:gd name="connsiteX13" fmla="*/ 144946 w 3896139"/>
              <a:gd name="connsiteY13" fmla="*/ 5482424 h 5526156"/>
              <a:gd name="connsiteX14" fmla="*/ 219324 w 3896139"/>
              <a:gd name="connsiteY14" fmla="*/ 5510916 h 5526156"/>
              <a:gd name="connsiteX15" fmla="*/ 3468757 w 3896139"/>
              <a:gd name="connsiteY15" fmla="*/ 5526156 h 5526156"/>
              <a:gd name="connsiteX16" fmla="*/ 3589186 w 3896139"/>
              <a:gd name="connsiteY16" fmla="*/ 5520524 h 5526156"/>
              <a:gd name="connsiteX17" fmla="*/ 3676816 w 3896139"/>
              <a:gd name="connsiteY17" fmla="*/ 5493854 h 5526156"/>
              <a:gd name="connsiteX18" fmla="*/ 3760636 w 3896139"/>
              <a:gd name="connsiteY18" fmla="*/ 5417654 h 5526156"/>
              <a:gd name="connsiteX19" fmla="*/ 3833523 w 3896139"/>
              <a:gd name="connsiteY19" fmla="*/ 5263101 h 5526156"/>
              <a:gd name="connsiteX20" fmla="*/ 3861021 w 3896139"/>
              <a:gd name="connsiteY20" fmla="*/ 2256182 h 5526156"/>
              <a:gd name="connsiteX21" fmla="*/ 3289853 w 3896139"/>
              <a:gd name="connsiteY21" fmla="*/ 2246243 h 5526156"/>
              <a:gd name="connsiteX22" fmla="*/ 3289853 w 3896139"/>
              <a:gd name="connsiteY22" fmla="*/ 1610139 h 5526156"/>
              <a:gd name="connsiteX23" fmla="*/ 3637722 w 3896139"/>
              <a:gd name="connsiteY23" fmla="*/ 1371600 h 5526156"/>
              <a:gd name="connsiteX24" fmla="*/ 3843462 w 3896139"/>
              <a:gd name="connsiteY24" fmla="*/ 1375410 h 5526156"/>
              <a:gd name="connsiteX25" fmla="*/ 3844953 w 3896139"/>
              <a:gd name="connsiteY25" fmla="*/ 1256140 h 5526156"/>
              <a:gd name="connsiteX26" fmla="*/ 3896139 w 3896139"/>
              <a:gd name="connsiteY26" fmla="*/ 1113182 h 5526156"/>
              <a:gd name="connsiteX27" fmla="*/ 3876261 w 3896139"/>
              <a:gd name="connsiteY27" fmla="*/ 983974 h 5526156"/>
              <a:gd name="connsiteX28" fmla="*/ 2295939 w 3896139"/>
              <a:gd name="connsiteY28" fmla="*/ 983974 h 5526156"/>
              <a:gd name="connsiteX29" fmla="*/ 2276061 w 3896139"/>
              <a:gd name="connsiteY29" fmla="*/ 844826 h 5526156"/>
              <a:gd name="connsiteX30" fmla="*/ 2027583 w 3896139"/>
              <a:gd name="connsiteY30" fmla="*/ 815008 h 5526156"/>
              <a:gd name="connsiteX31" fmla="*/ 2097157 w 3896139"/>
              <a:gd name="connsiteY31" fmla="*/ 59634 h 5526156"/>
              <a:gd name="connsiteX32" fmla="*/ 1977887 w 3896139"/>
              <a:gd name="connsiteY32" fmla="*/ 0 h 5526156"/>
              <a:gd name="connsiteX33" fmla="*/ 1868557 w 3896139"/>
              <a:gd name="connsiteY33" fmla="*/ 168965 h 5526156"/>
              <a:gd name="connsiteX34" fmla="*/ 1908313 w 3896139"/>
              <a:gd name="connsiteY34" fmla="*/ 815008 h 5526156"/>
              <a:gd name="connsiteX35" fmla="*/ 1649896 w 3896139"/>
              <a:gd name="connsiteY35" fmla="*/ 824947 h 5526156"/>
              <a:gd name="connsiteX36" fmla="*/ 1659835 w 3896139"/>
              <a:gd name="connsiteY36" fmla="*/ 974034 h 5526156"/>
              <a:gd name="connsiteX0" fmla="*/ 1659835 w 3876261"/>
              <a:gd name="connsiteY0" fmla="*/ 974034 h 5526156"/>
              <a:gd name="connsiteX1" fmla="*/ 23026 w 3876261"/>
              <a:gd name="connsiteY1" fmla="*/ 982814 h 5526156"/>
              <a:gd name="connsiteX2" fmla="*/ 38266 w 3876261"/>
              <a:gd name="connsiteY2" fmla="*/ 1081874 h 5526156"/>
              <a:gd name="connsiteX3" fmla="*/ 30646 w 3876261"/>
              <a:gd name="connsiteY3" fmla="*/ 1123784 h 5526156"/>
              <a:gd name="connsiteX4" fmla="*/ 64936 w 3876261"/>
              <a:gd name="connsiteY4" fmla="*/ 1226654 h 5526156"/>
              <a:gd name="connsiteX5" fmla="*/ 55163 w 3876261"/>
              <a:gd name="connsiteY5" fmla="*/ 1371600 h 5526156"/>
              <a:gd name="connsiteX6" fmla="*/ 308942 w 3876261"/>
              <a:gd name="connsiteY6" fmla="*/ 1370109 h 5526156"/>
              <a:gd name="connsiteX7" fmla="*/ 616226 w 3876261"/>
              <a:gd name="connsiteY7" fmla="*/ 1597218 h 5526156"/>
              <a:gd name="connsiteX8" fmla="*/ 608606 w 3876261"/>
              <a:gd name="connsiteY8" fmla="*/ 2250881 h 5526156"/>
              <a:gd name="connsiteX9" fmla="*/ 22198 w 3876261"/>
              <a:gd name="connsiteY9" fmla="*/ 2250881 h 5526156"/>
              <a:gd name="connsiteX10" fmla="*/ 0 w 3876261"/>
              <a:gd name="connsiteY10" fmla="*/ 5277678 h 5526156"/>
              <a:gd name="connsiteX11" fmla="*/ 15406 w 3876261"/>
              <a:gd name="connsiteY11" fmla="*/ 5333834 h 5526156"/>
              <a:gd name="connsiteX12" fmla="*/ 72556 w 3876261"/>
              <a:gd name="connsiteY12" fmla="*/ 5417654 h 5526156"/>
              <a:gd name="connsiteX13" fmla="*/ 144946 w 3876261"/>
              <a:gd name="connsiteY13" fmla="*/ 5482424 h 5526156"/>
              <a:gd name="connsiteX14" fmla="*/ 219324 w 3876261"/>
              <a:gd name="connsiteY14" fmla="*/ 5510916 h 5526156"/>
              <a:gd name="connsiteX15" fmla="*/ 3468757 w 3876261"/>
              <a:gd name="connsiteY15" fmla="*/ 5526156 h 5526156"/>
              <a:gd name="connsiteX16" fmla="*/ 3589186 w 3876261"/>
              <a:gd name="connsiteY16" fmla="*/ 5520524 h 5526156"/>
              <a:gd name="connsiteX17" fmla="*/ 3676816 w 3876261"/>
              <a:gd name="connsiteY17" fmla="*/ 5493854 h 5526156"/>
              <a:gd name="connsiteX18" fmla="*/ 3760636 w 3876261"/>
              <a:gd name="connsiteY18" fmla="*/ 5417654 h 5526156"/>
              <a:gd name="connsiteX19" fmla="*/ 3833523 w 3876261"/>
              <a:gd name="connsiteY19" fmla="*/ 5263101 h 5526156"/>
              <a:gd name="connsiteX20" fmla="*/ 3861021 w 3876261"/>
              <a:gd name="connsiteY20" fmla="*/ 2256182 h 5526156"/>
              <a:gd name="connsiteX21" fmla="*/ 3289853 w 3876261"/>
              <a:gd name="connsiteY21" fmla="*/ 2246243 h 5526156"/>
              <a:gd name="connsiteX22" fmla="*/ 3289853 w 3876261"/>
              <a:gd name="connsiteY22" fmla="*/ 1610139 h 5526156"/>
              <a:gd name="connsiteX23" fmla="*/ 3637722 w 3876261"/>
              <a:gd name="connsiteY23" fmla="*/ 1371600 h 5526156"/>
              <a:gd name="connsiteX24" fmla="*/ 3843462 w 3876261"/>
              <a:gd name="connsiteY24" fmla="*/ 1375410 h 5526156"/>
              <a:gd name="connsiteX25" fmla="*/ 3844953 w 3876261"/>
              <a:gd name="connsiteY25" fmla="*/ 1256140 h 5526156"/>
              <a:gd name="connsiteX26" fmla="*/ 3869469 w 3876261"/>
              <a:gd name="connsiteY26" fmla="*/ 1139852 h 5526156"/>
              <a:gd name="connsiteX27" fmla="*/ 3876261 w 3876261"/>
              <a:gd name="connsiteY27" fmla="*/ 983974 h 5526156"/>
              <a:gd name="connsiteX28" fmla="*/ 2295939 w 3876261"/>
              <a:gd name="connsiteY28" fmla="*/ 983974 h 5526156"/>
              <a:gd name="connsiteX29" fmla="*/ 2276061 w 3876261"/>
              <a:gd name="connsiteY29" fmla="*/ 844826 h 5526156"/>
              <a:gd name="connsiteX30" fmla="*/ 2027583 w 3876261"/>
              <a:gd name="connsiteY30" fmla="*/ 815008 h 5526156"/>
              <a:gd name="connsiteX31" fmla="*/ 2097157 w 3876261"/>
              <a:gd name="connsiteY31" fmla="*/ 59634 h 5526156"/>
              <a:gd name="connsiteX32" fmla="*/ 1977887 w 3876261"/>
              <a:gd name="connsiteY32" fmla="*/ 0 h 5526156"/>
              <a:gd name="connsiteX33" fmla="*/ 1868557 w 3876261"/>
              <a:gd name="connsiteY33" fmla="*/ 168965 h 5526156"/>
              <a:gd name="connsiteX34" fmla="*/ 1908313 w 3876261"/>
              <a:gd name="connsiteY34" fmla="*/ 815008 h 5526156"/>
              <a:gd name="connsiteX35" fmla="*/ 1649896 w 3876261"/>
              <a:gd name="connsiteY35" fmla="*/ 824947 h 5526156"/>
              <a:gd name="connsiteX36" fmla="*/ 1659835 w 3876261"/>
              <a:gd name="connsiteY36" fmla="*/ 974034 h 5526156"/>
              <a:gd name="connsiteX0" fmla="*/ 1659835 w 4025679"/>
              <a:gd name="connsiteY0" fmla="*/ 974034 h 5526156"/>
              <a:gd name="connsiteX1" fmla="*/ 23026 w 4025679"/>
              <a:gd name="connsiteY1" fmla="*/ 982814 h 5526156"/>
              <a:gd name="connsiteX2" fmla="*/ 38266 w 4025679"/>
              <a:gd name="connsiteY2" fmla="*/ 1081874 h 5526156"/>
              <a:gd name="connsiteX3" fmla="*/ 30646 w 4025679"/>
              <a:gd name="connsiteY3" fmla="*/ 1123784 h 5526156"/>
              <a:gd name="connsiteX4" fmla="*/ 64936 w 4025679"/>
              <a:gd name="connsiteY4" fmla="*/ 1226654 h 5526156"/>
              <a:gd name="connsiteX5" fmla="*/ 55163 w 4025679"/>
              <a:gd name="connsiteY5" fmla="*/ 1371600 h 5526156"/>
              <a:gd name="connsiteX6" fmla="*/ 308942 w 4025679"/>
              <a:gd name="connsiteY6" fmla="*/ 1370109 h 5526156"/>
              <a:gd name="connsiteX7" fmla="*/ 616226 w 4025679"/>
              <a:gd name="connsiteY7" fmla="*/ 1597218 h 5526156"/>
              <a:gd name="connsiteX8" fmla="*/ 608606 w 4025679"/>
              <a:gd name="connsiteY8" fmla="*/ 2250881 h 5526156"/>
              <a:gd name="connsiteX9" fmla="*/ 22198 w 4025679"/>
              <a:gd name="connsiteY9" fmla="*/ 2250881 h 5526156"/>
              <a:gd name="connsiteX10" fmla="*/ 0 w 4025679"/>
              <a:gd name="connsiteY10" fmla="*/ 5277678 h 5526156"/>
              <a:gd name="connsiteX11" fmla="*/ 15406 w 4025679"/>
              <a:gd name="connsiteY11" fmla="*/ 5333834 h 5526156"/>
              <a:gd name="connsiteX12" fmla="*/ 72556 w 4025679"/>
              <a:gd name="connsiteY12" fmla="*/ 5417654 h 5526156"/>
              <a:gd name="connsiteX13" fmla="*/ 144946 w 4025679"/>
              <a:gd name="connsiteY13" fmla="*/ 5482424 h 5526156"/>
              <a:gd name="connsiteX14" fmla="*/ 219324 w 4025679"/>
              <a:gd name="connsiteY14" fmla="*/ 5510916 h 5526156"/>
              <a:gd name="connsiteX15" fmla="*/ 3468757 w 4025679"/>
              <a:gd name="connsiteY15" fmla="*/ 5526156 h 5526156"/>
              <a:gd name="connsiteX16" fmla="*/ 3589186 w 4025679"/>
              <a:gd name="connsiteY16" fmla="*/ 5520524 h 5526156"/>
              <a:gd name="connsiteX17" fmla="*/ 3676816 w 4025679"/>
              <a:gd name="connsiteY17" fmla="*/ 5493854 h 5526156"/>
              <a:gd name="connsiteX18" fmla="*/ 3760636 w 4025679"/>
              <a:gd name="connsiteY18" fmla="*/ 5417654 h 5526156"/>
              <a:gd name="connsiteX19" fmla="*/ 3833523 w 4025679"/>
              <a:gd name="connsiteY19" fmla="*/ 5263101 h 5526156"/>
              <a:gd name="connsiteX20" fmla="*/ 3861021 w 4025679"/>
              <a:gd name="connsiteY20" fmla="*/ 2256182 h 5526156"/>
              <a:gd name="connsiteX21" fmla="*/ 3289853 w 4025679"/>
              <a:gd name="connsiteY21" fmla="*/ 2246243 h 5526156"/>
              <a:gd name="connsiteX22" fmla="*/ 3289853 w 4025679"/>
              <a:gd name="connsiteY22" fmla="*/ 1610139 h 5526156"/>
              <a:gd name="connsiteX23" fmla="*/ 3637722 w 4025679"/>
              <a:gd name="connsiteY23" fmla="*/ 1371600 h 5526156"/>
              <a:gd name="connsiteX24" fmla="*/ 3843462 w 4025679"/>
              <a:gd name="connsiteY24" fmla="*/ 1375410 h 5526156"/>
              <a:gd name="connsiteX25" fmla="*/ 3844953 w 4025679"/>
              <a:gd name="connsiteY25" fmla="*/ 1256140 h 5526156"/>
              <a:gd name="connsiteX26" fmla="*/ 4025679 w 4025679"/>
              <a:gd name="connsiteY26" fmla="*/ 1086512 h 5526156"/>
              <a:gd name="connsiteX27" fmla="*/ 3876261 w 4025679"/>
              <a:gd name="connsiteY27" fmla="*/ 983974 h 5526156"/>
              <a:gd name="connsiteX28" fmla="*/ 2295939 w 4025679"/>
              <a:gd name="connsiteY28" fmla="*/ 983974 h 5526156"/>
              <a:gd name="connsiteX29" fmla="*/ 2276061 w 4025679"/>
              <a:gd name="connsiteY29" fmla="*/ 844826 h 5526156"/>
              <a:gd name="connsiteX30" fmla="*/ 2027583 w 4025679"/>
              <a:gd name="connsiteY30" fmla="*/ 815008 h 5526156"/>
              <a:gd name="connsiteX31" fmla="*/ 2097157 w 4025679"/>
              <a:gd name="connsiteY31" fmla="*/ 59634 h 5526156"/>
              <a:gd name="connsiteX32" fmla="*/ 1977887 w 4025679"/>
              <a:gd name="connsiteY32" fmla="*/ 0 h 5526156"/>
              <a:gd name="connsiteX33" fmla="*/ 1868557 w 4025679"/>
              <a:gd name="connsiteY33" fmla="*/ 168965 h 5526156"/>
              <a:gd name="connsiteX34" fmla="*/ 1908313 w 4025679"/>
              <a:gd name="connsiteY34" fmla="*/ 815008 h 5526156"/>
              <a:gd name="connsiteX35" fmla="*/ 1649896 w 4025679"/>
              <a:gd name="connsiteY35" fmla="*/ 824947 h 5526156"/>
              <a:gd name="connsiteX36" fmla="*/ 1659835 w 4025679"/>
              <a:gd name="connsiteY36" fmla="*/ 974034 h 5526156"/>
              <a:gd name="connsiteX0" fmla="*/ 1659835 w 3876261"/>
              <a:gd name="connsiteY0" fmla="*/ 974034 h 5526156"/>
              <a:gd name="connsiteX1" fmla="*/ 23026 w 3876261"/>
              <a:gd name="connsiteY1" fmla="*/ 982814 h 5526156"/>
              <a:gd name="connsiteX2" fmla="*/ 38266 w 3876261"/>
              <a:gd name="connsiteY2" fmla="*/ 1081874 h 5526156"/>
              <a:gd name="connsiteX3" fmla="*/ 30646 w 3876261"/>
              <a:gd name="connsiteY3" fmla="*/ 1123784 h 5526156"/>
              <a:gd name="connsiteX4" fmla="*/ 64936 w 3876261"/>
              <a:gd name="connsiteY4" fmla="*/ 1226654 h 5526156"/>
              <a:gd name="connsiteX5" fmla="*/ 55163 w 3876261"/>
              <a:gd name="connsiteY5" fmla="*/ 1371600 h 5526156"/>
              <a:gd name="connsiteX6" fmla="*/ 308942 w 3876261"/>
              <a:gd name="connsiteY6" fmla="*/ 1370109 h 5526156"/>
              <a:gd name="connsiteX7" fmla="*/ 616226 w 3876261"/>
              <a:gd name="connsiteY7" fmla="*/ 1597218 h 5526156"/>
              <a:gd name="connsiteX8" fmla="*/ 608606 w 3876261"/>
              <a:gd name="connsiteY8" fmla="*/ 2250881 h 5526156"/>
              <a:gd name="connsiteX9" fmla="*/ 22198 w 3876261"/>
              <a:gd name="connsiteY9" fmla="*/ 2250881 h 5526156"/>
              <a:gd name="connsiteX10" fmla="*/ 0 w 3876261"/>
              <a:gd name="connsiteY10" fmla="*/ 5277678 h 5526156"/>
              <a:gd name="connsiteX11" fmla="*/ 15406 w 3876261"/>
              <a:gd name="connsiteY11" fmla="*/ 5333834 h 5526156"/>
              <a:gd name="connsiteX12" fmla="*/ 72556 w 3876261"/>
              <a:gd name="connsiteY12" fmla="*/ 5417654 h 5526156"/>
              <a:gd name="connsiteX13" fmla="*/ 144946 w 3876261"/>
              <a:gd name="connsiteY13" fmla="*/ 5482424 h 5526156"/>
              <a:gd name="connsiteX14" fmla="*/ 219324 w 3876261"/>
              <a:gd name="connsiteY14" fmla="*/ 5510916 h 5526156"/>
              <a:gd name="connsiteX15" fmla="*/ 3468757 w 3876261"/>
              <a:gd name="connsiteY15" fmla="*/ 5526156 h 5526156"/>
              <a:gd name="connsiteX16" fmla="*/ 3589186 w 3876261"/>
              <a:gd name="connsiteY16" fmla="*/ 5520524 h 5526156"/>
              <a:gd name="connsiteX17" fmla="*/ 3676816 w 3876261"/>
              <a:gd name="connsiteY17" fmla="*/ 5493854 h 5526156"/>
              <a:gd name="connsiteX18" fmla="*/ 3760636 w 3876261"/>
              <a:gd name="connsiteY18" fmla="*/ 5417654 h 5526156"/>
              <a:gd name="connsiteX19" fmla="*/ 3833523 w 3876261"/>
              <a:gd name="connsiteY19" fmla="*/ 5263101 h 5526156"/>
              <a:gd name="connsiteX20" fmla="*/ 3861021 w 3876261"/>
              <a:gd name="connsiteY20" fmla="*/ 2256182 h 5526156"/>
              <a:gd name="connsiteX21" fmla="*/ 3289853 w 3876261"/>
              <a:gd name="connsiteY21" fmla="*/ 2246243 h 5526156"/>
              <a:gd name="connsiteX22" fmla="*/ 3289853 w 3876261"/>
              <a:gd name="connsiteY22" fmla="*/ 1610139 h 5526156"/>
              <a:gd name="connsiteX23" fmla="*/ 3637722 w 3876261"/>
              <a:gd name="connsiteY23" fmla="*/ 1371600 h 5526156"/>
              <a:gd name="connsiteX24" fmla="*/ 3843462 w 3876261"/>
              <a:gd name="connsiteY24" fmla="*/ 1375410 h 5526156"/>
              <a:gd name="connsiteX25" fmla="*/ 3844953 w 3876261"/>
              <a:gd name="connsiteY25" fmla="*/ 1256140 h 5526156"/>
              <a:gd name="connsiteX26" fmla="*/ 3873279 w 3876261"/>
              <a:gd name="connsiteY26" fmla="*/ 1071272 h 5526156"/>
              <a:gd name="connsiteX27" fmla="*/ 3876261 w 3876261"/>
              <a:gd name="connsiteY27" fmla="*/ 983974 h 5526156"/>
              <a:gd name="connsiteX28" fmla="*/ 2295939 w 3876261"/>
              <a:gd name="connsiteY28" fmla="*/ 983974 h 5526156"/>
              <a:gd name="connsiteX29" fmla="*/ 2276061 w 3876261"/>
              <a:gd name="connsiteY29" fmla="*/ 844826 h 5526156"/>
              <a:gd name="connsiteX30" fmla="*/ 2027583 w 3876261"/>
              <a:gd name="connsiteY30" fmla="*/ 815008 h 5526156"/>
              <a:gd name="connsiteX31" fmla="*/ 2097157 w 3876261"/>
              <a:gd name="connsiteY31" fmla="*/ 59634 h 5526156"/>
              <a:gd name="connsiteX32" fmla="*/ 1977887 w 3876261"/>
              <a:gd name="connsiteY32" fmla="*/ 0 h 5526156"/>
              <a:gd name="connsiteX33" fmla="*/ 1868557 w 3876261"/>
              <a:gd name="connsiteY33" fmla="*/ 168965 h 5526156"/>
              <a:gd name="connsiteX34" fmla="*/ 1908313 w 3876261"/>
              <a:gd name="connsiteY34" fmla="*/ 815008 h 5526156"/>
              <a:gd name="connsiteX35" fmla="*/ 1649896 w 3876261"/>
              <a:gd name="connsiteY35" fmla="*/ 824947 h 5526156"/>
              <a:gd name="connsiteX36" fmla="*/ 1659835 w 3876261"/>
              <a:gd name="connsiteY36" fmla="*/ 974034 h 5526156"/>
              <a:gd name="connsiteX0" fmla="*/ 1659835 w 3878746"/>
              <a:gd name="connsiteY0" fmla="*/ 97403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95939 w 3878746"/>
              <a:gd name="connsiteY29" fmla="*/ 983974 h 5526156"/>
              <a:gd name="connsiteX30" fmla="*/ 2276061 w 3878746"/>
              <a:gd name="connsiteY30" fmla="*/ 844826 h 5526156"/>
              <a:gd name="connsiteX31" fmla="*/ 2027583 w 3878746"/>
              <a:gd name="connsiteY31" fmla="*/ 815008 h 5526156"/>
              <a:gd name="connsiteX32" fmla="*/ 2097157 w 3878746"/>
              <a:gd name="connsiteY32" fmla="*/ 59634 h 5526156"/>
              <a:gd name="connsiteX33" fmla="*/ 1977887 w 3878746"/>
              <a:gd name="connsiteY33" fmla="*/ 0 h 5526156"/>
              <a:gd name="connsiteX34" fmla="*/ 1868557 w 3878746"/>
              <a:gd name="connsiteY34" fmla="*/ 168965 h 5526156"/>
              <a:gd name="connsiteX35" fmla="*/ 1908313 w 3878746"/>
              <a:gd name="connsiteY35" fmla="*/ 815008 h 5526156"/>
              <a:gd name="connsiteX36" fmla="*/ 1649896 w 3878746"/>
              <a:gd name="connsiteY36" fmla="*/ 824947 h 5526156"/>
              <a:gd name="connsiteX37" fmla="*/ 1659835 w 3878746"/>
              <a:gd name="connsiteY37" fmla="*/ 974034 h 5526156"/>
              <a:gd name="connsiteX0" fmla="*/ 1659835 w 3878746"/>
              <a:gd name="connsiteY0" fmla="*/ 97403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95939 w 3878746"/>
              <a:gd name="connsiteY29" fmla="*/ 983974 h 5526156"/>
              <a:gd name="connsiteX30" fmla="*/ 2321781 w 3878746"/>
              <a:gd name="connsiteY30" fmla="*/ 745766 h 5526156"/>
              <a:gd name="connsiteX31" fmla="*/ 2027583 w 3878746"/>
              <a:gd name="connsiteY31" fmla="*/ 815008 h 5526156"/>
              <a:gd name="connsiteX32" fmla="*/ 2097157 w 3878746"/>
              <a:gd name="connsiteY32" fmla="*/ 59634 h 5526156"/>
              <a:gd name="connsiteX33" fmla="*/ 1977887 w 3878746"/>
              <a:gd name="connsiteY33" fmla="*/ 0 h 5526156"/>
              <a:gd name="connsiteX34" fmla="*/ 1868557 w 3878746"/>
              <a:gd name="connsiteY34" fmla="*/ 168965 h 5526156"/>
              <a:gd name="connsiteX35" fmla="*/ 1908313 w 3878746"/>
              <a:gd name="connsiteY35" fmla="*/ 815008 h 5526156"/>
              <a:gd name="connsiteX36" fmla="*/ 1649896 w 3878746"/>
              <a:gd name="connsiteY36" fmla="*/ 824947 h 5526156"/>
              <a:gd name="connsiteX37" fmla="*/ 1659835 w 3878746"/>
              <a:gd name="connsiteY37" fmla="*/ 974034 h 5526156"/>
              <a:gd name="connsiteX0" fmla="*/ 1659835 w 3878746"/>
              <a:gd name="connsiteY0" fmla="*/ 97403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95939 w 3878746"/>
              <a:gd name="connsiteY29" fmla="*/ 983974 h 5526156"/>
              <a:gd name="connsiteX30" fmla="*/ 2272251 w 3878746"/>
              <a:gd name="connsiteY30" fmla="*/ 825776 h 5526156"/>
              <a:gd name="connsiteX31" fmla="*/ 2027583 w 3878746"/>
              <a:gd name="connsiteY31" fmla="*/ 815008 h 5526156"/>
              <a:gd name="connsiteX32" fmla="*/ 2097157 w 3878746"/>
              <a:gd name="connsiteY32" fmla="*/ 59634 h 5526156"/>
              <a:gd name="connsiteX33" fmla="*/ 1977887 w 3878746"/>
              <a:gd name="connsiteY33" fmla="*/ 0 h 5526156"/>
              <a:gd name="connsiteX34" fmla="*/ 1868557 w 3878746"/>
              <a:gd name="connsiteY34" fmla="*/ 168965 h 5526156"/>
              <a:gd name="connsiteX35" fmla="*/ 1908313 w 3878746"/>
              <a:gd name="connsiteY35" fmla="*/ 815008 h 5526156"/>
              <a:gd name="connsiteX36" fmla="*/ 1649896 w 3878746"/>
              <a:gd name="connsiteY36" fmla="*/ 824947 h 5526156"/>
              <a:gd name="connsiteX37" fmla="*/ 1659835 w 3878746"/>
              <a:gd name="connsiteY37" fmla="*/ 974034 h 5526156"/>
              <a:gd name="connsiteX0" fmla="*/ 1659835 w 3878746"/>
              <a:gd name="connsiteY0" fmla="*/ 97403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76889 w 3878746"/>
              <a:gd name="connsiteY29" fmla="*/ 983974 h 5526156"/>
              <a:gd name="connsiteX30" fmla="*/ 2272251 w 3878746"/>
              <a:gd name="connsiteY30" fmla="*/ 825776 h 5526156"/>
              <a:gd name="connsiteX31" fmla="*/ 2027583 w 3878746"/>
              <a:gd name="connsiteY31" fmla="*/ 815008 h 5526156"/>
              <a:gd name="connsiteX32" fmla="*/ 2097157 w 3878746"/>
              <a:gd name="connsiteY32" fmla="*/ 59634 h 5526156"/>
              <a:gd name="connsiteX33" fmla="*/ 1977887 w 3878746"/>
              <a:gd name="connsiteY33" fmla="*/ 0 h 5526156"/>
              <a:gd name="connsiteX34" fmla="*/ 1868557 w 3878746"/>
              <a:gd name="connsiteY34" fmla="*/ 168965 h 5526156"/>
              <a:gd name="connsiteX35" fmla="*/ 1908313 w 3878746"/>
              <a:gd name="connsiteY35" fmla="*/ 815008 h 5526156"/>
              <a:gd name="connsiteX36" fmla="*/ 1649896 w 3878746"/>
              <a:gd name="connsiteY36" fmla="*/ 824947 h 5526156"/>
              <a:gd name="connsiteX37" fmla="*/ 1659835 w 3878746"/>
              <a:gd name="connsiteY37" fmla="*/ 974034 h 5526156"/>
              <a:gd name="connsiteX0" fmla="*/ 1640785 w 3878746"/>
              <a:gd name="connsiteY0" fmla="*/ 97784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76889 w 3878746"/>
              <a:gd name="connsiteY29" fmla="*/ 983974 h 5526156"/>
              <a:gd name="connsiteX30" fmla="*/ 2272251 w 3878746"/>
              <a:gd name="connsiteY30" fmla="*/ 825776 h 5526156"/>
              <a:gd name="connsiteX31" fmla="*/ 2027583 w 3878746"/>
              <a:gd name="connsiteY31" fmla="*/ 815008 h 5526156"/>
              <a:gd name="connsiteX32" fmla="*/ 2097157 w 3878746"/>
              <a:gd name="connsiteY32" fmla="*/ 59634 h 5526156"/>
              <a:gd name="connsiteX33" fmla="*/ 1977887 w 3878746"/>
              <a:gd name="connsiteY33" fmla="*/ 0 h 5526156"/>
              <a:gd name="connsiteX34" fmla="*/ 1868557 w 3878746"/>
              <a:gd name="connsiteY34" fmla="*/ 168965 h 5526156"/>
              <a:gd name="connsiteX35" fmla="*/ 1908313 w 3878746"/>
              <a:gd name="connsiteY35" fmla="*/ 815008 h 5526156"/>
              <a:gd name="connsiteX36" fmla="*/ 1649896 w 3878746"/>
              <a:gd name="connsiteY36" fmla="*/ 824947 h 5526156"/>
              <a:gd name="connsiteX37" fmla="*/ 1640785 w 3878746"/>
              <a:gd name="connsiteY37" fmla="*/ 977844 h 5526156"/>
              <a:gd name="connsiteX0" fmla="*/ 1640785 w 3878746"/>
              <a:gd name="connsiteY0" fmla="*/ 97784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76889 w 3878746"/>
              <a:gd name="connsiteY29" fmla="*/ 983974 h 5526156"/>
              <a:gd name="connsiteX30" fmla="*/ 2272251 w 3878746"/>
              <a:gd name="connsiteY30" fmla="*/ 825776 h 5526156"/>
              <a:gd name="connsiteX31" fmla="*/ 2027583 w 3878746"/>
              <a:gd name="connsiteY31" fmla="*/ 815008 h 5526156"/>
              <a:gd name="connsiteX32" fmla="*/ 2097157 w 3878746"/>
              <a:gd name="connsiteY32" fmla="*/ 59634 h 5526156"/>
              <a:gd name="connsiteX33" fmla="*/ 1977887 w 3878746"/>
              <a:gd name="connsiteY33" fmla="*/ 0 h 5526156"/>
              <a:gd name="connsiteX34" fmla="*/ 1868557 w 3878746"/>
              <a:gd name="connsiteY34" fmla="*/ 168965 h 5526156"/>
              <a:gd name="connsiteX35" fmla="*/ 1893073 w 3878746"/>
              <a:gd name="connsiteY35" fmla="*/ 818818 h 5526156"/>
              <a:gd name="connsiteX36" fmla="*/ 1649896 w 3878746"/>
              <a:gd name="connsiteY36" fmla="*/ 824947 h 5526156"/>
              <a:gd name="connsiteX37" fmla="*/ 1640785 w 3878746"/>
              <a:gd name="connsiteY37" fmla="*/ 977844 h 5526156"/>
              <a:gd name="connsiteX0" fmla="*/ 1640785 w 3878746"/>
              <a:gd name="connsiteY0" fmla="*/ 97784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76889 w 3878746"/>
              <a:gd name="connsiteY29" fmla="*/ 983974 h 5526156"/>
              <a:gd name="connsiteX30" fmla="*/ 2272251 w 3878746"/>
              <a:gd name="connsiteY30" fmla="*/ 825776 h 5526156"/>
              <a:gd name="connsiteX31" fmla="*/ 2027583 w 3878746"/>
              <a:gd name="connsiteY31" fmla="*/ 815008 h 5526156"/>
              <a:gd name="connsiteX32" fmla="*/ 2097157 w 3878746"/>
              <a:gd name="connsiteY32" fmla="*/ 59634 h 5526156"/>
              <a:gd name="connsiteX33" fmla="*/ 1977887 w 3878746"/>
              <a:gd name="connsiteY33" fmla="*/ 0 h 5526156"/>
              <a:gd name="connsiteX34" fmla="*/ 1868557 w 3878746"/>
              <a:gd name="connsiteY34" fmla="*/ 168965 h 5526156"/>
              <a:gd name="connsiteX35" fmla="*/ 1832775 w 3878746"/>
              <a:gd name="connsiteY35" fmla="*/ 685634 h 5526156"/>
              <a:gd name="connsiteX36" fmla="*/ 1893073 w 3878746"/>
              <a:gd name="connsiteY36" fmla="*/ 818818 h 5526156"/>
              <a:gd name="connsiteX37" fmla="*/ 1649896 w 3878746"/>
              <a:gd name="connsiteY37" fmla="*/ 824947 h 5526156"/>
              <a:gd name="connsiteX38" fmla="*/ 1640785 w 3878746"/>
              <a:gd name="connsiteY38" fmla="*/ 977844 h 5526156"/>
              <a:gd name="connsiteX0" fmla="*/ 1640785 w 3878746"/>
              <a:gd name="connsiteY0" fmla="*/ 97784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76889 w 3878746"/>
              <a:gd name="connsiteY29" fmla="*/ 983974 h 5526156"/>
              <a:gd name="connsiteX30" fmla="*/ 2272251 w 3878746"/>
              <a:gd name="connsiteY30" fmla="*/ 825776 h 5526156"/>
              <a:gd name="connsiteX31" fmla="*/ 2027583 w 3878746"/>
              <a:gd name="connsiteY31" fmla="*/ 815008 h 5526156"/>
              <a:gd name="connsiteX32" fmla="*/ 2097157 w 3878746"/>
              <a:gd name="connsiteY32" fmla="*/ 59634 h 5526156"/>
              <a:gd name="connsiteX33" fmla="*/ 1977887 w 3878746"/>
              <a:gd name="connsiteY33" fmla="*/ 0 h 5526156"/>
              <a:gd name="connsiteX34" fmla="*/ 1868557 w 3878746"/>
              <a:gd name="connsiteY34" fmla="*/ 168965 h 5526156"/>
              <a:gd name="connsiteX35" fmla="*/ 1886115 w 3878746"/>
              <a:gd name="connsiteY35" fmla="*/ 620864 h 5526156"/>
              <a:gd name="connsiteX36" fmla="*/ 1893073 w 3878746"/>
              <a:gd name="connsiteY36" fmla="*/ 818818 h 5526156"/>
              <a:gd name="connsiteX37" fmla="*/ 1649896 w 3878746"/>
              <a:gd name="connsiteY37" fmla="*/ 824947 h 5526156"/>
              <a:gd name="connsiteX38" fmla="*/ 1640785 w 3878746"/>
              <a:gd name="connsiteY38" fmla="*/ 977844 h 5526156"/>
              <a:gd name="connsiteX0" fmla="*/ 1640785 w 3878746"/>
              <a:gd name="connsiteY0" fmla="*/ 97784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76889 w 3878746"/>
              <a:gd name="connsiteY29" fmla="*/ 983974 h 5526156"/>
              <a:gd name="connsiteX30" fmla="*/ 2272251 w 3878746"/>
              <a:gd name="connsiteY30" fmla="*/ 825776 h 5526156"/>
              <a:gd name="connsiteX31" fmla="*/ 2027583 w 3878746"/>
              <a:gd name="connsiteY31" fmla="*/ 815008 h 5526156"/>
              <a:gd name="connsiteX32" fmla="*/ 2097157 w 3878746"/>
              <a:gd name="connsiteY32" fmla="*/ 59634 h 5526156"/>
              <a:gd name="connsiteX33" fmla="*/ 1977887 w 3878746"/>
              <a:gd name="connsiteY33" fmla="*/ 0 h 5526156"/>
              <a:gd name="connsiteX34" fmla="*/ 1868557 w 3878746"/>
              <a:gd name="connsiteY34" fmla="*/ 168965 h 5526156"/>
              <a:gd name="connsiteX35" fmla="*/ 1943265 w 3878746"/>
              <a:gd name="connsiteY35" fmla="*/ 617054 h 5526156"/>
              <a:gd name="connsiteX36" fmla="*/ 1886115 w 3878746"/>
              <a:gd name="connsiteY36" fmla="*/ 620864 h 5526156"/>
              <a:gd name="connsiteX37" fmla="*/ 1893073 w 3878746"/>
              <a:gd name="connsiteY37" fmla="*/ 818818 h 5526156"/>
              <a:gd name="connsiteX38" fmla="*/ 1649896 w 3878746"/>
              <a:gd name="connsiteY38" fmla="*/ 824947 h 5526156"/>
              <a:gd name="connsiteX39" fmla="*/ 1640785 w 3878746"/>
              <a:gd name="connsiteY39" fmla="*/ 977844 h 5526156"/>
              <a:gd name="connsiteX0" fmla="*/ 1640785 w 3878746"/>
              <a:gd name="connsiteY0" fmla="*/ 97784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76889 w 3878746"/>
              <a:gd name="connsiteY29" fmla="*/ 983974 h 5526156"/>
              <a:gd name="connsiteX30" fmla="*/ 2272251 w 3878746"/>
              <a:gd name="connsiteY30" fmla="*/ 825776 h 5526156"/>
              <a:gd name="connsiteX31" fmla="*/ 2027583 w 3878746"/>
              <a:gd name="connsiteY31" fmla="*/ 815008 h 5526156"/>
              <a:gd name="connsiteX32" fmla="*/ 2042325 w 3878746"/>
              <a:gd name="connsiteY32" fmla="*/ 617054 h 5526156"/>
              <a:gd name="connsiteX33" fmla="*/ 2097157 w 3878746"/>
              <a:gd name="connsiteY33" fmla="*/ 59634 h 5526156"/>
              <a:gd name="connsiteX34" fmla="*/ 1977887 w 3878746"/>
              <a:gd name="connsiteY34" fmla="*/ 0 h 5526156"/>
              <a:gd name="connsiteX35" fmla="*/ 1868557 w 3878746"/>
              <a:gd name="connsiteY35" fmla="*/ 168965 h 5526156"/>
              <a:gd name="connsiteX36" fmla="*/ 1943265 w 3878746"/>
              <a:gd name="connsiteY36" fmla="*/ 617054 h 5526156"/>
              <a:gd name="connsiteX37" fmla="*/ 1886115 w 3878746"/>
              <a:gd name="connsiteY37" fmla="*/ 620864 h 5526156"/>
              <a:gd name="connsiteX38" fmla="*/ 1893073 w 3878746"/>
              <a:gd name="connsiteY38" fmla="*/ 818818 h 5526156"/>
              <a:gd name="connsiteX39" fmla="*/ 1649896 w 3878746"/>
              <a:gd name="connsiteY39" fmla="*/ 824947 h 5526156"/>
              <a:gd name="connsiteX40" fmla="*/ 1640785 w 3878746"/>
              <a:gd name="connsiteY40" fmla="*/ 977844 h 5526156"/>
              <a:gd name="connsiteX0" fmla="*/ 1640785 w 3878746"/>
              <a:gd name="connsiteY0" fmla="*/ 97784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76889 w 3878746"/>
              <a:gd name="connsiteY29" fmla="*/ 983974 h 5526156"/>
              <a:gd name="connsiteX30" fmla="*/ 2272251 w 3878746"/>
              <a:gd name="connsiteY30" fmla="*/ 825776 h 5526156"/>
              <a:gd name="connsiteX31" fmla="*/ 2027583 w 3878746"/>
              <a:gd name="connsiteY31" fmla="*/ 815008 h 5526156"/>
              <a:gd name="connsiteX32" fmla="*/ 2042325 w 3878746"/>
              <a:gd name="connsiteY32" fmla="*/ 617054 h 5526156"/>
              <a:gd name="connsiteX33" fmla="*/ 2004225 w 3878746"/>
              <a:gd name="connsiteY33" fmla="*/ 613244 h 5526156"/>
              <a:gd name="connsiteX34" fmla="*/ 2097157 w 3878746"/>
              <a:gd name="connsiteY34" fmla="*/ 59634 h 5526156"/>
              <a:gd name="connsiteX35" fmla="*/ 1977887 w 3878746"/>
              <a:gd name="connsiteY35" fmla="*/ 0 h 5526156"/>
              <a:gd name="connsiteX36" fmla="*/ 1868557 w 3878746"/>
              <a:gd name="connsiteY36" fmla="*/ 168965 h 5526156"/>
              <a:gd name="connsiteX37" fmla="*/ 1943265 w 3878746"/>
              <a:gd name="connsiteY37" fmla="*/ 617054 h 5526156"/>
              <a:gd name="connsiteX38" fmla="*/ 1886115 w 3878746"/>
              <a:gd name="connsiteY38" fmla="*/ 620864 h 5526156"/>
              <a:gd name="connsiteX39" fmla="*/ 1893073 w 3878746"/>
              <a:gd name="connsiteY39" fmla="*/ 818818 h 5526156"/>
              <a:gd name="connsiteX40" fmla="*/ 1649896 w 3878746"/>
              <a:gd name="connsiteY40" fmla="*/ 824947 h 5526156"/>
              <a:gd name="connsiteX41" fmla="*/ 1640785 w 3878746"/>
              <a:gd name="connsiteY41" fmla="*/ 977844 h 5526156"/>
              <a:gd name="connsiteX0" fmla="*/ 1640785 w 3878746"/>
              <a:gd name="connsiteY0" fmla="*/ 97784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76889 w 3878746"/>
              <a:gd name="connsiteY29" fmla="*/ 983974 h 5526156"/>
              <a:gd name="connsiteX30" fmla="*/ 2272251 w 3878746"/>
              <a:gd name="connsiteY30" fmla="*/ 825776 h 5526156"/>
              <a:gd name="connsiteX31" fmla="*/ 2027583 w 3878746"/>
              <a:gd name="connsiteY31" fmla="*/ 815008 h 5526156"/>
              <a:gd name="connsiteX32" fmla="*/ 2042325 w 3878746"/>
              <a:gd name="connsiteY32" fmla="*/ 617054 h 5526156"/>
              <a:gd name="connsiteX33" fmla="*/ 2004225 w 3878746"/>
              <a:gd name="connsiteY33" fmla="*/ 613244 h 5526156"/>
              <a:gd name="connsiteX34" fmla="*/ 2004225 w 3878746"/>
              <a:gd name="connsiteY34" fmla="*/ 506564 h 5526156"/>
              <a:gd name="connsiteX35" fmla="*/ 2097157 w 3878746"/>
              <a:gd name="connsiteY35" fmla="*/ 59634 h 5526156"/>
              <a:gd name="connsiteX36" fmla="*/ 1977887 w 3878746"/>
              <a:gd name="connsiteY36" fmla="*/ 0 h 5526156"/>
              <a:gd name="connsiteX37" fmla="*/ 1868557 w 3878746"/>
              <a:gd name="connsiteY37" fmla="*/ 168965 h 5526156"/>
              <a:gd name="connsiteX38" fmla="*/ 1943265 w 3878746"/>
              <a:gd name="connsiteY38" fmla="*/ 617054 h 5526156"/>
              <a:gd name="connsiteX39" fmla="*/ 1886115 w 3878746"/>
              <a:gd name="connsiteY39" fmla="*/ 620864 h 5526156"/>
              <a:gd name="connsiteX40" fmla="*/ 1893073 w 3878746"/>
              <a:gd name="connsiteY40" fmla="*/ 818818 h 5526156"/>
              <a:gd name="connsiteX41" fmla="*/ 1649896 w 3878746"/>
              <a:gd name="connsiteY41" fmla="*/ 824947 h 5526156"/>
              <a:gd name="connsiteX42" fmla="*/ 1640785 w 3878746"/>
              <a:gd name="connsiteY42" fmla="*/ 977844 h 5526156"/>
              <a:gd name="connsiteX0" fmla="*/ 1640785 w 3878746"/>
              <a:gd name="connsiteY0" fmla="*/ 97784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76889 w 3878746"/>
              <a:gd name="connsiteY29" fmla="*/ 983974 h 5526156"/>
              <a:gd name="connsiteX30" fmla="*/ 2272251 w 3878746"/>
              <a:gd name="connsiteY30" fmla="*/ 825776 h 5526156"/>
              <a:gd name="connsiteX31" fmla="*/ 2027583 w 3878746"/>
              <a:gd name="connsiteY31" fmla="*/ 815008 h 5526156"/>
              <a:gd name="connsiteX32" fmla="*/ 2042325 w 3878746"/>
              <a:gd name="connsiteY32" fmla="*/ 617054 h 5526156"/>
              <a:gd name="connsiteX33" fmla="*/ 2004225 w 3878746"/>
              <a:gd name="connsiteY33" fmla="*/ 613244 h 5526156"/>
              <a:gd name="connsiteX34" fmla="*/ 2004225 w 3878746"/>
              <a:gd name="connsiteY34" fmla="*/ 506564 h 5526156"/>
              <a:gd name="connsiteX35" fmla="*/ 2061375 w 3878746"/>
              <a:gd name="connsiteY35" fmla="*/ 506564 h 5526156"/>
              <a:gd name="connsiteX36" fmla="*/ 2097157 w 3878746"/>
              <a:gd name="connsiteY36" fmla="*/ 59634 h 5526156"/>
              <a:gd name="connsiteX37" fmla="*/ 1977887 w 3878746"/>
              <a:gd name="connsiteY37" fmla="*/ 0 h 5526156"/>
              <a:gd name="connsiteX38" fmla="*/ 1868557 w 3878746"/>
              <a:gd name="connsiteY38" fmla="*/ 168965 h 5526156"/>
              <a:gd name="connsiteX39" fmla="*/ 1943265 w 3878746"/>
              <a:gd name="connsiteY39" fmla="*/ 617054 h 5526156"/>
              <a:gd name="connsiteX40" fmla="*/ 1886115 w 3878746"/>
              <a:gd name="connsiteY40" fmla="*/ 620864 h 5526156"/>
              <a:gd name="connsiteX41" fmla="*/ 1893073 w 3878746"/>
              <a:gd name="connsiteY41" fmla="*/ 818818 h 5526156"/>
              <a:gd name="connsiteX42" fmla="*/ 1649896 w 3878746"/>
              <a:gd name="connsiteY42" fmla="*/ 824947 h 5526156"/>
              <a:gd name="connsiteX43" fmla="*/ 1640785 w 3878746"/>
              <a:gd name="connsiteY43" fmla="*/ 977844 h 5526156"/>
              <a:gd name="connsiteX0" fmla="*/ 1640785 w 3878746"/>
              <a:gd name="connsiteY0" fmla="*/ 97784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76889 w 3878746"/>
              <a:gd name="connsiteY29" fmla="*/ 983974 h 5526156"/>
              <a:gd name="connsiteX30" fmla="*/ 2272251 w 3878746"/>
              <a:gd name="connsiteY30" fmla="*/ 825776 h 5526156"/>
              <a:gd name="connsiteX31" fmla="*/ 2027583 w 3878746"/>
              <a:gd name="connsiteY31" fmla="*/ 815008 h 5526156"/>
              <a:gd name="connsiteX32" fmla="*/ 2042325 w 3878746"/>
              <a:gd name="connsiteY32" fmla="*/ 617054 h 5526156"/>
              <a:gd name="connsiteX33" fmla="*/ 2004225 w 3878746"/>
              <a:gd name="connsiteY33" fmla="*/ 613244 h 5526156"/>
              <a:gd name="connsiteX34" fmla="*/ 2004225 w 3878746"/>
              <a:gd name="connsiteY34" fmla="*/ 506564 h 5526156"/>
              <a:gd name="connsiteX35" fmla="*/ 2061375 w 3878746"/>
              <a:gd name="connsiteY35" fmla="*/ 506564 h 5526156"/>
              <a:gd name="connsiteX36" fmla="*/ 2097157 w 3878746"/>
              <a:gd name="connsiteY36" fmla="*/ 59634 h 5526156"/>
              <a:gd name="connsiteX37" fmla="*/ 1977887 w 3878746"/>
              <a:gd name="connsiteY37" fmla="*/ 0 h 5526156"/>
              <a:gd name="connsiteX38" fmla="*/ 1868557 w 3878746"/>
              <a:gd name="connsiteY38" fmla="*/ 168965 h 5526156"/>
              <a:gd name="connsiteX39" fmla="*/ 1947075 w 3878746"/>
              <a:gd name="connsiteY39" fmla="*/ 502754 h 5526156"/>
              <a:gd name="connsiteX40" fmla="*/ 1943265 w 3878746"/>
              <a:gd name="connsiteY40" fmla="*/ 617054 h 5526156"/>
              <a:gd name="connsiteX41" fmla="*/ 1886115 w 3878746"/>
              <a:gd name="connsiteY41" fmla="*/ 620864 h 5526156"/>
              <a:gd name="connsiteX42" fmla="*/ 1893073 w 3878746"/>
              <a:gd name="connsiteY42" fmla="*/ 818818 h 5526156"/>
              <a:gd name="connsiteX43" fmla="*/ 1649896 w 3878746"/>
              <a:gd name="connsiteY43" fmla="*/ 824947 h 5526156"/>
              <a:gd name="connsiteX44" fmla="*/ 1640785 w 3878746"/>
              <a:gd name="connsiteY44" fmla="*/ 977844 h 5526156"/>
              <a:gd name="connsiteX0" fmla="*/ 1640785 w 3878746"/>
              <a:gd name="connsiteY0" fmla="*/ 97784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76889 w 3878746"/>
              <a:gd name="connsiteY29" fmla="*/ 983974 h 5526156"/>
              <a:gd name="connsiteX30" fmla="*/ 2272251 w 3878746"/>
              <a:gd name="connsiteY30" fmla="*/ 825776 h 5526156"/>
              <a:gd name="connsiteX31" fmla="*/ 2027583 w 3878746"/>
              <a:gd name="connsiteY31" fmla="*/ 815008 h 5526156"/>
              <a:gd name="connsiteX32" fmla="*/ 2042325 w 3878746"/>
              <a:gd name="connsiteY32" fmla="*/ 617054 h 5526156"/>
              <a:gd name="connsiteX33" fmla="*/ 2004225 w 3878746"/>
              <a:gd name="connsiteY33" fmla="*/ 613244 h 5526156"/>
              <a:gd name="connsiteX34" fmla="*/ 2004225 w 3878746"/>
              <a:gd name="connsiteY34" fmla="*/ 506564 h 5526156"/>
              <a:gd name="connsiteX35" fmla="*/ 2061375 w 3878746"/>
              <a:gd name="connsiteY35" fmla="*/ 506564 h 5526156"/>
              <a:gd name="connsiteX36" fmla="*/ 2097157 w 3878746"/>
              <a:gd name="connsiteY36" fmla="*/ 59634 h 5526156"/>
              <a:gd name="connsiteX37" fmla="*/ 1977887 w 3878746"/>
              <a:gd name="connsiteY37" fmla="*/ 0 h 5526156"/>
              <a:gd name="connsiteX38" fmla="*/ 1868557 w 3878746"/>
              <a:gd name="connsiteY38" fmla="*/ 168965 h 5526156"/>
              <a:gd name="connsiteX39" fmla="*/ 1878495 w 3878746"/>
              <a:gd name="connsiteY39" fmla="*/ 502754 h 5526156"/>
              <a:gd name="connsiteX40" fmla="*/ 1947075 w 3878746"/>
              <a:gd name="connsiteY40" fmla="*/ 502754 h 5526156"/>
              <a:gd name="connsiteX41" fmla="*/ 1943265 w 3878746"/>
              <a:gd name="connsiteY41" fmla="*/ 617054 h 5526156"/>
              <a:gd name="connsiteX42" fmla="*/ 1886115 w 3878746"/>
              <a:gd name="connsiteY42" fmla="*/ 620864 h 5526156"/>
              <a:gd name="connsiteX43" fmla="*/ 1893073 w 3878746"/>
              <a:gd name="connsiteY43" fmla="*/ 818818 h 5526156"/>
              <a:gd name="connsiteX44" fmla="*/ 1649896 w 3878746"/>
              <a:gd name="connsiteY44" fmla="*/ 824947 h 5526156"/>
              <a:gd name="connsiteX45" fmla="*/ 1640785 w 3878746"/>
              <a:gd name="connsiteY45" fmla="*/ 977844 h 5526156"/>
              <a:gd name="connsiteX0" fmla="*/ 1640785 w 3878746"/>
              <a:gd name="connsiteY0" fmla="*/ 97784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76889 w 3878746"/>
              <a:gd name="connsiteY29" fmla="*/ 983974 h 5526156"/>
              <a:gd name="connsiteX30" fmla="*/ 2272251 w 3878746"/>
              <a:gd name="connsiteY30" fmla="*/ 825776 h 5526156"/>
              <a:gd name="connsiteX31" fmla="*/ 2027583 w 3878746"/>
              <a:gd name="connsiteY31" fmla="*/ 815008 h 5526156"/>
              <a:gd name="connsiteX32" fmla="*/ 2042325 w 3878746"/>
              <a:gd name="connsiteY32" fmla="*/ 617054 h 5526156"/>
              <a:gd name="connsiteX33" fmla="*/ 2004225 w 3878746"/>
              <a:gd name="connsiteY33" fmla="*/ 613244 h 5526156"/>
              <a:gd name="connsiteX34" fmla="*/ 2004225 w 3878746"/>
              <a:gd name="connsiteY34" fmla="*/ 506564 h 5526156"/>
              <a:gd name="connsiteX35" fmla="*/ 2061375 w 3878746"/>
              <a:gd name="connsiteY35" fmla="*/ 506564 h 5526156"/>
              <a:gd name="connsiteX36" fmla="*/ 2097157 w 3878746"/>
              <a:gd name="connsiteY36" fmla="*/ 59634 h 5526156"/>
              <a:gd name="connsiteX37" fmla="*/ 1977887 w 3878746"/>
              <a:gd name="connsiteY37" fmla="*/ 0 h 5526156"/>
              <a:gd name="connsiteX38" fmla="*/ 1868557 w 3878746"/>
              <a:gd name="connsiteY38" fmla="*/ 168965 h 5526156"/>
              <a:gd name="connsiteX39" fmla="*/ 1886115 w 3878746"/>
              <a:gd name="connsiteY39" fmla="*/ 464654 h 5526156"/>
              <a:gd name="connsiteX40" fmla="*/ 1878495 w 3878746"/>
              <a:gd name="connsiteY40" fmla="*/ 502754 h 5526156"/>
              <a:gd name="connsiteX41" fmla="*/ 1947075 w 3878746"/>
              <a:gd name="connsiteY41" fmla="*/ 502754 h 5526156"/>
              <a:gd name="connsiteX42" fmla="*/ 1943265 w 3878746"/>
              <a:gd name="connsiteY42" fmla="*/ 617054 h 5526156"/>
              <a:gd name="connsiteX43" fmla="*/ 1886115 w 3878746"/>
              <a:gd name="connsiteY43" fmla="*/ 620864 h 5526156"/>
              <a:gd name="connsiteX44" fmla="*/ 1893073 w 3878746"/>
              <a:gd name="connsiteY44" fmla="*/ 818818 h 5526156"/>
              <a:gd name="connsiteX45" fmla="*/ 1649896 w 3878746"/>
              <a:gd name="connsiteY45" fmla="*/ 824947 h 5526156"/>
              <a:gd name="connsiteX46" fmla="*/ 1640785 w 3878746"/>
              <a:gd name="connsiteY46" fmla="*/ 977844 h 5526156"/>
              <a:gd name="connsiteX0" fmla="*/ 1640785 w 3878746"/>
              <a:gd name="connsiteY0" fmla="*/ 97784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76889 w 3878746"/>
              <a:gd name="connsiteY29" fmla="*/ 983974 h 5526156"/>
              <a:gd name="connsiteX30" fmla="*/ 2272251 w 3878746"/>
              <a:gd name="connsiteY30" fmla="*/ 825776 h 5526156"/>
              <a:gd name="connsiteX31" fmla="*/ 2027583 w 3878746"/>
              <a:gd name="connsiteY31" fmla="*/ 815008 h 5526156"/>
              <a:gd name="connsiteX32" fmla="*/ 2042325 w 3878746"/>
              <a:gd name="connsiteY32" fmla="*/ 617054 h 5526156"/>
              <a:gd name="connsiteX33" fmla="*/ 2004225 w 3878746"/>
              <a:gd name="connsiteY33" fmla="*/ 613244 h 5526156"/>
              <a:gd name="connsiteX34" fmla="*/ 2004225 w 3878746"/>
              <a:gd name="connsiteY34" fmla="*/ 506564 h 5526156"/>
              <a:gd name="connsiteX35" fmla="*/ 2061375 w 3878746"/>
              <a:gd name="connsiteY35" fmla="*/ 506564 h 5526156"/>
              <a:gd name="connsiteX36" fmla="*/ 2097157 w 3878746"/>
              <a:gd name="connsiteY36" fmla="*/ 59634 h 5526156"/>
              <a:gd name="connsiteX37" fmla="*/ 1977887 w 3878746"/>
              <a:gd name="connsiteY37" fmla="*/ 0 h 5526156"/>
              <a:gd name="connsiteX38" fmla="*/ 1868557 w 3878746"/>
              <a:gd name="connsiteY38" fmla="*/ 168965 h 5526156"/>
              <a:gd name="connsiteX39" fmla="*/ 1954695 w 3878746"/>
              <a:gd name="connsiteY39" fmla="*/ 468464 h 5526156"/>
              <a:gd name="connsiteX40" fmla="*/ 1886115 w 3878746"/>
              <a:gd name="connsiteY40" fmla="*/ 464654 h 5526156"/>
              <a:gd name="connsiteX41" fmla="*/ 1878495 w 3878746"/>
              <a:gd name="connsiteY41" fmla="*/ 502754 h 5526156"/>
              <a:gd name="connsiteX42" fmla="*/ 1947075 w 3878746"/>
              <a:gd name="connsiteY42" fmla="*/ 502754 h 5526156"/>
              <a:gd name="connsiteX43" fmla="*/ 1943265 w 3878746"/>
              <a:gd name="connsiteY43" fmla="*/ 617054 h 5526156"/>
              <a:gd name="connsiteX44" fmla="*/ 1886115 w 3878746"/>
              <a:gd name="connsiteY44" fmla="*/ 620864 h 5526156"/>
              <a:gd name="connsiteX45" fmla="*/ 1893073 w 3878746"/>
              <a:gd name="connsiteY45" fmla="*/ 818818 h 5526156"/>
              <a:gd name="connsiteX46" fmla="*/ 1649896 w 3878746"/>
              <a:gd name="connsiteY46" fmla="*/ 824947 h 5526156"/>
              <a:gd name="connsiteX47" fmla="*/ 1640785 w 3878746"/>
              <a:gd name="connsiteY47" fmla="*/ 977844 h 5526156"/>
              <a:gd name="connsiteX0" fmla="*/ 1640785 w 3878746"/>
              <a:gd name="connsiteY0" fmla="*/ 97784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76889 w 3878746"/>
              <a:gd name="connsiteY29" fmla="*/ 983974 h 5526156"/>
              <a:gd name="connsiteX30" fmla="*/ 2272251 w 3878746"/>
              <a:gd name="connsiteY30" fmla="*/ 825776 h 5526156"/>
              <a:gd name="connsiteX31" fmla="*/ 2027583 w 3878746"/>
              <a:gd name="connsiteY31" fmla="*/ 815008 h 5526156"/>
              <a:gd name="connsiteX32" fmla="*/ 2042325 w 3878746"/>
              <a:gd name="connsiteY32" fmla="*/ 617054 h 5526156"/>
              <a:gd name="connsiteX33" fmla="*/ 2004225 w 3878746"/>
              <a:gd name="connsiteY33" fmla="*/ 613244 h 5526156"/>
              <a:gd name="connsiteX34" fmla="*/ 2004225 w 3878746"/>
              <a:gd name="connsiteY34" fmla="*/ 506564 h 5526156"/>
              <a:gd name="connsiteX35" fmla="*/ 2061375 w 3878746"/>
              <a:gd name="connsiteY35" fmla="*/ 506564 h 5526156"/>
              <a:gd name="connsiteX36" fmla="*/ 2065185 w 3878746"/>
              <a:gd name="connsiteY36" fmla="*/ 460844 h 5526156"/>
              <a:gd name="connsiteX37" fmla="*/ 2097157 w 3878746"/>
              <a:gd name="connsiteY37" fmla="*/ 59634 h 5526156"/>
              <a:gd name="connsiteX38" fmla="*/ 1977887 w 3878746"/>
              <a:gd name="connsiteY38" fmla="*/ 0 h 5526156"/>
              <a:gd name="connsiteX39" fmla="*/ 1868557 w 3878746"/>
              <a:gd name="connsiteY39" fmla="*/ 168965 h 5526156"/>
              <a:gd name="connsiteX40" fmla="*/ 1954695 w 3878746"/>
              <a:gd name="connsiteY40" fmla="*/ 468464 h 5526156"/>
              <a:gd name="connsiteX41" fmla="*/ 1886115 w 3878746"/>
              <a:gd name="connsiteY41" fmla="*/ 464654 h 5526156"/>
              <a:gd name="connsiteX42" fmla="*/ 1878495 w 3878746"/>
              <a:gd name="connsiteY42" fmla="*/ 502754 h 5526156"/>
              <a:gd name="connsiteX43" fmla="*/ 1947075 w 3878746"/>
              <a:gd name="connsiteY43" fmla="*/ 502754 h 5526156"/>
              <a:gd name="connsiteX44" fmla="*/ 1943265 w 3878746"/>
              <a:gd name="connsiteY44" fmla="*/ 617054 h 5526156"/>
              <a:gd name="connsiteX45" fmla="*/ 1886115 w 3878746"/>
              <a:gd name="connsiteY45" fmla="*/ 620864 h 5526156"/>
              <a:gd name="connsiteX46" fmla="*/ 1893073 w 3878746"/>
              <a:gd name="connsiteY46" fmla="*/ 818818 h 5526156"/>
              <a:gd name="connsiteX47" fmla="*/ 1649896 w 3878746"/>
              <a:gd name="connsiteY47" fmla="*/ 824947 h 5526156"/>
              <a:gd name="connsiteX48" fmla="*/ 1640785 w 3878746"/>
              <a:gd name="connsiteY48" fmla="*/ 977844 h 5526156"/>
              <a:gd name="connsiteX0" fmla="*/ 1640785 w 3878746"/>
              <a:gd name="connsiteY0" fmla="*/ 977844 h 5526156"/>
              <a:gd name="connsiteX1" fmla="*/ 23026 w 3878746"/>
              <a:gd name="connsiteY1" fmla="*/ 982814 h 5526156"/>
              <a:gd name="connsiteX2" fmla="*/ 38266 w 3878746"/>
              <a:gd name="connsiteY2" fmla="*/ 1081874 h 5526156"/>
              <a:gd name="connsiteX3" fmla="*/ 30646 w 3878746"/>
              <a:gd name="connsiteY3" fmla="*/ 1123784 h 5526156"/>
              <a:gd name="connsiteX4" fmla="*/ 64936 w 3878746"/>
              <a:gd name="connsiteY4" fmla="*/ 1226654 h 5526156"/>
              <a:gd name="connsiteX5" fmla="*/ 55163 w 3878746"/>
              <a:gd name="connsiteY5" fmla="*/ 1371600 h 5526156"/>
              <a:gd name="connsiteX6" fmla="*/ 308942 w 3878746"/>
              <a:gd name="connsiteY6" fmla="*/ 1370109 h 5526156"/>
              <a:gd name="connsiteX7" fmla="*/ 616226 w 3878746"/>
              <a:gd name="connsiteY7" fmla="*/ 1597218 h 5526156"/>
              <a:gd name="connsiteX8" fmla="*/ 608606 w 3878746"/>
              <a:gd name="connsiteY8" fmla="*/ 2250881 h 5526156"/>
              <a:gd name="connsiteX9" fmla="*/ 22198 w 3878746"/>
              <a:gd name="connsiteY9" fmla="*/ 2250881 h 5526156"/>
              <a:gd name="connsiteX10" fmla="*/ 0 w 3878746"/>
              <a:gd name="connsiteY10" fmla="*/ 5277678 h 5526156"/>
              <a:gd name="connsiteX11" fmla="*/ 15406 w 3878746"/>
              <a:gd name="connsiteY11" fmla="*/ 5333834 h 5526156"/>
              <a:gd name="connsiteX12" fmla="*/ 72556 w 3878746"/>
              <a:gd name="connsiteY12" fmla="*/ 5417654 h 5526156"/>
              <a:gd name="connsiteX13" fmla="*/ 144946 w 3878746"/>
              <a:gd name="connsiteY13" fmla="*/ 5482424 h 5526156"/>
              <a:gd name="connsiteX14" fmla="*/ 219324 w 3878746"/>
              <a:gd name="connsiteY14" fmla="*/ 5510916 h 5526156"/>
              <a:gd name="connsiteX15" fmla="*/ 3468757 w 3878746"/>
              <a:gd name="connsiteY15" fmla="*/ 5526156 h 5526156"/>
              <a:gd name="connsiteX16" fmla="*/ 3589186 w 3878746"/>
              <a:gd name="connsiteY16" fmla="*/ 5520524 h 5526156"/>
              <a:gd name="connsiteX17" fmla="*/ 3676816 w 3878746"/>
              <a:gd name="connsiteY17" fmla="*/ 5493854 h 5526156"/>
              <a:gd name="connsiteX18" fmla="*/ 3760636 w 3878746"/>
              <a:gd name="connsiteY18" fmla="*/ 5417654 h 5526156"/>
              <a:gd name="connsiteX19" fmla="*/ 3833523 w 3878746"/>
              <a:gd name="connsiteY19" fmla="*/ 5263101 h 5526156"/>
              <a:gd name="connsiteX20" fmla="*/ 3861021 w 3878746"/>
              <a:gd name="connsiteY20" fmla="*/ 2256182 h 5526156"/>
              <a:gd name="connsiteX21" fmla="*/ 3289853 w 3878746"/>
              <a:gd name="connsiteY21" fmla="*/ 2246243 h 5526156"/>
              <a:gd name="connsiteX22" fmla="*/ 3289853 w 3878746"/>
              <a:gd name="connsiteY22" fmla="*/ 1610139 h 5526156"/>
              <a:gd name="connsiteX23" fmla="*/ 3637722 w 3878746"/>
              <a:gd name="connsiteY23" fmla="*/ 1371600 h 5526156"/>
              <a:gd name="connsiteX24" fmla="*/ 3843462 w 3878746"/>
              <a:gd name="connsiteY24" fmla="*/ 1375410 h 5526156"/>
              <a:gd name="connsiteX25" fmla="*/ 3844953 w 3878746"/>
              <a:gd name="connsiteY25" fmla="*/ 1256140 h 5526156"/>
              <a:gd name="connsiteX26" fmla="*/ 3878746 w 3878746"/>
              <a:gd name="connsiteY26" fmla="*/ 1142834 h 5526156"/>
              <a:gd name="connsiteX27" fmla="*/ 3873279 w 3878746"/>
              <a:gd name="connsiteY27" fmla="*/ 1071272 h 5526156"/>
              <a:gd name="connsiteX28" fmla="*/ 3876261 w 3878746"/>
              <a:gd name="connsiteY28" fmla="*/ 983974 h 5526156"/>
              <a:gd name="connsiteX29" fmla="*/ 2276889 w 3878746"/>
              <a:gd name="connsiteY29" fmla="*/ 983974 h 5526156"/>
              <a:gd name="connsiteX30" fmla="*/ 2272251 w 3878746"/>
              <a:gd name="connsiteY30" fmla="*/ 825776 h 5526156"/>
              <a:gd name="connsiteX31" fmla="*/ 2027583 w 3878746"/>
              <a:gd name="connsiteY31" fmla="*/ 815008 h 5526156"/>
              <a:gd name="connsiteX32" fmla="*/ 2042325 w 3878746"/>
              <a:gd name="connsiteY32" fmla="*/ 617054 h 5526156"/>
              <a:gd name="connsiteX33" fmla="*/ 2004225 w 3878746"/>
              <a:gd name="connsiteY33" fmla="*/ 613244 h 5526156"/>
              <a:gd name="connsiteX34" fmla="*/ 2004225 w 3878746"/>
              <a:gd name="connsiteY34" fmla="*/ 506564 h 5526156"/>
              <a:gd name="connsiteX35" fmla="*/ 2061375 w 3878746"/>
              <a:gd name="connsiteY35" fmla="*/ 506564 h 5526156"/>
              <a:gd name="connsiteX36" fmla="*/ 2065185 w 3878746"/>
              <a:gd name="connsiteY36" fmla="*/ 460844 h 5526156"/>
              <a:gd name="connsiteX37" fmla="*/ 2000415 w 3878746"/>
              <a:gd name="connsiteY37" fmla="*/ 464654 h 5526156"/>
              <a:gd name="connsiteX38" fmla="*/ 2097157 w 3878746"/>
              <a:gd name="connsiteY38" fmla="*/ 59634 h 5526156"/>
              <a:gd name="connsiteX39" fmla="*/ 1977887 w 3878746"/>
              <a:gd name="connsiteY39" fmla="*/ 0 h 5526156"/>
              <a:gd name="connsiteX40" fmla="*/ 1868557 w 3878746"/>
              <a:gd name="connsiteY40" fmla="*/ 168965 h 5526156"/>
              <a:gd name="connsiteX41" fmla="*/ 1954695 w 3878746"/>
              <a:gd name="connsiteY41" fmla="*/ 468464 h 5526156"/>
              <a:gd name="connsiteX42" fmla="*/ 1886115 w 3878746"/>
              <a:gd name="connsiteY42" fmla="*/ 464654 h 5526156"/>
              <a:gd name="connsiteX43" fmla="*/ 1878495 w 3878746"/>
              <a:gd name="connsiteY43" fmla="*/ 502754 h 5526156"/>
              <a:gd name="connsiteX44" fmla="*/ 1947075 w 3878746"/>
              <a:gd name="connsiteY44" fmla="*/ 502754 h 5526156"/>
              <a:gd name="connsiteX45" fmla="*/ 1943265 w 3878746"/>
              <a:gd name="connsiteY45" fmla="*/ 617054 h 5526156"/>
              <a:gd name="connsiteX46" fmla="*/ 1886115 w 3878746"/>
              <a:gd name="connsiteY46" fmla="*/ 620864 h 5526156"/>
              <a:gd name="connsiteX47" fmla="*/ 1893073 w 3878746"/>
              <a:gd name="connsiteY47" fmla="*/ 818818 h 5526156"/>
              <a:gd name="connsiteX48" fmla="*/ 1649896 w 3878746"/>
              <a:gd name="connsiteY48" fmla="*/ 824947 h 5526156"/>
              <a:gd name="connsiteX49" fmla="*/ 1640785 w 3878746"/>
              <a:gd name="connsiteY49" fmla="*/ 977844 h 5526156"/>
              <a:gd name="connsiteX0" fmla="*/ 1640785 w 3878746"/>
              <a:gd name="connsiteY0" fmla="*/ 928314 h 5476626"/>
              <a:gd name="connsiteX1" fmla="*/ 23026 w 3878746"/>
              <a:gd name="connsiteY1" fmla="*/ 933284 h 5476626"/>
              <a:gd name="connsiteX2" fmla="*/ 38266 w 3878746"/>
              <a:gd name="connsiteY2" fmla="*/ 1032344 h 5476626"/>
              <a:gd name="connsiteX3" fmla="*/ 30646 w 3878746"/>
              <a:gd name="connsiteY3" fmla="*/ 1074254 h 5476626"/>
              <a:gd name="connsiteX4" fmla="*/ 64936 w 3878746"/>
              <a:gd name="connsiteY4" fmla="*/ 1177124 h 5476626"/>
              <a:gd name="connsiteX5" fmla="*/ 55163 w 3878746"/>
              <a:gd name="connsiteY5" fmla="*/ 1322070 h 5476626"/>
              <a:gd name="connsiteX6" fmla="*/ 308942 w 3878746"/>
              <a:gd name="connsiteY6" fmla="*/ 1320579 h 5476626"/>
              <a:gd name="connsiteX7" fmla="*/ 616226 w 3878746"/>
              <a:gd name="connsiteY7" fmla="*/ 1547688 h 5476626"/>
              <a:gd name="connsiteX8" fmla="*/ 608606 w 3878746"/>
              <a:gd name="connsiteY8" fmla="*/ 2201351 h 5476626"/>
              <a:gd name="connsiteX9" fmla="*/ 22198 w 3878746"/>
              <a:gd name="connsiteY9" fmla="*/ 2201351 h 5476626"/>
              <a:gd name="connsiteX10" fmla="*/ 0 w 3878746"/>
              <a:gd name="connsiteY10" fmla="*/ 5228148 h 5476626"/>
              <a:gd name="connsiteX11" fmla="*/ 15406 w 3878746"/>
              <a:gd name="connsiteY11" fmla="*/ 5284304 h 5476626"/>
              <a:gd name="connsiteX12" fmla="*/ 72556 w 3878746"/>
              <a:gd name="connsiteY12" fmla="*/ 5368124 h 5476626"/>
              <a:gd name="connsiteX13" fmla="*/ 144946 w 3878746"/>
              <a:gd name="connsiteY13" fmla="*/ 5432894 h 5476626"/>
              <a:gd name="connsiteX14" fmla="*/ 219324 w 3878746"/>
              <a:gd name="connsiteY14" fmla="*/ 5461386 h 5476626"/>
              <a:gd name="connsiteX15" fmla="*/ 3468757 w 3878746"/>
              <a:gd name="connsiteY15" fmla="*/ 5476626 h 5476626"/>
              <a:gd name="connsiteX16" fmla="*/ 3589186 w 3878746"/>
              <a:gd name="connsiteY16" fmla="*/ 5470994 h 5476626"/>
              <a:gd name="connsiteX17" fmla="*/ 3676816 w 3878746"/>
              <a:gd name="connsiteY17" fmla="*/ 5444324 h 5476626"/>
              <a:gd name="connsiteX18" fmla="*/ 3760636 w 3878746"/>
              <a:gd name="connsiteY18" fmla="*/ 5368124 h 5476626"/>
              <a:gd name="connsiteX19" fmla="*/ 3833523 w 3878746"/>
              <a:gd name="connsiteY19" fmla="*/ 5213571 h 5476626"/>
              <a:gd name="connsiteX20" fmla="*/ 3861021 w 3878746"/>
              <a:gd name="connsiteY20" fmla="*/ 2206652 h 5476626"/>
              <a:gd name="connsiteX21" fmla="*/ 3289853 w 3878746"/>
              <a:gd name="connsiteY21" fmla="*/ 2196713 h 5476626"/>
              <a:gd name="connsiteX22" fmla="*/ 3289853 w 3878746"/>
              <a:gd name="connsiteY22" fmla="*/ 1560609 h 5476626"/>
              <a:gd name="connsiteX23" fmla="*/ 3637722 w 3878746"/>
              <a:gd name="connsiteY23" fmla="*/ 1322070 h 5476626"/>
              <a:gd name="connsiteX24" fmla="*/ 3843462 w 3878746"/>
              <a:gd name="connsiteY24" fmla="*/ 1325880 h 5476626"/>
              <a:gd name="connsiteX25" fmla="*/ 3844953 w 3878746"/>
              <a:gd name="connsiteY25" fmla="*/ 1206610 h 5476626"/>
              <a:gd name="connsiteX26" fmla="*/ 3878746 w 3878746"/>
              <a:gd name="connsiteY26" fmla="*/ 1093304 h 5476626"/>
              <a:gd name="connsiteX27" fmla="*/ 3873279 w 3878746"/>
              <a:gd name="connsiteY27" fmla="*/ 1021742 h 5476626"/>
              <a:gd name="connsiteX28" fmla="*/ 3876261 w 3878746"/>
              <a:gd name="connsiteY28" fmla="*/ 934444 h 5476626"/>
              <a:gd name="connsiteX29" fmla="*/ 2276889 w 3878746"/>
              <a:gd name="connsiteY29" fmla="*/ 934444 h 5476626"/>
              <a:gd name="connsiteX30" fmla="*/ 2272251 w 3878746"/>
              <a:gd name="connsiteY30" fmla="*/ 776246 h 5476626"/>
              <a:gd name="connsiteX31" fmla="*/ 2027583 w 3878746"/>
              <a:gd name="connsiteY31" fmla="*/ 765478 h 5476626"/>
              <a:gd name="connsiteX32" fmla="*/ 2042325 w 3878746"/>
              <a:gd name="connsiteY32" fmla="*/ 567524 h 5476626"/>
              <a:gd name="connsiteX33" fmla="*/ 2004225 w 3878746"/>
              <a:gd name="connsiteY33" fmla="*/ 563714 h 5476626"/>
              <a:gd name="connsiteX34" fmla="*/ 2004225 w 3878746"/>
              <a:gd name="connsiteY34" fmla="*/ 457034 h 5476626"/>
              <a:gd name="connsiteX35" fmla="*/ 2061375 w 3878746"/>
              <a:gd name="connsiteY35" fmla="*/ 457034 h 5476626"/>
              <a:gd name="connsiteX36" fmla="*/ 2065185 w 3878746"/>
              <a:gd name="connsiteY36" fmla="*/ 411314 h 5476626"/>
              <a:gd name="connsiteX37" fmla="*/ 2000415 w 3878746"/>
              <a:gd name="connsiteY37" fmla="*/ 415124 h 5476626"/>
              <a:gd name="connsiteX38" fmla="*/ 2097157 w 3878746"/>
              <a:gd name="connsiteY38" fmla="*/ 10104 h 5476626"/>
              <a:gd name="connsiteX39" fmla="*/ 1970267 w 3878746"/>
              <a:gd name="connsiteY39" fmla="*/ 0 h 5476626"/>
              <a:gd name="connsiteX40" fmla="*/ 1868557 w 3878746"/>
              <a:gd name="connsiteY40" fmla="*/ 119435 h 5476626"/>
              <a:gd name="connsiteX41" fmla="*/ 1954695 w 3878746"/>
              <a:gd name="connsiteY41" fmla="*/ 418934 h 5476626"/>
              <a:gd name="connsiteX42" fmla="*/ 1886115 w 3878746"/>
              <a:gd name="connsiteY42" fmla="*/ 415124 h 5476626"/>
              <a:gd name="connsiteX43" fmla="*/ 1878495 w 3878746"/>
              <a:gd name="connsiteY43" fmla="*/ 453224 h 5476626"/>
              <a:gd name="connsiteX44" fmla="*/ 1947075 w 3878746"/>
              <a:gd name="connsiteY44" fmla="*/ 453224 h 5476626"/>
              <a:gd name="connsiteX45" fmla="*/ 1943265 w 3878746"/>
              <a:gd name="connsiteY45" fmla="*/ 567524 h 5476626"/>
              <a:gd name="connsiteX46" fmla="*/ 1886115 w 3878746"/>
              <a:gd name="connsiteY46" fmla="*/ 571334 h 5476626"/>
              <a:gd name="connsiteX47" fmla="*/ 1893073 w 3878746"/>
              <a:gd name="connsiteY47" fmla="*/ 769288 h 5476626"/>
              <a:gd name="connsiteX48" fmla="*/ 1649896 w 3878746"/>
              <a:gd name="connsiteY48" fmla="*/ 775417 h 5476626"/>
              <a:gd name="connsiteX49" fmla="*/ 1640785 w 3878746"/>
              <a:gd name="connsiteY49" fmla="*/ 928314 h 5476626"/>
              <a:gd name="connsiteX0" fmla="*/ 1640785 w 3878746"/>
              <a:gd name="connsiteY0" fmla="*/ 928314 h 5476626"/>
              <a:gd name="connsiteX1" fmla="*/ 23026 w 3878746"/>
              <a:gd name="connsiteY1" fmla="*/ 933284 h 5476626"/>
              <a:gd name="connsiteX2" fmla="*/ 38266 w 3878746"/>
              <a:gd name="connsiteY2" fmla="*/ 1032344 h 5476626"/>
              <a:gd name="connsiteX3" fmla="*/ 30646 w 3878746"/>
              <a:gd name="connsiteY3" fmla="*/ 1074254 h 5476626"/>
              <a:gd name="connsiteX4" fmla="*/ 64936 w 3878746"/>
              <a:gd name="connsiteY4" fmla="*/ 1177124 h 5476626"/>
              <a:gd name="connsiteX5" fmla="*/ 55163 w 3878746"/>
              <a:gd name="connsiteY5" fmla="*/ 1322070 h 5476626"/>
              <a:gd name="connsiteX6" fmla="*/ 308942 w 3878746"/>
              <a:gd name="connsiteY6" fmla="*/ 1320579 h 5476626"/>
              <a:gd name="connsiteX7" fmla="*/ 616226 w 3878746"/>
              <a:gd name="connsiteY7" fmla="*/ 1547688 h 5476626"/>
              <a:gd name="connsiteX8" fmla="*/ 608606 w 3878746"/>
              <a:gd name="connsiteY8" fmla="*/ 2201351 h 5476626"/>
              <a:gd name="connsiteX9" fmla="*/ 22198 w 3878746"/>
              <a:gd name="connsiteY9" fmla="*/ 2201351 h 5476626"/>
              <a:gd name="connsiteX10" fmla="*/ 0 w 3878746"/>
              <a:gd name="connsiteY10" fmla="*/ 5228148 h 5476626"/>
              <a:gd name="connsiteX11" fmla="*/ 15406 w 3878746"/>
              <a:gd name="connsiteY11" fmla="*/ 5284304 h 5476626"/>
              <a:gd name="connsiteX12" fmla="*/ 72556 w 3878746"/>
              <a:gd name="connsiteY12" fmla="*/ 5368124 h 5476626"/>
              <a:gd name="connsiteX13" fmla="*/ 144946 w 3878746"/>
              <a:gd name="connsiteY13" fmla="*/ 5432894 h 5476626"/>
              <a:gd name="connsiteX14" fmla="*/ 219324 w 3878746"/>
              <a:gd name="connsiteY14" fmla="*/ 5461386 h 5476626"/>
              <a:gd name="connsiteX15" fmla="*/ 3468757 w 3878746"/>
              <a:gd name="connsiteY15" fmla="*/ 5476626 h 5476626"/>
              <a:gd name="connsiteX16" fmla="*/ 3589186 w 3878746"/>
              <a:gd name="connsiteY16" fmla="*/ 5470994 h 5476626"/>
              <a:gd name="connsiteX17" fmla="*/ 3676816 w 3878746"/>
              <a:gd name="connsiteY17" fmla="*/ 5444324 h 5476626"/>
              <a:gd name="connsiteX18" fmla="*/ 3760636 w 3878746"/>
              <a:gd name="connsiteY18" fmla="*/ 5368124 h 5476626"/>
              <a:gd name="connsiteX19" fmla="*/ 3833523 w 3878746"/>
              <a:gd name="connsiteY19" fmla="*/ 5213571 h 5476626"/>
              <a:gd name="connsiteX20" fmla="*/ 3861021 w 3878746"/>
              <a:gd name="connsiteY20" fmla="*/ 2206652 h 5476626"/>
              <a:gd name="connsiteX21" fmla="*/ 3289853 w 3878746"/>
              <a:gd name="connsiteY21" fmla="*/ 2196713 h 5476626"/>
              <a:gd name="connsiteX22" fmla="*/ 3289853 w 3878746"/>
              <a:gd name="connsiteY22" fmla="*/ 1560609 h 5476626"/>
              <a:gd name="connsiteX23" fmla="*/ 3637722 w 3878746"/>
              <a:gd name="connsiteY23" fmla="*/ 1322070 h 5476626"/>
              <a:gd name="connsiteX24" fmla="*/ 3843462 w 3878746"/>
              <a:gd name="connsiteY24" fmla="*/ 1325880 h 5476626"/>
              <a:gd name="connsiteX25" fmla="*/ 3844953 w 3878746"/>
              <a:gd name="connsiteY25" fmla="*/ 1206610 h 5476626"/>
              <a:gd name="connsiteX26" fmla="*/ 3878746 w 3878746"/>
              <a:gd name="connsiteY26" fmla="*/ 1093304 h 5476626"/>
              <a:gd name="connsiteX27" fmla="*/ 3873279 w 3878746"/>
              <a:gd name="connsiteY27" fmla="*/ 1021742 h 5476626"/>
              <a:gd name="connsiteX28" fmla="*/ 3876261 w 3878746"/>
              <a:gd name="connsiteY28" fmla="*/ 934444 h 5476626"/>
              <a:gd name="connsiteX29" fmla="*/ 2276889 w 3878746"/>
              <a:gd name="connsiteY29" fmla="*/ 934444 h 5476626"/>
              <a:gd name="connsiteX30" fmla="*/ 2272251 w 3878746"/>
              <a:gd name="connsiteY30" fmla="*/ 776246 h 5476626"/>
              <a:gd name="connsiteX31" fmla="*/ 2027583 w 3878746"/>
              <a:gd name="connsiteY31" fmla="*/ 765478 h 5476626"/>
              <a:gd name="connsiteX32" fmla="*/ 2042325 w 3878746"/>
              <a:gd name="connsiteY32" fmla="*/ 567524 h 5476626"/>
              <a:gd name="connsiteX33" fmla="*/ 2004225 w 3878746"/>
              <a:gd name="connsiteY33" fmla="*/ 563714 h 5476626"/>
              <a:gd name="connsiteX34" fmla="*/ 2004225 w 3878746"/>
              <a:gd name="connsiteY34" fmla="*/ 457034 h 5476626"/>
              <a:gd name="connsiteX35" fmla="*/ 2061375 w 3878746"/>
              <a:gd name="connsiteY35" fmla="*/ 457034 h 5476626"/>
              <a:gd name="connsiteX36" fmla="*/ 2065185 w 3878746"/>
              <a:gd name="connsiteY36" fmla="*/ 411314 h 5476626"/>
              <a:gd name="connsiteX37" fmla="*/ 2000415 w 3878746"/>
              <a:gd name="connsiteY37" fmla="*/ 415124 h 5476626"/>
              <a:gd name="connsiteX38" fmla="*/ 2097157 w 3878746"/>
              <a:gd name="connsiteY38" fmla="*/ 10104 h 5476626"/>
              <a:gd name="connsiteX39" fmla="*/ 1970267 w 3878746"/>
              <a:gd name="connsiteY39" fmla="*/ 0 h 5476626"/>
              <a:gd name="connsiteX40" fmla="*/ 1935645 w 3878746"/>
              <a:gd name="connsiteY40" fmla="*/ 43649 h 5476626"/>
              <a:gd name="connsiteX41" fmla="*/ 1868557 w 3878746"/>
              <a:gd name="connsiteY41" fmla="*/ 119435 h 5476626"/>
              <a:gd name="connsiteX42" fmla="*/ 1954695 w 3878746"/>
              <a:gd name="connsiteY42" fmla="*/ 418934 h 5476626"/>
              <a:gd name="connsiteX43" fmla="*/ 1886115 w 3878746"/>
              <a:gd name="connsiteY43" fmla="*/ 415124 h 5476626"/>
              <a:gd name="connsiteX44" fmla="*/ 1878495 w 3878746"/>
              <a:gd name="connsiteY44" fmla="*/ 453224 h 5476626"/>
              <a:gd name="connsiteX45" fmla="*/ 1947075 w 3878746"/>
              <a:gd name="connsiteY45" fmla="*/ 453224 h 5476626"/>
              <a:gd name="connsiteX46" fmla="*/ 1943265 w 3878746"/>
              <a:gd name="connsiteY46" fmla="*/ 567524 h 5476626"/>
              <a:gd name="connsiteX47" fmla="*/ 1886115 w 3878746"/>
              <a:gd name="connsiteY47" fmla="*/ 571334 h 5476626"/>
              <a:gd name="connsiteX48" fmla="*/ 1893073 w 3878746"/>
              <a:gd name="connsiteY48" fmla="*/ 769288 h 5476626"/>
              <a:gd name="connsiteX49" fmla="*/ 1649896 w 3878746"/>
              <a:gd name="connsiteY49" fmla="*/ 775417 h 5476626"/>
              <a:gd name="connsiteX50" fmla="*/ 1640785 w 3878746"/>
              <a:gd name="connsiteY50" fmla="*/ 928314 h 5476626"/>
              <a:gd name="connsiteX0" fmla="*/ 1640785 w 3878746"/>
              <a:gd name="connsiteY0" fmla="*/ 928314 h 5476626"/>
              <a:gd name="connsiteX1" fmla="*/ 23026 w 3878746"/>
              <a:gd name="connsiteY1" fmla="*/ 933284 h 5476626"/>
              <a:gd name="connsiteX2" fmla="*/ 38266 w 3878746"/>
              <a:gd name="connsiteY2" fmla="*/ 1032344 h 5476626"/>
              <a:gd name="connsiteX3" fmla="*/ 30646 w 3878746"/>
              <a:gd name="connsiteY3" fmla="*/ 1074254 h 5476626"/>
              <a:gd name="connsiteX4" fmla="*/ 64936 w 3878746"/>
              <a:gd name="connsiteY4" fmla="*/ 1177124 h 5476626"/>
              <a:gd name="connsiteX5" fmla="*/ 55163 w 3878746"/>
              <a:gd name="connsiteY5" fmla="*/ 1322070 h 5476626"/>
              <a:gd name="connsiteX6" fmla="*/ 308942 w 3878746"/>
              <a:gd name="connsiteY6" fmla="*/ 1320579 h 5476626"/>
              <a:gd name="connsiteX7" fmla="*/ 616226 w 3878746"/>
              <a:gd name="connsiteY7" fmla="*/ 1547688 h 5476626"/>
              <a:gd name="connsiteX8" fmla="*/ 608606 w 3878746"/>
              <a:gd name="connsiteY8" fmla="*/ 2201351 h 5476626"/>
              <a:gd name="connsiteX9" fmla="*/ 22198 w 3878746"/>
              <a:gd name="connsiteY9" fmla="*/ 2201351 h 5476626"/>
              <a:gd name="connsiteX10" fmla="*/ 0 w 3878746"/>
              <a:gd name="connsiteY10" fmla="*/ 5228148 h 5476626"/>
              <a:gd name="connsiteX11" fmla="*/ 15406 w 3878746"/>
              <a:gd name="connsiteY11" fmla="*/ 5284304 h 5476626"/>
              <a:gd name="connsiteX12" fmla="*/ 72556 w 3878746"/>
              <a:gd name="connsiteY12" fmla="*/ 5368124 h 5476626"/>
              <a:gd name="connsiteX13" fmla="*/ 144946 w 3878746"/>
              <a:gd name="connsiteY13" fmla="*/ 5432894 h 5476626"/>
              <a:gd name="connsiteX14" fmla="*/ 219324 w 3878746"/>
              <a:gd name="connsiteY14" fmla="*/ 5461386 h 5476626"/>
              <a:gd name="connsiteX15" fmla="*/ 3468757 w 3878746"/>
              <a:gd name="connsiteY15" fmla="*/ 5476626 h 5476626"/>
              <a:gd name="connsiteX16" fmla="*/ 3589186 w 3878746"/>
              <a:gd name="connsiteY16" fmla="*/ 5470994 h 5476626"/>
              <a:gd name="connsiteX17" fmla="*/ 3676816 w 3878746"/>
              <a:gd name="connsiteY17" fmla="*/ 5444324 h 5476626"/>
              <a:gd name="connsiteX18" fmla="*/ 3760636 w 3878746"/>
              <a:gd name="connsiteY18" fmla="*/ 5368124 h 5476626"/>
              <a:gd name="connsiteX19" fmla="*/ 3833523 w 3878746"/>
              <a:gd name="connsiteY19" fmla="*/ 5213571 h 5476626"/>
              <a:gd name="connsiteX20" fmla="*/ 3861021 w 3878746"/>
              <a:gd name="connsiteY20" fmla="*/ 2206652 h 5476626"/>
              <a:gd name="connsiteX21" fmla="*/ 3289853 w 3878746"/>
              <a:gd name="connsiteY21" fmla="*/ 2196713 h 5476626"/>
              <a:gd name="connsiteX22" fmla="*/ 3289853 w 3878746"/>
              <a:gd name="connsiteY22" fmla="*/ 1560609 h 5476626"/>
              <a:gd name="connsiteX23" fmla="*/ 3637722 w 3878746"/>
              <a:gd name="connsiteY23" fmla="*/ 1322070 h 5476626"/>
              <a:gd name="connsiteX24" fmla="*/ 3843462 w 3878746"/>
              <a:gd name="connsiteY24" fmla="*/ 1325880 h 5476626"/>
              <a:gd name="connsiteX25" fmla="*/ 3844953 w 3878746"/>
              <a:gd name="connsiteY25" fmla="*/ 1206610 h 5476626"/>
              <a:gd name="connsiteX26" fmla="*/ 3878746 w 3878746"/>
              <a:gd name="connsiteY26" fmla="*/ 1093304 h 5476626"/>
              <a:gd name="connsiteX27" fmla="*/ 3873279 w 3878746"/>
              <a:gd name="connsiteY27" fmla="*/ 1021742 h 5476626"/>
              <a:gd name="connsiteX28" fmla="*/ 3876261 w 3878746"/>
              <a:gd name="connsiteY28" fmla="*/ 934444 h 5476626"/>
              <a:gd name="connsiteX29" fmla="*/ 2276889 w 3878746"/>
              <a:gd name="connsiteY29" fmla="*/ 934444 h 5476626"/>
              <a:gd name="connsiteX30" fmla="*/ 2272251 w 3878746"/>
              <a:gd name="connsiteY30" fmla="*/ 776246 h 5476626"/>
              <a:gd name="connsiteX31" fmla="*/ 2027583 w 3878746"/>
              <a:gd name="connsiteY31" fmla="*/ 765478 h 5476626"/>
              <a:gd name="connsiteX32" fmla="*/ 2042325 w 3878746"/>
              <a:gd name="connsiteY32" fmla="*/ 567524 h 5476626"/>
              <a:gd name="connsiteX33" fmla="*/ 2004225 w 3878746"/>
              <a:gd name="connsiteY33" fmla="*/ 563714 h 5476626"/>
              <a:gd name="connsiteX34" fmla="*/ 2004225 w 3878746"/>
              <a:gd name="connsiteY34" fmla="*/ 457034 h 5476626"/>
              <a:gd name="connsiteX35" fmla="*/ 2061375 w 3878746"/>
              <a:gd name="connsiteY35" fmla="*/ 457034 h 5476626"/>
              <a:gd name="connsiteX36" fmla="*/ 2065185 w 3878746"/>
              <a:gd name="connsiteY36" fmla="*/ 411314 h 5476626"/>
              <a:gd name="connsiteX37" fmla="*/ 2000415 w 3878746"/>
              <a:gd name="connsiteY37" fmla="*/ 415124 h 5476626"/>
              <a:gd name="connsiteX38" fmla="*/ 2003812 w 3878746"/>
              <a:gd name="connsiteY38" fmla="*/ 48204 h 5476626"/>
              <a:gd name="connsiteX39" fmla="*/ 1970267 w 3878746"/>
              <a:gd name="connsiteY39" fmla="*/ 0 h 5476626"/>
              <a:gd name="connsiteX40" fmla="*/ 1935645 w 3878746"/>
              <a:gd name="connsiteY40" fmla="*/ 43649 h 5476626"/>
              <a:gd name="connsiteX41" fmla="*/ 1868557 w 3878746"/>
              <a:gd name="connsiteY41" fmla="*/ 119435 h 5476626"/>
              <a:gd name="connsiteX42" fmla="*/ 1954695 w 3878746"/>
              <a:gd name="connsiteY42" fmla="*/ 418934 h 5476626"/>
              <a:gd name="connsiteX43" fmla="*/ 1886115 w 3878746"/>
              <a:gd name="connsiteY43" fmla="*/ 415124 h 5476626"/>
              <a:gd name="connsiteX44" fmla="*/ 1878495 w 3878746"/>
              <a:gd name="connsiteY44" fmla="*/ 453224 h 5476626"/>
              <a:gd name="connsiteX45" fmla="*/ 1947075 w 3878746"/>
              <a:gd name="connsiteY45" fmla="*/ 453224 h 5476626"/>
              <a:gd name="connsiteX46" fmla="*/ 1943265 w 3878746"/>
              <a:gd name="connsiteY46" fmla="*/ 567524 h 5476626"/>
              <a:gd name="connsiteX47" fmla="*/ 1886115 w 3878746"/>
              <a:gd name="connsiteY47" fmla="*/ 571334 h 5476626"/>
              <a:gd name="connsiteX48" fmla="*/ 1893073 w 3878746"/>
              <a:gd name="connsiteY48" fmla="*/ 769288 h 5476626"/>
              <a:gd name="connsiteX49" fmla="*/ 1649896 w 3878746"/>
              <a:gd name="connsiteY49" fmla="*/ 775417 h 5476626"/>
              <a:gd name="connsiteX50" fmla="*/ 1640785 w 3878746"/>
              <a:gd name="connsiteY50" fmla="*/ 928314 h 5476626"/>
              <a:gd name="connsiteX0" fmla="*/ 1640785 w 3878746"/>
              <a:gd name="connsiteY0" fmla="*/ 928314 h 5476626"/>
              <a:gd name="connsiteX1" fmla="*/ 23026 w 3878746"/>
              <a:gd name="connsiteY1" fmla="*/ 933284 h 5476626"/>
              <a:gd name="connsiteX2" fmla="*/ 38266 w 3878746"/>
              <a:gd name="connsiteY2" fmla="*/ 1032344 h 5476626"/>
              <a:gd name="connsiteX3" fmla="*/ 30646 w 3878746"/>
              <a:gd name="connsiteY3" fmla="*/ 1074254 h 5476626"/>
              <a:gd name="connsiteX4" fmla="*/ 64936 w 3878746"/>
              <a:gd name="connsiteY4" fmla="*/ 1177124 h 5476626"/>
              <a:gd name="connsiteX5" fmla="*/ 55163 w 3878746"/>
              <a:gd name="connsiteY5" fmla="*/ 1322070 h 5476626"/>
              <a:gd name="connsiteX6" fmla="*/ 308942 w 3878746"/>
              <a:gd name="connsiteY6" fmla="*/ 1320579 h 5476626"/>
              <a:gd name="connsiteX7" fmla="*/ 616226 w 3878746"/>
              <a:gd name="connsiteY7" fmla="*/ 1547688 h 5476626"/>
              <a:gd name="connsiteX8" fmla="*/ 608606 w 3878746"/>
              <a:gd name="connsiteY8" fmla="*/ 2201351 h 5476626"/>
              <a:gd name="connsiteX9" fmla="*/ 22198 w 3878746"/>
              <a:gd name="connsiteY9" fmla="*/ 2201351 h 5476626"/>
              <a:gd name="connsiteX10" fmla="*/ 0 w 3878746"/>
              <a:gd name="connsiteY10" fmla="*/ 5228148 h 5476626"/>
              <a:gd name="connsiteX11" fmla="*/ 15406 w 3878746"/>
              <a:gd name="connsiteY11" fmla="*/ 5284304 h 5476626"/>
              <a:gd name="connsiteX12" fmla="*/ 72556 w 3878746"/>
              <a:gd name="connsiteY12" fmla="*/ 5368124 h 5476626"/>
              <a:gd name="connsiteX13" fmla="*/ 144946 w 3878746"/>
              <a:gd name="connsiteY13" fmla="*/ 5432894 h 5476626"/>
              <a:gd name="connsiteX14" fmla="*/ 219324 w 3878746"/>
              <a:gd name="connsiteY14" fmla="*/ 5461386 h 5476626"/>
              <a:gd name="connsiteX15" fmla="*/ 3468757 w 3878746"/>
              <a:gd name="connsiteY15" fmla="*/ 5476626 h 5476626"/>
              <a:gd name="connsiteX16" fmla="*/ 3589186 w 3878746"/>
              <a:gd name="connsiteY16" fmla="*/ 5470994 h 5476626"/>
              <a:gd name="connsiteX17" fmla="*/ 3676816 w 3878746"/>
              <a:gd name="connsiteY17" fmla="*/ 5444324 h 5476626"/>
              <a:gd name="connsiteX18" fmla="*/ 3760636 w 3878746"/>
              <a:gd name="connsiteY18" fmla="*/ 5368124 h 5476626"/>
              <a:gd name="connsiteX19" fmla="*/ 3833523 w 3878746"/>
              <a:gd name="connsiteY19" fmla="*/ 5213571 h 5476626"/>
              <a:gd name="connsiteX20" fmla="*/ 3861021 w 3878746"/>
              <a:gd name="connsiteY20" fmla="*/ 2206652 h 5476626"/>
              <a:gd name="connsiteX21" fmla="*/ 3289853 w 3878746"/>
              <a:gd name="connsiteY21" fmla="*/ 2196713 h 5476626"/>
              <a:gd name="connsiteX22" fmla="*/ 3289853 w 3878746"/>
              <a:gd name="connsiteY22" fmla="*/ 1560609 h 5476626"/>
              <a:gd name="connsiteX23" fmla="*/ 3637722 w 3878746"/>
              <a:gd name="connsiteY23" fmla="*/ 1322070 h 5476626"/>
              <a:gd name="connsiteX24" fmla="*/ 3843462 w 3878746"/>
              <a:gd name="connsiteY24" fmla="*/ 1325880 h 5476626"/>
              <a:gd name="connsiteX25" fmla="*/ 3844953 w 3878746"/>
              <a:gd name="connsiteY25" fmla="*/ 1206610 h 5476626"/>
              <a:gd name="connsiteX26" fmla="*/ 3878746 w 3878746"/>
              <a:gd name="connsiteY26" fmla="*/ 1093304 h 5476626"/>
              <a:gd name="connsiteX27" fmla="*/ 3873279 w 3878746"/>
              <a:gd name="connsiteY27" fmla="*/ 1021742 h 5476626"/>
              <a:gd name="connsiteX28" fmla="*/ 3876261 w 3878746"/>
              <a:gd name="connsiteY28" fmla="*/ 934444 h 5476626"/>
              <a:gd name="connsiteX29" fmla="*/ 2276889 w 3878746"/>
              <a:gd name="connsiteY29" fmla="*/ 934444 h 5476626"/>
              <a:gd name="connsiteX30" fmla="*/ 2272251 w 3878746"/>
              <a:gd name="connsiteY30" fmla="*/ 776246 h 5476626"/>
              <a:gd name="connsiteX31" fmla="*/ 2027583 w 3878746"/>
              <a:gd name="connsiteY31" fmla="*/ 765478 h 5476626"/>
              <a:gd name="connsiteX32" fmla="*/ 2042325 w 3878746"/>
              <a:gd name="connsiteY32" fmla="*/ 567524 h 5476626"/>
              <a:gd name="connsiteX33" fmla="*/ 2004225 w 3878746"/>
              <a:gd name="connsiteY33" fmla="*/ 563714 h 5476626"/>
              <a:gd name="connsiteX34" fmla="*/ 2004225 w 3878746"/>
              <a:gd name="connsiteY34" fmla="*/ 457034 h 5476626"/>
              <a:gd name="connsiteX35" fmla="*/ 2061375 w 3878746"/>
              <a:gd name="connsiteY35" fmla="*/ 457034 h 5476626"/>
              <a:gd name="connsiteX36" fmla="*/ 2065185 w 3878746"/>
              <a:gd name="connsiteY36" fmla="*/ 411314 h 5476626"/>
              <a:gd name="connsiteX37" fmla="*/ 2000415 w 3878746"/>
              <a:gd name="connsiteY37" fmla="*/ 415124 h 5476626"/>
              <a:gd name="connsiteX38" fmla="*/ 2003812 w 3878746"/>
              <a:gd name="connsiteY38" fmla="*/ 48204 h 5476626"/>
              <a:gd name="connsiteX39" fmla="*/ 1970267 w 3878746"/>
              <a:gd name="connsiteY39" fmla="*/ 0 h 5476626"/>
              <a:gd name="connsiteX40" fmla="*/ 1935645 w 3878746"/>
              <a:gd name="connsiteY40" fmla="*/ 43649 h 5476626"/>
              <a:gd name="connsiteX41" fmla="*/ 1954282 w 3878746"/>
              <a:gd name="connsiteY41" fmla="*/ 83240 h 5476626"/>
              <a:gd name="connsiteX42" fmla="*/ 1954695 w 3878746"/>
              <a:gd name="connsiteY42" fmla="*/ 418934 h 5476626"/>
              <a:gd name="connsiteX43" fmla="*/ 1886115 w 3878746"/>
              <a:gd name="connsiteY43" fmla="*/ 415124 h 5476626"/>
              <a:gd name="connsiteX44" fmla="*/ 1878495 w 3878746"/>
              <a:gd name="connsiteY44" fmla="*/ 453224 h 5476626"/>
              <a:gd name="connsiteX45" fmla="*/ 1947075 w 3878746"/>
              <a:gd name="connsiteY45" fmla="*/ 453224 h 5476626"/>
              <a:gd name="connsiteX46" fmla="*/ 1943265 w 3878746"/>
              <a:gd name="connsiteY46" fmla="*/ 567524 h 5476626"/>
              <a:gd name="connsiteX47" fmla="*/ 1886115 w 3878746"/>
              <a:gd name="connsiteY47" fmla="*/ 571334 h 5476626"/>
              <a:gd name="connsiteX48" fmla="*/ 1893073 w 3878746"/>
              <a:gd name="connsiteY48" fmla="*/ 769288 h 5476626"/>
              <a:gd name="connsiteX49" fmla="*/ 1649896 w 3878746"/>
              <a:gd name="connsiteY49" fmla="*/ 775417 h 5476626"/>
              <a:gd name="connsiteX50" fmla="*/ 1640785 w 3878746"/>
              <a:gd name="connsiteY50" fmla="*/ 928314 h 5476626"/>
              <a:gd name="connsiteX0" fmla="*/ 1640785 w 3878746"/>
              <a:gd name="connsiteY0" fmla="*/ 928314 h 5476626"/>
              <a:gd name="connsiteX1" fmla="*/ 23026 w 3878746"/>
              <a:gd name="connsiteY1" fmla="*/ 933284 h 5476626"/>
              <a:gd name="connsiteX2" fmla="*/ 38266 w 3878746"/>
              <a:gd name="connsiteY2" fmla="*/ 1032344 h 5476626"/>
              <a:gd name="connsiteX3" fmla="*/ 30646 w 3878746"/>
              <a:gd name="connsiteY3" fmla="*/ 1074254 h 5476626"/>
              <a:gd name="connsiteX4" fmla="*/ 64936 w 3878746"/>
              <a:gd name="connsiteY4" fmla="*/ 1177124 h 5476626"/>
              <a:gd name="connsiteX5" fmla="*/ 55163 w 3878746"/>
              <a:gd name="connsiteY5" fmla="*/ 1322070 h 5476626"/>
              <a:gd name="connsiteX6" fmla="*/ 308942 w 3878746"/>
              <a:gd name="connsiteY6" fmla="*/ 1320579 h 5476626"/>
              <a:gd name="connsiteX7" fmla="*/ 616226 w 3878746"/>
              <a:gd name="connsiteY7" fmla="*/ 1547688 h 5476626"/>
              <a:gd name="connsiteX8" fmla="*/ 608606 w 3878746"/>
              <a:gd name="connsiteY8" fmla="*/ 2201351 h 5476626"/>
              <a:gd name="connsiteX9" fmla="*/ 22198 w 3878746"/>
              <a:gd name="connsiteY9" fmla="*/ 2201351 h 5476626"/>
              <a:gd name="connsiteX10" fmla="*/ 0 w 3878746"/>
              <a:gd name="connsiteY10" fmla="*/ 5228148 h 5476626"/>
              <a:gd name="connsiteX11" fmla="*/ 15406 w 3878746"/>
              <a:gd name="connsiteY11" fmla="*/ 5284304 h 5476626"/>
              <a:gd name="connsiteX12" fmla="*/ 72556 w 3878746"/>
              <a:gd name="connsiteY12" fmla="*/ 5368124 h 5476626"/>
              <a:gd name="connsiteX13" fmla="*/ 144946 w 3878746"/>
              <a:gd name="connsiteY13" fmla="*/ 5432894 h 5476626"/>
              <a:gd name="connsiteX14" fmla="*/ 219324 w 3878746"/>
              <a:gd name="connsiteY14" fmla="*/ 5461386 h 5476626"/>
              <a:gd name="connsiteX15" fmla="*/ 3468757 w 3878746"/>
              <a:gd name="connsiteY15" fmla="*/ 5476626 h 5476626"/>
              <a:gd name="connsiteX16" fmla="*/ 3589186 w 3878746"/>
              <a:gd name="connsiteY16" fmla="*/ 5470994 h 5476626"/>
              <a:gd name="connsiteX17" fmla="*/ 3676816 w 3878746"/>
              <a:gd name="connsiteY17" fmla="*/ 5444324 h 5476626"/>
              <a:gd name="connsiteX18" fmla="*/ 3760636 w 3878746"/>
              <a:gd name="connsiteY18" fmla="*/ 5368124 h 5476626"/>
              <a:gd name="connsiteX19" fmla="*/ 3833523 w 3878746"/>
              <a:gd name="connsiteY19" fmla="*/ 5213571 h 5476626"/>
              <a:gd name="connsiteX20" fmla="*/ 3861021 w 3878746"/>
              <a:gd name="connsiteY20" fmla="*/ 2206652 h 5476626"/>
              <a:gd name="connsiteX21" fmla="*/ 3289853 w 3878746"/>
              <a:gd name="connsiteY21" fmla="*/ 2196713 h 5476626"/>
              <a:gd name="connsiteX22" fmla="*/ 3289853 w 3878746"/>
              <a:gd name="connsiteY22" fmla="*/ 1560609 h 5476626"/>
              <a:gd name="connsiteX23" fmla="*/ 3637722 w 3878746"/>
              <a:gd name="connsiteY23" fmla="*/ 1322070 h 5476626"/>
              <a:gd name="connsiteX24" fmla="*/ 3843462 w 3878746"/>
              <a:gd name="connsiteY24" fmla="*/ 1325880 h 5476626"/>
              <a:gd name="connsiteX25" fmla="*/ 3844953 w 3878746"/>
              <a:gd name="connsiteY25" fmla="*/ 1206610 h 5476626"/>
              <a:gd name="connsiteX26" fmla="*/ 3878746 w 3878746"/>
              <a:gd name="connsiteY26" fmla="*/ 1093304 h 5476626"/>
              <a:gd name="connsiteX27" fmla="*/ 3873279 w 3878746"/>
              <a:gd name="connsiteY27" fmla="*/ 1021742 h 5476626"/>
              <a:gd name="connsiteX28" fmla="*/ 3876261 w 3878746"/>
              <a:gd name="connsiteY28" fmla="*/ 934444 h 5476626"/>
              <a:gd name="connsiteX29" fmla="*/ 2276889 w 3878746"/>
              <a:gd name="connsiteY29" fmla="*/ 934444 h 5476626"/>
              <a:gd name="connsiteX30" fmla="*/ 2272251 w 3878746"/>
              <a:gd name="connsiteY30" fmla="*/ 776246 h 5476626"/>
              <a:gd name="connsiteX31" fmla="*/ 2027583 w 3878746"/>
              <a:gd name="connsiteY31" fmla="*/ 765478 h 5476626"/>
              <a:gd name="connsiteX32" fmla="*/ 2042325 w 3878746"/>
              <a:gd name="connsiteY32" fmla="*/ 567524 h 5476626"/>
              <a:gd name="connsiteX33" fmla="*/ 2004225 w 3878746"/>
              <a:gd name="connsiteY33" fmla="*/ 563714 h 5476626"/>
              <a:gd name="connsiteX34" fmla="*/ 2004225 w 3878746"/>
              <a:gd name="connsiteY34" fmla="*/ 457034 h 5476626"/>
              <a:gd name="connsiteX35" fmla="*/ 2061375 w 3878746"/>
              <a:gd name="connsiteY35" fmla="*/ 457034 h 5476626"/>
              <a:gd name="connsiteX36" fmla="*/ 2065185 w 3878746"/>
              <a:gd name="connsiteY36" fmla="*/ 411314 h 5476626"/>
              <a:gd name="connsiteX37" fmla="*/ 2000415 w 3878746"/>
              <a:gd name="connsiteY37" fmla="*/ 415124 h 5476626"/>
              <a:gd name="connsiteX38" fmla="*/ 1981365 w 3878746"/>
              <a:gd name="connsiteY38" fmla="*/ 91274 h 5476626"/>
              <a:gd name="connsiteX39" fmla="*/ 2003812 w 3878746"/>
              <a:gd name="connsiteY39" fmla="*/ 48204 h 5476626"/>
              <a:gd name="connsiteX40" fmla="*/ 1970267 w 3878746"/>
              <a:gd name="connsiteY40" fmla="*/ 0 h 5476626"/>
              <a:gd name="connsiteX41" fmla="*/ 1935645 w 3878746"/>
              <a:gd name="connsiteY41" fmla="*/ 43649 h 5476626"/>
              <a:gd name="connsiteX42" fmla="*/ 1954282 w 3878746"/>
              <a:gd name="connsiteY42" fmla="*/ 83240 h 5476626"/>
              <a:gd name="connsiteX43" fmla="*/ 1954695 w 3878746"/>
              <a:gd name="connsiteY43" fmla="*/ 418934 h 5476626"/>
              <a:gd name="connsiteX44" fmla="*/ 1886115 w 3878746"/>
              <a:gd name="connsiteY44" fmla="*/ 415124 h 5476626"/>
              <a:gd name="connsiteX45" fmla="*/ 1878495 w 3878746"/>
              <a:gd name="connsiteY45" fmla="*/ 453224 h 5476626"/>
              <a:gd name="connsiteX46" fmla="*/ 1947075 w 3878746"/>
              <a:gd name="connsiteY46" fmla="*/ 453224 h 5476626"/>
              <a:gd name="connsiteX47" fmla="*/ 1943265 w 3878746"/>
              <a:gd name="connsiteY47" fmla="*/ 567524 h 5476626"/>
              <a:gd name="connsiteX48" fmla="*/ 1886115 w 3878746"/>
              <a:gd name="connsiteY48" fmla="*/ 571334 h 5476626"/>
              <a:gd name="connsiteX49" fmla="*/ 1893073 w 3878746"/>
              <a:gd name="connsiteY49" fmla="*/ 769288 h 5476626"/>
              <a:gd name="connsiteX50" fmla="*/ 1649896 w 3878746"/>
              <a:gd name="connsiteY50" fmla="*/ 775417 h 5476626"/>
              <a:gd name="connsiteX51" fmla="*/ 1640785 w 3878746"/>
              <a:gd name="connsiteY51" fmla="*/ 928314 h 5476626"/>
              <a:gd name="connsiteX0" fmla="*/ 1640785 w 3878746"/>
              <a:gd name="connsiteY0" fmla="*/ 928314 h 5476626"/>
              <a:gd name="connsiteX1" fmla="*/ 23026 w 3878746"/>
              <a:gd name="connsiteY1" fmla="*/ 933284 h 5476626"/>
              <a:gd name="connsiteX2" fmla="*/ 38266 w 3878746"/>
              <a:gd name="connsiteY2" fmla="*/ 1032344 h 5476626"/>
              <a:gd name="connsiteX3" fmla="*/ 30646 w 3878746"/>
              <a:gd name="connsiteY3" fmla="*/ 1074254 h 5476626"/>
              <a:gd name="connsiteX4" fmla="*/ 64936 w 3878746"/>
              <a:gd name="connsiteY4" fmla="*/ 1177124 h 5476626"/>
              <a:gd name="connsiteX5" fmla="*/ 55163 w 3878746"/>
              <a:gd name="connsiteY5" fmla="*/ 1322070 h 5476626"/>
              <a:gd name="connsiteX6" fmla="*/ 308942 w 3878746"/>
              <a:gd name="connsiteY6" fmla="*/ 1320579 h 5476626"/>
              <a:gd name="connsiteX7" fmla="*/ 616226 w 3878746"/>
              <a:gd name="connsiteY7" fmla="*/ 1547688 h 5476626"/>
              <a:gd name="connsiteX8" fmla="*/ 608606 w 3878746"/>
              <a:gd name="connsiteY8" fmla="*/ 2201351 h 5476626"/>
              <a:gd name="connsiteX9" fmla="*/ 22198 w 3878746"/>
              <a:gd name="connsiteY9" fmla="*/ 2201351 h 5476626"/>
              <a:gd name="connsiteX10" fmla="*/ 0 w 3878746"/>
              <a:gd name="connsiteY10" fmla="*/ 5228148 h 5476626"/>
              <a:gd name="connsiteX11" fmla="*/ 15406 w 3878746"/>
              <a:gd name="connsiteY11" fmla="*/ 5284304 h 5476626"/>
              <a:gd name="connsiteX12" fmla="*/ 72556 w 3878746"/>
              <a:gd name="connsiteY12" fmla="*/ 5368124 h 5476626"/>
              <a:gd name="connsiteX13" fmla="*/ 144946 w 3878746"/>
              <a:gd name="connsiteY13" fmla="*/ 5432894 h 5476626"/>
              <a:gd name="connsiteX14" fmla="*/ 219324 w 3878746"/>
              <a:gd name="connsiteY14" fmla="*/ 5461386 h 5476626"/>
              <a:gd name="connsiteX15" fmla="*/ 3468757 w 3878746"/>
              <a:gd name="connsiteY15" fmla="*/ 5476626 h 5476626"/>
              <a:gd name="connsiteX16" fmla="*/ 3589186 w 3878746"/>
              <a:gd name="connsiteY16" fmla="*/ 5470994 h 5476626"/>
              <a:gd name="connsiteX17" fmla="*/ 3676816 w 3878746"/>
              <a:gd name="connsiteY17" fmla="*/ 5444324 h 5476626"/>
              <a:gd name="connsiteX18" fmla="*/ 3760636 w 3878746"/>
              <a:gd name="connsiteY18" fmla="*/ 5368124 h 5476626"/>
              <a:gd name="connsiteX19" fmla="*/ 3833523 w 3878746"/>
              <a:gd name="connsiteY19" fmla="*/ 5213571 h 5476626"/>
              <a:gd name="connsiteX20" fmla="*/ 3861021 w 3878746"/>
              <a:gd name="connsiteY20" fmla="*/ 2206652 h 5476626"/>
              <a:gd name="connsiteX21" fmla="*/ 3289853 w 3878746"/>
              <a:gd name="connsiteY21" fmla="*/ 2196713 h 5476626"/>
              <a:gd name="connsiteX22" fmla="*/ 3289853 w 3878746"/>
              <a:gd name="connsiteY22" fmla="*/ 1560609 h 5476626"/>
              <a:gd name="connsiteX23" fmla="*/ 3637722 w 3878746"/>
              <a:gd name="connsiteY23" fmla="*/ 1322070 h 5476626"/>
              <a:gd name="connsiteX24" fmla="*/ 3843462 w 3878746"/>
              <a:gd name="connsiteY24" fmla="*/ 1325880 h 5476626"/>
              <a:gd name="connsiteX25" fmla="*/ 3844953 w 3878746"/>
              <a:gd name="connsiteY25" fmla="*/ 1206610 h 5476626"/>
              <a:gd name="connsiteX26" fmla="*/ 3878746 w 3878746"/>
              <a:gd name="connsiteY26" fmla="*/ 1093304 h 5476626"/>
              <a:gd name="connsiteX27" fmla="*/ 3873279 w 3878746"/>
              <a:gd name="connsiteY27" fmla="*/ 1021742 h 5476626"/>
              <a:gd name="connsiteX28" fmla="*/ 3876261 w 3878746"/>
              <a:gd name="connsiteY28" fmla="*/ 934444 h 5476626"/>
              <a:gd name="connsiteX29" fmla="*/ 2276889 w 3878746"/>
              <a:gd name="connsiteY29" fmla="*/ 934444 h 5476626"/>
              <a:gd name="connsiteX30" fmla="*/ 2272251 w 3878746"/>
              <a:gd name="connsiteY30" fmla="*/ 776246 h 5476626"/>
              <a:gd name="connsiteX31" fmla="*/ 2027583 w 3878746"/>
              <a:gd name="connsiteY31" fmla="*/ 765478 h 5476626"/>
              <a:gd name="connsiteX32" fmla="*/ 2042325 w 3878746"/>
              <a:gd name="connsiteY32" fmla="*/ 567524 h 5476626"/>
              <a:gd name="connsiteX33" fmla="*/ 2004225 w 3878746"/>
              <a:gd name="connsiteY33" fmla="*/ 563714 h 5476626"/>
              <a:gd name="connsiteX34" fmla="*/ 2004225 w 3878746"/>
              <a:gd name="connsiteY34" fmla="*/ 457034 h 5476626"/>
              <a:gd name="connsiteX35" fmla="*/ 2061375 w 3878746"/>
              <a:gd name="connsiteY35" fmla="*/ 457034 h 5476626"/>
              <a:gd name="connsiteX36" fmla="*/ 2065185 w 3878746"/>
              <a:gd name="connsiteY36" fmla="*/ 411314 h 5476626"/>
              <a:gd name="connsiteX37" fmla="*/ 2000415 w 3878746"/>
              <a:gd name="connsiteY37" fmla="*/ 415124 h 5476626"/>
              <a:gd name="connsiteX38" fmla="*/ 1981365 w 3878746"/>
              <a:gd name="connsiteY38" fmla="*/ 91274 h 5476626"/>
              <a:gd name="connsiteX39" fmla="*/ 1970267 w 3878746"/>
              <a:gd name="connsiteY39" fmla="*/ 0 h 5476626"/>
              <a:gd name="connsiteX40" fmla="*/ 1935645 w 3878746"/>
              <a:gd name="connsiteY40" fmla="*/ 43649 h 5476626"/>
              <a:gd name="connsiteX41" fmla="*/ 1954282 w 3878746"/>
              <a:gd name="connsiteY41" fmla="*/ 83240 h 5476626"/>
              <a:gd name="connsiteX42" fmla="*/ 1954695 w 3878746"/>
              <a:gd name="connsiteY42" fmla="*/ 418934 h 5476626"/>
              <a:gd name="connsiteX43" fmla="*/ 1886115 w 3878746"/>
              <a:gd name="connsiteY43" fmla="*/ 415124 h 5476626"/>
              <a:gd name="connsiteX44" fmla="*/ 1878495 w 3878746"/>
              <a:gd name="connsiteY44" fmla="*/ 453224 h 5476626"/>
              <a:gd name="connsiteX45" fmla="*/ 1947075 w 3878746"/>
              <a:gd name="connsiteY45" fmla="*/ 453224 h 5476626"/>
              <a:gd name="connsiteX46" fmla="*/ 1943265 w 3878746"/>
              <a:gd name="connsiteY46" fmla="*/ 567524 h 5476626"/>
              <a:gd name="connsiteX47" fmla="*/ 1886115 w 3878746"/>
              <a:gd name="connsiteY47" fmla="*/ 571334 h 5476626"/>
              <a:gd name="connsiteX48" fmla="*/ 1893073 w 3878746"/>
              <a:gd name="connsiteY48" fmla="*/ 769288 h 5476626"/>
              <a:gd name="connsiteX49" fmla="*/ 1649896 w 3878746"/>
              <a:gd name="connsiteY49" fmla="*/ 775417 h 5476626"/>
              <a:gd name="connsiteX50" fmla="*/ 1640785 w 3878746"/>
              <a:gd name="connsiteY50" fmla="*/ 928314 h 5476626"/>
              <a:gd name="connsiteX0" fmla="*/ 1640785 w 3878746"/>
              <a:gd name="connsiteY0" fmla="*/ 928314 h 5476626"/>
              <a:gd name="connsiteX1" fmla="*/ 23026 w 3878746"/>
              <a:gd name="connsiteY1" fmla="*/ 933284 h 5476626"/>
              <a:gd name="connsiteX2" fmla="*/ 38266 w 3878746"/>
              <a:gd name="connsiteY2" fmla="*/ 1032344 h 5476626"/>
              <a:gd name="connsiteX3" fmla="*/ 30646 w 3878746"/>
              <a:gd name="connsiteY3" fmla="*/ 1074254 h 5476626"/>
              <a:gd name="connsiteX4" fmla="*/ 64936 w 3878746"/>
              <a:gd name="connsiteY4" fmla="*/ 1177124 h 5476626"/>
              <a:gd name="connsiteX5" fmla="*/ 55163 w 3878746"/>
              <a:gd name="connsiteY5" fmla="*/ 1322070 h 5476626"/>
              <a:gd name="connsiteX6" fmla="*/ 308942 w 3878746"/>
              <a:gd name="connsiteY6" fmla="*/ 1320579 h 5476626"/>
              <a:gd name="connsiteX7" fmla="*/ 616226 w 3878746"/>
              <a:gd name="connsiteY7" fmla="*/ 1547688 h 5476626"/>
              <a:gd name="connsiteX8" fmla="*/ 608606 w 3878746"/>
              <a:gd name="connsiteY8" fmla="*/ 2201351 h 5476626"/>
              <a:gd name="connsiteX9" fmla="*/ 22198 w 3878746"/>
              <a:gd name="connsiteY9" fmla="*/ 2201351 h 5476626"/>
              <a:gd name="connsiteX10" fmla="*/ 0 w 3878746"/>
              <a:gd name="connsiteY10" fmla="*/ 5228148 h 5476626"/>
              <a:gd name="connsiteX11" fmla="*/ 15406 w 3878746"/>
              <a:gd name="connsiteY11" fmla="*/ 5284304 h 5476626"/>
              <a:gd name="connsiteX12" fmla="*/ 72556 w 3878746"/>
              <a:gd name="connsiteY12" fmla="*/ 5368124 h 5476626"/>
              <a:gd name="connsiteX13" fmla="*/ 144946 w 3878746"/>
              <a:gd name="connsiteY13" fmla="*/ 5432894 h 5476626"/>
              <a:gd name="connsiteX14" fmla="*/ 219324 w 3878746"/>
              <a:gd name="connsiteY14" fmla="*/ 5461386 h 5476626"/>
              <a:gd name="connsiteX15" fmla="*/ 3468757 w 3878746"/>
              <a:gd name="connsiteY15" fmla="*/ 5476626 h 5476626"/>
              <a:gd name="connsiteX16" fmla="*/ 3589186 w 3878746"/>
              <a:gd name="connsiteY16" fmla="*/ 5470994 h 5476626"/>
              <a:gd name="connsiteX17" fmla="*/ 3676816 w 3878746"/>
              <a:gd name="connsiteY17" fmla="*/ 5444324 h 5476626"/>
              <a:gd name="connsiteX18" fmla="*/ 3760636 w 3878746"/>
              <a:gd name="connsiteY18" fmla="*/ 5368124 h 5476626"/>
              <a:gd name="connsiteX19" fmla="*/ 3833523 w 3878746"/>
              <a:gd name="connsiteY19" fmla="*/ 5213571 h 5476626"/>
              <a:gd name="connsiteX20" fmla="*/ 3861021 w 3878746"/>
              <a:gd name="connsiteY20" fmla="*/ 2206652 h 5476626"/>
              <a:gd name="connsiteX21" fmla="*/ 3289853 w 3878746"/>
              <a:gd name="connsiteY21" fmla="*/ 2196713 h 5476626"/>
              <a:gd name="connsiteX22" fmla="*/ 3289853 w 3878746"/>
              <a:gd name="connsiteY22" fmla="*/ 1560609 h 5476626"/>
              <a:gd name="connsiteX23" fmla="*/ 3637722 w 3878746"/>
              <a:gd name="connsiteY23" fmla="*/ 1322070 h 5476626"/>
              <a:gd name="connsiteX24" fmla="*/ 3843462 w 3878746"/>
              <a:gd name="connsiteY24" fmla="*/ 1325880 h 5476626"/>
              <a:gd name="connsiteX25" fmla="*/ 3844953 w 3878746"/>
              <a:gd name="connsiteY25" fmla="*/ 1206610 h 5476626"/>
              <a:gd name="connsiteX26" fmla="*/ 3878746 w 3878746"/>
              <a:gd name="connsiteY26" fmla="*/ 1093304 h 5476626"/>
              <a:gd name="connsiteX27" fmla="*/ 3873279 w 3878746"/>
              <a:gd name="connsiteY27" fmla="*/ 1021742 h 5476626"/>
              <a:gd name="connsiteX28" fmla="*/ 3876261 w 3878746"/>
              <a:gd name="connsiteY28" fmla="*/ 934444 h 5476626"/>
              <a:gd name="connsiteX29" fmla="*/ 2276889 w 3878746"/>
              <a:gd name="connsiteY29" fmla="*/ 934444 h 5476626"/>
              <a:gd name="connsiteX30" fmla="*/ 2272251 w 3878746"/>
              <a:gd name="connsiteY30" fmla="*/ 776246 h 5476626"/>
              <a:gd name="connsiteX31" fmla="*/ 2027583 w 3878746"/>
              <a:gd name="connsiteY31" fmla="*/ 765478 h 5476626"/>
              <a:gd name="connsiteX32" fmla="*/ 2042325 w 3878746"/>
              <a:gd name="connsiteY32" fmla="*/ 567524 h 5476626"/>
              <a:gd name="connsiteX33" fmla="*/ 2004225 w 3878746"/>
              <a:gd name="connsiteY33" fmla="*/ 563714 h 5476626"/>
              <a:gd name="connsiteX34" fmla="*/ 2004225 w 3878746"/>
              <a:gd name="connsiteY34" fmla="*/ 457034 h 5476626"/>
              <a:gd name="connsiteX35" fmla="*/ 2061375 w 3878746"/>
              <a:gd name="connsiteY35" fmla="*/ 457034 h 5476626"/>
              <a:gd name="connsiteX36" fmla="*/ 2065185 w 3878746"/>
              <a:gd name="connsiteY36" fmla="*/ 411314 h 5476626"/>
              <a:gd name="connsiteX37" fmla="*/ 2000415 w 3878746"/>
              <a:gd name="connsiteY37" fmla="*/ 415124 h 5476626"/>
              <a:gd name="connsiteX38" fmla="*/ 1981365 w 3878746"/>
              <a:gd name="connsiteY38" fmla="*/ 91274 h 5476626"/>
              <a:gd name="connsiteX39" fmla="*/ 1970267 w 3878746"/>
              <a:gd name="connsiteY39" fmla="*/ 0 h 5476626"/>
              <a:gd name="connsiteX40" fmla="*/ 1954282 w 3878746"/>
              <a:gd name="connsiteY40" fmla="*/ 83240 h 5476626"/>
              <a:gd name="connsiteX41" fmla="*/ 1954695 w 3878746"/>
              <a:gd name="connsiteY41" fmla="*/ 418934 h 5476626"/>
              <a:gd name="connsiteX42" fmla="*/ 1886115 w 3878746"/>
              <a:gd name="connsiteY42" fmla="*/ 415124 h 5476626"/>
              <a:gd name="connsiteX43" fmla="*/ 1878495 w 3878746"/>
              <a:gd name="connsiteY43" fmla="*/ 453224 h 5476626"/>
              <a:gd name="connsiteX44" fmla="*/ 1947075 w 3878746"/>
              <a:gd name="connsiteY44" fmla="*/ 453224 h 5476626"/>
              <a:gd name="connsiteX45" fmla="*/ 1943265 w 3878746"/>
              <a:gd name="connsiteY45" fmla="*/ 567524 h 5476626"/>
              <a:gd name="connsiteX46" fmla="*/ 1886115 w 3878746"/>
              <a:gd name="connsiteY46" fmla="*/ 571334 h 5476626"/>
              <a:gd name="connsiteX47" fmla="*/ 1893073 w 3878746"/>
              <a:gd name="connsiteY47" fmla="*/ 769288 h 5476626"/>
              <a:gd name="connsiteX48" fmla="*/ 1649896 w 3878746"/>
              <a:gd name="connsiteY48" fmla="*/ 775417 h 5476626"/>
              <a:gd name="connsiteX49" fmla="*/ 1640785 w 3878746"/>
              <a:gd name="connsiteY49" fmla="*/ 928314 h 5476626"/>
              <a:gd name="connsiteX0" fmla="*/ 1640785 w 3878746"/>
              <a:gd name="connsiteY0" fmla="*/ 928314 h 5476626"/>
              <a:gd name="connsiteX1" fmla="*/ 23026 w 3878746"/>
              <a:gd name="connsiteY1" fmla="*/ 933284 h 5476626"/>
              <a:gd name="connsiteX2" fmla="*/ 38266 w 3878746"/>
              <a:gd name="connsiteY2" fmla="*/ 1032344 h 5476626"/>
              <a:gd name="connsiteX3" fmla="*/ 30646 w 3878746"/>
              <a:gd name="connsiteY3" fmla="*/ 1074254 h 5476626"/>
              <a:gd name="connsiteX4" fmla="*/ 64936 w 3878746"/>
              <a:gd name="connsiteY4" fmla="*/ 1177124 h 5476626"/>
              <a:gd name="connsiteX5" fmla="*/ 55163 w 3878746"/>
              <a:gd name="connsiteY5" fmla="*/ 1322070 h 5476626"/>
              <a:gd name="connsiteX6" fmla="*/ 308942 w 3878746"/>
              <a:gd name="connsiteY6" fmla="*/ 1320579 h 5476626"/>
              <a:gd name="connsiteX7" fmla="*/ 616226 w 3878746"/>
              <a:gd name="connsiteY7" fmla="*/ 1547688 h 5476626"/>
              <a:gd name="connsiteX8" fmla="*/ 608606 w 3878746"/>
              <a:gd name="connsiteY8" fmla="*/ 2201351 h 5476626"/>
              <a:gd name="connsiteX9" fmla="*/ 22198 w 3878746"/>
              <a:gd name="connsiteY9" fmla="*/ 2201351 h 5476626"/>
              <a:gd name="connsiteX10" fmla="*/ 0 w 3878746"/>
              <a:gd name="connsiteY10" fmla="*/ 5228148 h 5476626"/>
              <a:gd name="connsiteX11" fmla="*/ 15406 w 3878746"/>
              <a:gd name="connsiteY11" fmla="*/ 5284304 h 5476626"/>
              <a:gd name="connsiteX12" fmla="*/ 72556 w 3878746"/>
              <a:gd name="connsiteY12" fmla="*/ 5368124 h 5476626"/>
              <a:gd name="connsiteX13" fmla="*/ 144946 w 3878746"/>
              <a:gd name="connsiteY13" fmla="*/ 5432894 h 5476626"/>
              <a:gd name="connsiteX14" fmla="*/ 219324 w 3878746"/>
              <a:gd name="connsiteY14" fmla="*/ 5461386 h 5476626"/>
              <a:gd name="connsiteX15" fmla="*/ 3468757 w 3878746"/>
              <a:gd name="connsiteY15" fmla="*/ 5476626 h 5476626"/>
              <a:gd name="connsiteX16" fmla="*/ 3589186 w 3878746"/>
              <a:gd name="connsiteY16" fmla="*/ 5470994 h 5476626"/>
              <a:gd name="connsiteX17" fmla="*/ 3676816 w 3878746"/>
              <a:gd name="connsiteY17" fmla="*/ 5444324 h 5476626"/>
              <a:gd name="connsiteX18" fmla="*/ 3760636 w 3878746"/>
              <a:gd name="connsiteY18" fmla="*/ 5368124 h 5476626"/>
              <a:gd name="connsiteX19" fmla="*/ 3833523 w 3878746"/>
              <a:gd name="connsiteY19" fmla="*/ 5213571 h 5476626"/>
              <a:gd name="connsiteX20" fmla="*/ 3861021 w 3878746"/>
              <a:gd name="connsiteY20" fmla="*/ 2206652 h 5476626"/>
              <a:gd name="connsiteX21" fmla="*/ 3289853 w 3878746"/>
              <a:gd name="connsiteY21" fmla="*/ 2196713 h 5476626"/>
              <a:gd name="connsiteX22" fmla="*/ 3289853 w 3878746"/>
              <a:gd name="connsiteY22" fmla="*/ 1560609 h 5476626"/>
              <a:gd name="connsiteX23" fmla="*/ 3637722 w 3878746"/>
              <a:gd name="connsiteY23" fmla="*/ 1322070 h 5476626"/>
              <a:gd name="connsiteX24" fmla="*/ 3843462 w 3878746"/>
              <a:gd name="connsiteY24" fmla="*/ 1325880 h 5476626"/>
              <a:gd name="connsiteX25" fmla="*/ 3844953 w 3878746"/>
              <a:gd name="connsiteY25" fmla="*/ 1206610 h 5476626"/>
              <a:gd name="connsiteX26" fmla="*/ 3878746 w 3878746"/>
              <a:gd name="connsiteY26" fmla="*/ 1093304 h 5476626"/>
              <a:gd name="connsiteX27" fmla="*/ 3873279 w 3878746"/>
              <a:gd name="connsiteY27" fmla="*/ 1021742 h 5476626"/>
              <a:gd name="connsiteX28" fmla="*/ 3876261 w 3878746"/>
              <a:gd name="connsiteY28" fmla="*/ 934444 h 5476626"/>
              <a:gd name="connsiteX29" fmla="*/ 2276889 w 3878746"/>
              <a:gd name="connsiteY29" fmla="*/ 934444 h 5476626"/>
              <a:gd name="connsiteX30" fmla="*/ 2272251 w 3878746"/>
              <a:gd name="connsiteY30" fmla="*/ 776246 h 5476626"/>
              <a:gd name="connsiteX31" fmla="*/ 2027583 w 3878746"/>
              <a:gd name="connsiteY31" fmla="*/ 765478 h 5476626"/>
              <a:gd name="connsiteX32" fmla="*/ 2042325 w 3878746"/>
              <a:gd name="connsiteY32" fmla="*/ 567524 h 5476626"/>
              <a:gd name="connsiteX33" fmla="*/ 2004225 w 3878746"/>
              <a:gd name="connsiteY33" fmla="*/ 563714 h 5476626"/>
              <a:gd name="connsiteX34" fmla="*/ 2004225 w 3878746"/>
              <a:gd name="connsiteY34" fmla="*/ 457034 h 5476626"/>
              <a:gd name="connsiteX35" fmla="*/ 2061375 w 3878746"/>
              <a:gd name="connsiteY35" fmla="*/ 457034 h 5476626"/>
              <a:gd name="connsiteX36" fmla="*/ 2065185 w 3878746"/>
              <a:gd name="connsiteY36" fmla="*/ 411314 h 5476626"/>
              <a:gd name="connsiteX37" fmla="*/ 2000415 w 3878746"/>
              <a:gd name="connsiteY37" fmla="*/ 415124 h 5476626"/>
              <a:gd name="connsiteX38" fmla="*/ 1981365 w 3878746"/>
              <a:gd name="connsiteY38" fmla="*/ 91274 h 5476626"/>
              <a:gd name="connsiteX39" fmla="*/ 1970267 w 3878746"/>
              <a:gd name="connsiteY39" fmla="*/ 0 h 5476626"/>
              <a:gd name="connsiteX40" fmla="*/ 1959997 w 3878746"/>
              <a:gd name="connsiteY40" fmla="*/ 90860 h 5476626"/>
              <a:gd name="connsiteX41" fmla="*/ 1954695 w 3878746"/>
              <a:gd name="connsiteY41" fmla="*/ 418934 h 5476626"/>
              <a:gd name="connsiteX42" fmla="*/ 1886115 w 3878746"/>
              <a:gd name="connsiteY42" fmla="*/ 415124 h 5476626"/>
              <a:gd name="connsiteX43" fmla="*/ 1878495 w 3878746"/>
              <a:gd name="connsiteY43" fmla="*/ 453224 h 5476626"/>
              <a:gd name="connsiteX44" fmla="*/ 1947075 w 3878746"/>
              <a:gd name="connsiteY44" fmla="*/ 453224 h 5476626"/>
              <a:gd name="connsiteX45" fmla="*/ 1943265 w 3878746"/>
              <a:gd name="connsiteY45" fmla="*/ 567524 h 5476626"/>
              <a:gd name="connsiteX46" fmla="*/ 1886115 w 3878746"/>
              <a:gd name="connsiteY46" fmla="*/ 571334 h 5476626"/>
              <a:gd name="connsiteX47" fmla="*/ 1893073 w 3878746"/>
              <a:gd name="connsiteY47" fmla="*/ 769288 h 5476626"/>
              <a:gd name="connsiteX48" fmla="*/ 1649896 w 3878746"/>
              <a:gd name="connsiteY48" fmla="*/ 775417 h 5476626"/>
              <a:gd name="connsiteX49" fmla="*/ 1640785 w 3878746"/>
              <a:gd name="connsiteY49" fmla="*/ 928314 h 5476626"/>
              <a:gd name="connsiteX0" fmla="*/ 1640785 w 3878746"/>
              <a:gd name="connsiteY0" fmla="*/ 928314 h 5476626"/>
              <a:gd name="connsiteX1" fmla="*/ 23026 w 3878746"/>
              <a:gd name="connsiteY1" fmla="*/ 933284 h 5476626"/>
              <a:gd name="connsiteX2" fmla="*/ 38266 w 3878746"/>
              <a:gd name="connsiteY2" fmla="*/ 1032344 h 5476626"/>
              <a:gd name="connsiteX3" fmla="*/ 30646 w 3878746"/>
              <a:gd name="connsiteY3" fmla="*/ 1074254 h 5476626"/>
              <a:gd name="connsiteX4" fmla="*/ 64936 w 3878746"/>
              <a:gd name="connsiteY4" fmla="*/ 1177124 h 5476626"/>
              <a:gd name="connsiteX5" fmla="*/ 55163 w 3878746"/>
              <a:gd name="connsiteY5" fmla="*/ 1322070 h 5476626"/>
              <a:gd name="connsiteX6" fmla="*/ 308942 w 3878746"/>
              <a:gd name="connsiteY6" fmla="*/ 1320579 h 5476626"/>
              <a:gd name="connsiteX7" fmla="*/ 616226 w 3878746"/>
              <a:gd name="connsiteY7" fmla="*/ 1547688 h 5476626"/>
              <a:gd name="connsiteX8" fmla="*/ 608606 w 3878746"/>
              <a:gd name="connsiteY8" fmla="*/ 2201351 h 5476626"/>
              <a:gd name="connsiteX9" fmla="*/ 22198 w 3878746"/>
              <a:gd name="connsiteY9" fmla="*/ 2201351 h 5476626"/>
              <a:gd name="connsiteX10" fmla="*/ 0 w 3878746"/>
              <a:gd name="connsiteY10" fmla="*/ 5228148 h 5476626"/>
              <a:gd name="connsiteX11" fmla="*/ 15406 w 3878746"/>
              <a:gd name="connsiteY11" fmla="*/ 5284304 h 5476626"/>
              <a:gd name="connsiteX12" fmla="*/ 72556 w 3878746"/>
              <a:gd name="connsiteY12" fmla="*/ 5368124 h 5476626"/>
              <a:gd name="connsiteX13" fmla="*/ 144946 w 3878746"/>
              <a:gd name="connsiteY13" fmla="*/ 5432894 h 5476626"/>
              <a:gd name="connsiteX14" fmla="*/ 219324 w 3878746"/>
              <a:gd name="connsiteY14" fmla="*/ 5461386 h 5476626"/>
              <a:gd name="connsiteX15" fmla="*/ 3468757 w 3878746"/>
              <a:gd name="connsiteY15" fmla="*/ 5476626 h 5476626"/>
              <a:gd name="connsiteX16" fmla="*/ 3589186 w 3878746"/>
              <a:gd name="connsiteY16" fmla="*/ 5470994 h 5476626"/>
              <a:gd name="connsiteX17" fmla="*/ 3676816 w 3878746"/>
              <a:gd name="connsiteY17" fmla="*/ 5444324 h 5476626"/>
              <a:gd name="connsiteX18" fmla="*/ 3760636 w 3878746"/>
              <a:gd name="connsiteY18" fmla="*/ 5368124 h 5476626"/>
              <a:gd name="connsiteX19" fmla="*/ 3833523 w 3878746"/>
              <a:gd name="connsiteY19" fmla="*/ 5213571 h 5476626"/>
              <a:gd name="connsiteX20" fmla="*/ 3861021 w 3878746"/>
              <a:gd name="connsiteY20" fmla="*/ 2206652 h 5476626"/>
              <a:gd name="connsiteX21" fmla="*/ 3289853 w 3878746"/>
              <a:gd name="connsiteY21" fmla="*/ 2196713 h 5476626"/>
              <a:gd name="connsiteX22" fmla="*/ 3289853 w 3878746"/>
              <a:gd name="connsiteY22" fmla="*/ 1560609 h 5476626"/>
              <a:gd name="connsiteX23" fmla="*/ 3637722 w 3878746"/>
              <a:gd name="connsiteY23" fmla="*/ 1322070 h 5476626"/>
              <a:gd name="connsiteX24" fmla="*/ 3843462 w 3878746"/>
              <a:gd name="connsiteY24" fmla="*/ 1325880 h 5476626"/>
              <a:gd name="connsiteX25" fmla="*/ 3844953 w 3878746"/>
              <a:gd name="connsiteY25" fmla="*/ 1206610 h 5476626"/>
              <a:gd name="connsiteX26" fmla="*/ 3878746 w 3878746"/>
              <a:gd name="connsiteY26" fmla="*/ 1093304 h 5476626"/>
              <a:gd name="connsiteX27" fmla="*/ 3873279 w 3878746"/>
              <a:gd name="connsiteY27" fmla="*/ 1021742 h 5476626"/>
              <a:gd name="connsiteX28" fmla="*/ 3876261 w 3878746"/>
              <a:gd name="connsiteY28" fmla="*/ 934444 h 5476626"/>
              <a:gd name="connsiteX29" fmla="*/ 2276889 w 3878746"/>
              <a:gd name="connsiteY29" fmla="*/ 934444 h 5476626"/>
              <a:gd name="connsiteX30" fmla="*/ 2272251 w 3878746"/>
              <a:gd name="connsiteY30" fmla="*/ 776246 h 5476626"/>
              <a:gd name="connsiteX31" fmla="*/ 2027583 w 3878746"/>
              <a:gd name="connsiteY31" fmla="*/ 765478 h 5476626"/>
              <a:gd name="connsiteX32" fmla="*/ 2042325 w 3878746"/>
              <a:gd name="connsiteY32" fmla="*/ 567524 h 5476626"/>
              <a:gd name="connsiteX33" fmla="*/ 2004225 w 3878746"/>
              <a:gd name="connsiteY33" fmla="*/ 563714 h 5476626"/>
              <a:gd name="connsiteX34" fmla="*/ 2004225 w 3878746"/>
              <a:gd name="connsiteY34" fmla="*/ 457034 h 5476626"/>
              <a:gd name="connsiteX35" fmla="*/ 2061375 w 3878746"/>
              <a:gd name="connsiteY35" fmla="*/ 457034 h 5476626"/>
              <a:gd name="connsiteX36" fmla="*/ 2065185 w 3878746"/>
              <a:gd name="connsiteY36" fmla="*/ 411314 h 5476626"/>
              <a:gd name="connsiteX37" fmla="*/ 2000415 w 3878746"/>
              <a:gd name="connsiteY37" fmla="*/ 415124 h 5476626"/>
              <a:gd name="connsiteX38" fmla="*/ 1981365 w 3878746"/>
              <a:gd name="connsiteY38" fmla="*/ 91274 h 5476626"/>
              <a:gd name="connsiteX39" fmla="*/ 1970267 w 3878746"/>
              <a:gd name="connsiteY39" fmla="*/ 0 h 5476626"/>
              <a:gd name="connsiteX40" fmla="*/ 1959997 w 3878746"/>
              <a:gd name="connsiteY40" fmla="*/ 90860 h 5476626"/>
              <a:gd name="connsiteX41" fmla="*/ 1954695 w 3878746"/>
              <a:gd name="connsiteY41" fmla="*/ 418934 h 5476626"/>
              <a:gd name="connsiteX42" fmla="*/ 1878495 w 3878746"/>
              <a:gd name="connsiteY42" fmla="*/ 424649 h 5476626"/>
              <a:gd name="connsiteX43" fmla="*/ 1878495 w 3878746"/>
              <a:gd name="connsiteY43" fmla="*/ 453224 h 5476626"/>
              <a:gd name="connsiteX44" fmla="*/ 1947075 w 3878746"/>
              <a:gd name="connsiteY44" fmla="*/ 453224 h 5476626"/>
              <a:gd name="connsiteX45" fmla="*/ 1943265 w 3878746"/>
              <a:gd name="connsiteY45" fmla="*/ 567524 h 5476626"/>
              <a:gd name="connsiteX46" fmla="*/ 1886115 w 3878746"/>
              <a:gd name="connsiteY46" fmla="*/ 571334 h 5476626"/>
              <a:gd name="connsiteX47" fmla="*/ 1893073 w 3878746"/>
              <a:gd name="connsiteY47" fmla="*/ 769288 h 5476626"/>
              <a:gd name="connsiteX48" fmla="*/ 1649896 w 3878746"/>
              <a:gd name="connsiteY48" fmla="*/ 775417 h 5476626"/>
              <a:gd name="connsiteX49" fmla="*/ 1640785 w 3878746"/>
              <a:gd name="connsiteY49" fmla="*/ 928314 h 5476626"/>
              <a:gd name="connsiteX0" fmla="*/ 1640785 w 3878746"/>
              <a:gd name="connsiteY0" fmla="*/ 928314 h 5476626"/>
              <a:gd name="connsiteX1" fmla="*/ 23026 w 3878746"/>
              <a:gd name="connsiteY1" fmla="*/ 933284 h 5476626"/>
              <a:gd name="connsiteX2" fmla="*/ 38266 w 3878746"/>
              <a:gd name="connsiteY2" fmla="*/ 1032344 h 5476626"/>
              <a:gd name="connsiteX3" fmla="*/ 30646 w 3878746"/>
              <a:gd name="connsiteY3" fmla="*/ 1074254 h 5476626"/>
              <a:gd name="connsiteX4" fmla="*/ 64936 w 3878746"/>
              <a:gd name="connsiteY4" fmla="*/ 1177124 h 5476626"/>
              <a:gd name="connsiteX5" fmla="*/ 55163 w 3878746"/>
              <a:gd name="connsiteY5" fmla="*/ 1322070 h 5476626"/>
              <a:gd name="connsiteX6" fmla="*/ 308942 w 3878746"/>
              <a:gd name="connsiteY6" fmla="*/ 1320579 h 5476626"/>
              <a:gd name="connsiteX7" fmla="*/ 616226 w 3878746"/>
              <a:gd name="connsiteY7" fmla="*/ 1547688 h 5476626"/>
              <a:gd name="connsiteX8" fmla="*/ 608606 w 3878746"/>
              <a:gd name="connsiteY8" fmla="*/ 2201351 h 5476626"/>
              <a:gd name="connsiteX9" fmla="*/ 22198 w 3878746"/>
              <a:gd name="connsiteY9" fmla="*/ 2201351 h 5476626"/>
              <a:gd name="connsiteX10" fmla="*/ 0 w 3878746"/>
              <a:gd name="connsiteY10" fmla="*/ 5228148 h 5476626"/>
              <a:gd name="connsiteX11" fmla="*/ 15406 w 3878746"/>
              <a:gd name="connsiteY11" fmla="*/ 5284304 h 5476626"/>
              <a:gd name="connsiteX12" fmla="*/ 72556 w 3878746"/>
              <a:gd name="connsiteY12" fmla="*/ 5368124 h 5476626"/>
              <a:gd name="connsiteX13" fmla="*/ 144946 w 3878746"/>
              <a:gd name="connsiteY13" fmla="*/ 5432894 h 5476626"/>
              <a:gd name="connsiteX14" fmla="*/ 219324 w 3878746"/>
              <a:gd name="connsiteY14" fmla="*/ 5461386 h 5476626"/>
              <a:gd name="connsiteX15" fmla="*/ 3468757 w 3878746"/>
              <a:gd name="connsiteY15" fmla="*/ 5476626 h 5476626"/>
              <a:gd name="connsiteX16" fmla="*/ 3589186 w 3878746"/>
              <a:gd name="connsiteY16" fmla="*/ 5470994 h 5476626"/>
              <a:gd name="connsiteX17" fmla="*/ 3676816 w 3878746"/>
              <a:gd name="connsiteY17" fmla="*/ 5444324 h 5476626"/>
              <a:gd name="connsiteX18" fmla="*/ 3760636 w 3878746"/>
              <a:gd name="connsiteY18" fmla="*/ 5368124 h 5476626"/>
              <a:gd name="connsiteX19" fmla="*/ 3833523 w 3878746"/>
              <a:gd name="connsiteY19" fmla="*/ 5213571 h 5476626"/>
              <a:gd name="connsiteX20" fmla="*/ 3861021 w 3878746"/>
              <a:gd name="connsiteY20" fmla="*/ 2206652 h 5476626"/>
              <a:gd name="connsiteX21" fmla="*/ 3289853 w 3878746"/>
              <a:gd name="connsiteY21" fmla="*/ 2196713 h 5476626"/>
              <a:gd name="connsiteX22" fmla="*/ 3289853 w 3878746"/>
              <a:gd name="connsiteY22" fmla="*/ 1560609 h 5476626"/>
              <a:gd name="connsiteX23" fmla="*/ 3637722 w 3878746"/>
              <a:gd name="connsiteY23" fmla="*/ 1322070 h 5476626"/>
              <a:gd name="connsiteX24" fmla="*/ 3843462 w 3878746"/>
              <a:gd name="connsiteY24" fmla="*/ 1325880 h 5476626"/>
              <a:gd name="connsiteX25" fmla="*/ 3844953 w 3878746"/>
              <a:gd name="connsiteY25" fmla="*/ 1206610 h 5476626"/>
              <a:gd name="connsiteX26" fmla="*/ 3878746 w 3878746"/>
              <a:gd name="connsiteY26" fmla="*/ 1093304 h 5476626"/>
              <a:gd name="connsiteX27" fmla="*/ 3873279 w 3878746"/>
              <a:gd name="connsiteY27" fmla="*/ 1021742 h 5476626"/>
              <a:gd name="connsiteX28" fmla="*/ 3876261 w 3878746"/>
              <a:gd name="connsiteY28" fmla="*/ 934444 h 5476626"/>
              <a:gd name="connsiteX29" fmla="*/ 2276889 w 3878746"/>
              <a:gd name="connsiteY29" fmla="*/ 934444 h 5476626"/>
              <a:gd name="connsiteX30" fmla="*/ 2272251 w 3878746"/>
              <a:gd name="connsiteY30" fmla="*/ 776246 h 5476626"/>
              <a:gd name="connsiteX31" fmla="*/ 2027583 w 3878746"/>
              <a:gd name="connsiteY31" fmla="*/ 765478 h 5476626"/>
              <a:gd name="connsiteX32" fmla="*/ 2042325 w 3878746"/>
              <a:gd name="connsiteY32" fmla="*/ 567524 h 5476626"/>
              <a:gd name="connsiteX33" fmla="*/ 2004225 w 3878746"/>
              <a:gd name="connsiteY33" fmla="*/ 563714 h 5476626"/>
              <a:gd name="connsiteX34" fmla="*/ 2004225 w 3878746"/>
              <a:gd name="connsiteY34" fmla="*/ 457034 h 5476626"/>
              <a:gd name="connsiteX35" fmla="*/ 2061375 w 3878746"/>
              <a:gd name="connsiteY35" fmla="*/ 457034 h 5476626"/>
              <a:gd name="connsiteX36" fmla="*/ 2059470 w 3878746"/>
              <a:gd name="connsiteY36" fmla="*/ 424649 h 5476626"/>
              <a:gd name="connsiteX37" fmla="*/ 2000415 w 3878746"/>
              <a:gd name="connsiteY37" fmla="*/ 415124 h 5476626"/>
              <a:gd name="connsiteX38" fmla="*/ 1981365 w 3878746"/>
              <a:gd name="connsiteY38" fmla="*/ 91274 h 5476626"/>
              <a:gd name="connsiteX39" fmla="*/ 1970267 w 3878746"/>
              <a:gd name="connsiteY39" fmla="*/ 0 h 5476626"/>
              <a:gd name="connsiteX40" fmla="*/ 1959997 w 3878746"/>
              <a:gd name="connsiteY40" fmla="*/ 90860 h 5476626"/>
              <a:gd name="connsiteX41" fmla="*/ 1954695 w 3878746"/>
              <a:gd name="connsiteY41" fmla="*/ 418934 h 5476626"/>
              <a:gd name="connsiteX42" fmla="*/ 1878495 w 3878746"/>
              <a:gd name="connsiteY42" fmla="*/ 424649 h 5476626"/>
              <a:gd name="connsiteX43" fmla="*/ 1878495 w 3878746"/>
              <a:gd name="connsiteY43" fmla="*/ 453224 h 5476626"/>
              <a:gd name="connsiteX44" fmla="*/ 1947075 w 3878746"/>
              <a:gd name="connsiteY44" fmla="*/ 453224 h 5476626"/>
              <a:gd name="connsiteX45" fmla="*/ 1943265 w 3878746"/>
              <a:gd name="connsiteY45" fmla="*/ 567524 h 5476626"/>
              <a:gd name="connsiteX46" fmla="*/ 1886115 w 3878746"/>
              <a:gd name="connsiteY46" fmla="*/ 571334 h 5476626"/>
              <a:gd name="connsiteX47" fmla="*/ 1893073 w 3878746"/>
              <a:gd name="connsiteY47" fmla="*/ 769288 h 5476626"/>
              <a:gd name="connsiteX48" fmla="*/ 1649896 w 3878746"/>
              <a:gd name="connsiteY48" fmla="*/ 775417 h 5476626"/>
              <a:gd name="connsiteX49" fmla="*/ 1640785 w 3878746"/>
              <a:gd name="connsiteY49" fmla="*/ 928314 h 5476626"/>
              <a:gd name="connsiteX0" fmla="*/ 1640785 w 3878746"/>
              <a:gd name="connsiteY0" fmla="*/ 928314 h 5476626"/>
              <a:gd name="connsiteX1" fmla="*/ 23026 w 3878746"/>
              <a:gd name="connsiteY1" fmla="*/ 933284 h 5476626"/>
              <a:gd name="connsiteX2" fmla="*/ 38266 w 3878746"/>
              <a:gd name="connsiteY2" fmla="*/ 1032344 h 5476626"/>
              <a:gd name="connsiteX3" fmla="*/ 30646 w 3878746"/>
              <a:gd name="connsiteY3" fmla="*/ 1074254 h 5476626"/>
              <a:gd name="connsiteX4" fmla="*/ 64936 w 3878746"/>
              <a:gd name="connsiteY4" fmla="*/ 1177124 h 5476626"/>
              <a:gd name="connsiteX5" fmla="*/ 55163 w 3878746"/>
              <a:gd name="connsiteY5" fmla="*/ 1322070 h 5476626"/>
              <a:gd name="connsiteX6" fmla="*/ 308942 w 3878746"/>
              <a:gd name="connsiteY6" fmla="*/ 1320579 h 5476626"/>
              <a:gd name="connsiteX7" fmla="*/ 616226 w 3878746"/>
              <a:gd name="connsiteY7" fmla="*/ 1547688 h 5476626"/>
              <a:gd name="connsiteX8" fmla="*/ 608606 w 3878746"/>
              <a:gd name="connsiteY8" fmla="*/ 2201351 h 5476626"/>
              <a:gd name="connsiteX9" fmla="*/ 22198 w 3878746"/>
              <a:gd name="connsiteY9" fmla="*/ 2201351 h 5476626"/>
              <a:gd name="connsiteX10" fmla="*/ 0 w 3878746"/>
              <a:gd name="connsiteY10" fmla="*/ 5228148 h 5476626"/>
              <a:gd name="connsiteX11" fmla="*/ 15406 w 3878746"/>
              <a:gd name="connsiteY11" fmla="*/ 5284304 h 5476626"/>
              <a:gd name="connsiteX12" fmla="*/ 72556 w 3878746"/>
              <a:gd name="connsiteY12" fmla="*/ 5368124 h 5476626"/>
              <a:gd name="connsiteX13" fmla="*/ 144946 w 3878746"/>
              <a:gd name="connsiteY13" fmla="*/ 5432894 h 5476626"/>
              <a:gd name="connsiteX14" fmla="*/ 219324 w 3878746"/>
              <a:gd name="connsiteY14" fmla="*/ 5461386 h 5476626"/>
              <a:gd name="connsiteX15" fmla="*/ 3468757 w 3878746"/>
              <a:gd name="connsiteY15" fmla="*/ 5476626 h 5476626"/>
              <a:gd name="connsiteX16" fmla="*/ 3589186 w 3878746"/>
              <a:gd name="connsiteY16" fmla="*/ 5470994 h 5476626"/>
              <a:gd name="connsiteX17" fmla="*/ 3676816 w 3878746"/>
              <a:gd name="connsiteY17" fmla="*/ 5444324 h 5476626"/>
              <a:gd name="connsiteX18" fmla="*/ 3760636 w 3878746"/>
              <a:gd name="connsiteY18" fmla="*/ 5368124 h 5476626"/>
              <a:gd name="connsiteX19" fmla="*/ 3833523 w 3878746"/>
              <a:gd name="connsiteY19" fmla="*/ 5213571 h 5476626"/>
              <a:gd name="connsiteX20" fmla="*/ 3861021 w 3878746"/>
              <a:gd name="connsiteY20" fmla="*/ 2206652 h 5476626"/>
              <a:gd name="connsiteX21" fmla="*/ 3289853 w 3878746"/>
              <a:gd name="connsiteY21" fmla="*/ 2196713 h 5476626"/>
              <a:gd name="connsiteX22" fmla="*/ 3289853 w 3878746"/>
              <a:gd name="connsiteY22" fmla="*/ 1560609 h 5476626"/>
              <a:gd name="connsiteX23" fmla="*/ 3637722 w 3878746"/>
              <a:gd name="connsiteY23" fmla="*/ 1322070 h 5476626"/>
              <a:gd name="connsiteX24" fmla="*/ 3843462 w 3878746"/>
              <a:gd name="connsiteY24" fmla="*/ 1325880 h 5476626"/>
              <a:gd name="connsiteX25" fmla="*/ 3844953 w 3878746"/>
              <a:gd name="connsiteY25" fmla="*/ 1206610 h 5476626"/>
              <a:gd name="connsiteX26" fmla="*/ 3878746 w 3878746"/>
              <a:gd name="connsiteY26" fmla="*/ 1093304 h 5476626"/>
              <a:gd name="connsiteX27" fmla="*/ 3873279 w 3878746"/>
              <a:gd name="connsiteY27" fmla="*/ 1021742 h 5476626"/>
              <a:gd name="connsiteX28" fmla="*/ 3876261 w 3878746"/>
              <a:gd name="connsiteY28" fmla="*/ 934444 h 5476626"/>
              <a:gd name="connsiteX29" fmla="*/ 2276889 w 3878746"/>
              <a:gd name="connsiteY29" fmla="*/ 934444 h 5476626"/>
              <a:gd name="connsiteX30" fmla="*/ 2272251 w 3878746"/>
              <a:gd name="connsiteY30" fmla="*/ 776246 h 5476626"/>
              <a:gd name="connsiteX31" fmla="*/ 2027583 w 3878746"/>
              <a:gd name="connsiteY31" fmla="*/ 765478 h 5476626"/>
              <a:gd name="connsiteX32" fmla="*/ 2042325 w 3878746"/>
              <a:gd name="connsiteY32" fmla="*/ 567524 h 5476626"/>
              <a:gd name="connsiteX33" fmla="*/ 2004225 w 3878746"/>
              <a:gd name="connsiteY33" fmla="*/ 563714 h 5476626"/>
              <a:gd name="connsiteX34" fmla="*/ 2004225 w 3878746"/>
              <a:gd name="connsiteY34" fmla="*/ 457034 h 5476626"/>
              <a:gd name="connsiteX35" fmla="*/ 2061375 w 3878746"/>
              <a:gd name="connsiteY35" fmla="*/ 457034 h 5476626"/>
              <a:gd name="connsiteX36" fmla="*/ 2059470 w 3878746"/>
              <a:gd name="connsiteY36" fmla="*/ 424649 h 5476626"/>
              <a:gd name="connsiteX37" fmla="*/ 1998510 w 3878746"/>
              <a:gd name="connsiteY37" fmla="*/ 422744 h 5476626"/>
              <a:gd name="connsiteX38" fmla="*/ 1981365 w 3878746"/>
              <a:gd name="connsiteY38" fmla="*/ 91274 h 5476626"/>
              <a:gd name="connsiteX39" fmla="*/ 1970267 w 3878746"/>
              <a:gd name="connsiteY39" fmla="*/ 0 h 5476626"/>
              <a:gd name="connsiteX40" fmla="*/ 1959997 w 3878746"/>
              <a:gd name="connsiteY40" fmla="*/ 90860 h 5476626"/>
              <a:gd name="connsiteX41" fmla="*/ 1954695 w 3878746"/>
              <a:gd name="connsiteY41" fmla="*/ 418934 h 5476626"/>
              <a:gd name="connsiteX42" fmla="*/ 1878495 w 3878746"/>
              <a:gd name="connsiteY42" fmla="*/ 424649 h 5476626"/>
              <a:gd name="connsiteX43" fmla="*/ 1878495 w 3878746"/>
              <a:gd name="connsiteY43" fmla="*/ 453224 h 5476626"/>
              <a:gd name="connsiteX44" fmla="*/ 1947075 w 3878746"/>
              <a:gd name="connsiteY44" fmla="*/ 453224 h 5476626"/>
              <a:gd name="connsiteX45" fmla="*/ 1943265 w 3878746"/>
              <a:gd name="connsiteY45" fmla="*/ 567524 h 5476626"/>
              <a:gd name="connsiteX46" fmla="*/ 1886115 w 3878746"/>
              <a:gd name="connsiteY46" fmla="*/ 571334 h 5476626"/>
              <a:gd name="connsiteX47" fmla="*/ 1893073 w 3878746"/>
              <a:gd name="connsiteY47" fmla="*/ 769288 h 5476626"/>
              <a:gd name="connsiteX48" fmla="*/ 1649896 w 3878746"/>
              <a:gd name="connsiteY48" fmla="*/ 775417 h 5476626"/>
              <a:gd name="connsiteX49" fmla="*/ 1640785 w 3878746"/>
              <a:gd name="connsiteY49" fmla="*/ 928314 h 5476626"/>
              <a:gd name="connsiteX0" fmla="*/ 1640785 w 3878746"/>
              <a:gd name="connsiteY0" fmla="*/ 928314 h 5476626"/>
              <a:gd name="connsiteX1" fmla="*/ 23026 w 3878746"/>
              <a:gd name="connsiteY1" fmla="*/ 933284 h 5476626"/>
              <a:gd name="connsiteX2" fmla="*/ 38266 w 3878746"/>
              <a:gd name="connsiteY2" fmla="*/ 1032344 h 5476626"/>
              <a:gd name="connsiteX3" fmla="*/ 30646 w 3878746"/>
              <a:gd name="connsiteY3" fmla="*/ 1074254 h 5476626"/>
              <a:gd name="connsiteX4" fmla="*/ 64936 w 3878746"/>
              <a:gd name="connsiteY4" fmla="*/ 1177124 h 5476626"/>
              <a:gd name="connsiteX5" fmla="*/ 55163 w 3878746"/>
              <a:gd name="connsiteY5" fmla="*/ 1322070 h 5476626"/>
              <a:gd name="connsiteX6" fmla="*/ 308942 w 3878746"/>
              <a:gd name="connsiteY6" fmla="*/ 1320579 h 5476626"/>
              <a:gd name="connsiteX7" fmla="*/ 616226 w 3878746"/>
              <a:gd name="connsiteY7" fmla="*/ 1547688 h 5476626"/>
              <a:gd name="connsiteX8" fmla="*/ 608606 w 3878746"/>
              <a:gd name="connsiteY8" fmla="*/ 2201351 h 5476626"/>
              <a:gd name="connsiteX9" fmla="*/ 22198 w 3878746"/>
              <a:gd name="connsiteY9" fmla="*/ 2201351 h 5476626"/>
              <a:gd name="connsiteX10" fmla="*/ 0 w 3878746"/>
              <a:gd name="connsiteY10" fmla="*/ 5228148 h 5476626"/>
              <a:gd name="connsiteX11" fmla="*/ 15406 w 3878746"/>
              <a:gd name="connsiteY11" fmla="*/ 5284304 h 5476626"/>
              <a:gd name="connsiteX12" fmla="*/ 72556 w 3878746"/>
              <a:gd name="connsiteY12" fmla="*/ 5368124 h 5476626"/>
              <a:gd name="connsiteX13" fmla="*/ 144946 w 3878746"/>
              <a:gd name="connsiteY13" fmla="*/ 5432894 h 5476626"/>
              <a:gd name="connsiteX14" fmla="*/ 219324 w 3878746"/>
              <a:gd name="connsiteY14" fmla="*/ 5461386 h 5476626"/>
              <a:gd name="connsiteX15" fmla="*/ 3468757 w 3878746"/>
              <a:gd name="connsiteY15" fmla="*/ 5476626 h 5476626"/>
              <a:gd name="connsiteX16" fmla="*/ 3589186 w 3878746"/>
              <a:gd name="connsiteY16" fmla="*/ 5470994 h 5476626"/>
              <a:gd name="connsiteX17" fmla="*/ 3676816 w 3878746"/>
              <a:gd name="connsiteY17" fmla="*/ 5444324 h 5476626"/>
              <a:gd name="connsiteX18" fmla="*/ 3760636 w 3878746"/>
              <a:gd name="connsiteY18" fmla="*/ 5368124 h 5476626"/>
              <a:gd name="connsiteX19" fmla="*/ 3833523 w 3878746"/>
              <a:gd name="connsiteY19" fmla="*/ 5213571 h 5476626"/>
              <a:gd name="connsiteX20" fmla="*/ 3861021 w 3878746"/>
              <a:gd name="connsiteY20" fmla="*/ 2206652 h 5476626"/>
              <a:gd name="connsiteX21" fmla="*/ 3289853 w 3878746"/>
              <a:gd name="connsiteY21" fmla="*/ 2196713 h 5476626"/>
              <a:gd name="connsiteX22" fmla="*/ 3289853 w 3878746"/>
              <a:gd name="connsiteY22" fmla="*/ 1560609 h 5476626"/>
              <a:gd name="connsiteX23" fmla="*/ 3637722 w 3878746"/>
              <a:gd name="connsiteY23" fmla="*/ 1322070 h 5476626"/>
              <a:gd name="connsiteX24" fmla="*/ 3843462 w 3878746"/>
              <a:gd name="connsiteY24" fmla="*/ 1325880 h 5476626"/>
              <a:gd name="connsiteX25" fmla="*/ 3844953 w 3878746"/>
              <a:gd name="connsiteY25" fmla="*/ 1206610 h 5476626"/>
              <a:gd name="connsiteX26" fmla="*/ 3878746 w 3878746"/>
              <a:gd name="connsiteY26" fmla="*/ 1093304 h 5476626"/>
              <a:gd name="connsiteX27" fmla="*/ 3873279 w 3878746"/>
              <a:gd name="connsiteY27" fmla="*/ 1021742 h 5476626"/>
              <a:gd name="connsiteX28" fmla="*/ 3876261 w 3878746"/>
              <a:gd name="connsiteY28" fmla="*/ 934444 h 5476626"/>
              <a:gd name="connsiteX29" fmla="*/ 2276889 w 3878746"/>
              <a:gd name="connsiteY29" fmla="*/ 934444 h 5476626"/>
              <a:gd name="connsiteX30" fmla="*/ 2272251 w 3878746"/>
              <a:gd name="connsiteY30" fmla="*/ 776246 h 5476626"/>
              <a:gd name="connsiteX31" fmla="*/ 2027583 w 3878746"/>
              <a:gd name="connsiteY31" fmla="*/ 765478 h 5476626"/>
              <a:gd name="connsiteX32" fmla="*/ 2042325 w 3878746"/>
              <a:gd name="connsiteY32" fmla="*/ 567524 h 5476626"/>
              <a:gd name="connsiteX33" fmla="*/ 2004225 w 3878746"/>
              <a:gd name="connsiteY33" fmla="*/ 563714 h 5476626"/>
              <a:gd name="connsiteX34" fmla="*/ 2004225 w 3878746"/>
              <a:gd name="connsiteY34" fmla="*/ 457034 h 5476626"/>
              <a:gd name="connsiteX35" fmla="*/ 2061375 w 3878746"/>
              <a:gd name="connsiteY35" fmla="*/ 457034 h 5476626"/>
              <a:gd name="connsiteX36" fmla="*/ 2059470 w 3878746"/>
              <a:gd name="connsiteY36" fmla="*/ 424649 h 5476626"/>
              <a:gd name="connsiteX37" fmla="*/ 1990890 w 3878746"/>
              <a:gd name="connsiteY37" fmla="*/ 422744 h 5476626"/>
              <a:gd name="connsiteX38" fmla="*/ 1981365 w 3878746"/>
              <a:gd name="connsiteY38" fmla="*/ 91274 h 5476626"/>
              <a:gd name="connsiteX39" fmla="*/ 1970267 w 3878746"/>
              <a:gd name="connsiteY39" fmla="*/ 0 h 5476626"/>
              <a:gd name="connsiteX40" fmla="*/ 1959997 w 3878746"/>
              <a:gd name="connsiteY40" fmla="*/ 90860 h 5476626"/>
              <a:gd name="connsiteX41" fmla="*/ 1954695 w 3878746"/>
              <a:gd name="connsiteY41" fmla="*/ 418934 h 5476626"/>
              <a:gd name="connsiteX42" fmla="*/ 1878495 w 3878746"/>
              <a:gd name="connsiteY42" fmla="*/ 424649 h 5476626"/>
              <a:gd name="connsiteX43" fmla="*/ 1878495 w 3878746"/>
              <a:gd name="connsiteY43" fmla="*/ 453224 h 5476626"/>
              <a:gd name="connsiteX44" fmla="*/ 1947075 w 3878746"/>
              <a:gd name="connsiteY44" fmla="*/ 453224 h 5476626"/>
              <a:gd name="connsiteX45" fmla="*/ 1943265 w 3878746"/>
              <a:gd name="connsiteY45" fmla="*/ 567524 h 5476626"/>
              <a:gd name="connsiteX46" fmla="*/ 1886115 w 3878746"/>
              <a:gd name="connsiteY46" fmla="*/ 571334 h 5476626"/>
              <a:gd name="connsiteX47" fmla="*/ 1893073 w 3878746"/>
              <a:gd name="connsiteY47" fmla="*/ 769288 h 5476626"/>
              <a:gd name="connsiteX48" fmla="*/ 1649896 w 3878746"/>
              <a:gd name="connsiteY48" fmla="*/ 775417 h 5476626"/>
              <a:gd name="connsiteX49" fmla="*/ 1640785 w 3878746"/>
              <a:gd name="connsiteY49" fmla="*/ 928314 h 5476626"/>
              <a:gd name="connsiteX0" fmla="*/ 1640785 w 3878746"/>
              <a:gd name="connsiteY0" fmla="*/ 928314 h 5476626"/>
              <a:gd name="connsiteX1" fmla="*/ 23026 w 3878746"/>
              <a:gd name="connsiteY1" fmla="*/ 933284 h 5476626"/>
              <a:gd name="connsiteX2" fmla="*/ 38266 w 3878746"/>
              <a:gd name="connsiteY2" fmla="*/ 1032344 h 5476626"/>
              <a:gd name="connsiteX3" fmla="*/ 30646 w 3878746"/>
              <a:gd name="connsiteY3" fmla="*/ 1074254 h 5476626"/>
              <a:gd name="connsiteX4" fmla="*/ 64936 w 3878746"/>
              <a:gd name="connsiteY4" fmla="*/ 1177124 h 5476626"/>
              <a:gd name="connsiteX5" fmla="*/ 55163 w 3878746"/>
              <a:gd name="connsiteY5" fmla="*/ 1322070 h 5476626"/>
              <a:gd name="connsiteX6" fmla="*/ 308942 w 3878746"/>
              <a:gd name="connsiteY6" fmla="*/ 1320579 h 5476626"/>
              <a:gd name="connsiteX7" fmla="*/ 616226 w 3878746"/>
              <a:gd name="connsiteY7" fmla="*/ 1547688 h 5476626"/>
              <a:gd name="connsiteX8" fmla="*/ 608606 w 3878746"/>
              <a:gd name="connsiteY8" fmla="*/ 2201351 h 5476626"/>
              <a:gd name="connsiteX9" fmla="*/ 22198 w 3878746"/>
              <a:gd name="connsiteY9" fmla="*/ 2201351 h 5476626"/>
              <a:gd name="connsiteX10" fmla="*/ 0 w 3878746"/>
              <a:gd name="connsiteY10" fmla="*/ 5228148 h 5476626"/>
              <a:gd name="connsiteX11" fmla="*/ 15406 w 3878746"/>
              <a:gd name="connsiteY11" fmla="*/ 5284304 h 5476626"/>
              <a:gd name="connsiteX12" fmla="*/ 72556 w 3878746"/>
              <a:gd name="connsiteY12" fmla="*/ 5368124 h 5476626"/>
              <a:gd name="connsiteX13" fmla="*/ 144946 w 3878746"/>
              <a:gd name="connsiteY13" fmla="*/ 5432894 h 5476626"/>
              <a:gd name="connsiteX14" fmla="*/ 219324 w 3878746"/>
              <a:gd name="connsiteY14" fmla="*/ 5461386 h 5476626"/>
              <a:gd name="connsiteX15" fmla="*/ 3468757 w 3878746"/>
              <a:gd name="connsiteY15" fmla="*/ 5476626 h 5476626"/>
              <a:gd name="connsiteX16" fmla="*/ 3589186 w 3878746"/>
              <a:gd name="connsiteY16" fmla="*/ 5470994 h 5476626"/>
              <a:gd name="connsiteX17" fmla="*/ 3676816 w 3878746"/>
              <a:gd name="connsiteY17" fmla="*/ 5444324 h 5476626"/>
              <a:gd name="connsiteX18" fmla="*/ 3760636 w 3878746"/>
              <a:gd name="connsiteY18" fmla="*/ 5368124 h 5476626"/>
              <a:gd name="connsiteX19" fmla="*/ 3833523 w 3878746"/>
              <a:gd name="connsiteY19" fmla="*/ 5213571 h 5476626"/>
              <a:gd name="connsiteX20" fmla="*/ 3861021 w 3878746"/>
              <a:gd name="connsiteY20" fmla="*/ 2195222 h 5476626"/>
              <a:gd name="connsiteX21" fmla="*/ 3289853 w 3878746"/>
              <a:gd name="connsiteY21" fmla="*/ 2196713 h 5476626"/>
              <a:gd name="connsiteX22" fmla="*/ 3289853 w 3878746"/>
              <a:gd name="connsiteY22" fmla="*/ 1560609 h 5476626"/>
              <a:gd name="connsiteX23" fmla="*/ 3637722 w 3878746"/>
              <a:gd name="connsiteY23" fmla="*/ 1322070 h 5476626"/>
              <a:gd name="connsiteX24" fmla="*/ 3843462 w 3878746"/>
              <a:gd name="connsiteY24" fmla="*/ 1325880 h 5476626"/>
              <a:gd name="connsiteX25" fmla="*/ 3844953 w 3878746"/>
              <a:gd name="connsiteY25" fmla="*/ 1206610 h 5476626"/>
              <a:gd name="connsiteX26" fmla="*/ 3878746 w 3878746"/>
              <a:gd name="connsiteY26" fmla="*/ 1093304 h 5476626"/>
              <a:gd name="connsiteX27" fmla="*/ 3873279 w 3878746"/>
              <a:gd name="connsiteY27" fmla="*/ 1021742 h 5476626"/>
              <a:gd name="connsiteX28" fmla="*/ 3876261 w 3878746"/>
              <a:gd name="connsiteY28" fmla="*/ 934444 h 5476626"/>
              <a:gd name="connsiteX29" fmla="*/ 2276889 w 3878746"/>
              <a:gd name="connsiteY29" fmla="*/ 934444 h 5476626"/>
              <a:gd name="connsiteX30" fmla="*/ 2272251 w 3878746"/>
              <a:gd name="connsiteY30" fmla="*/ 776246 h 5476626"/>
              <a:gd name="connsiteX31" fmla="*/ 2027583 w 3878746"/>
              <a:gd name="connsiteY31" fmla="*/ 765478 h 5476626"/>
              <a:gd name="connsiteX32" fmla="*/ 2042325 w 3878746"/>
              <a:gd name="connsiteY32" fmla="*/ 567524 h 5476626"/>
              <a:gd name="connsiteX33" fmla="*/ 2004225 w 3878746"/>
              <a:gd name="connsiteY33" fmla="*/ 563714 h 5476626"/>
              <a:gd name="connsiteX34" fmla="*/ 2004225 w 3878746"/>
              <a:gd name="connsiteY34" fmla="*/ 457034 h 5476626"/>
              <a:gd name="connsiteX35" fmla="*/ 2061375 w 3878746"/>
              <a:gd name="connsiteY35" fmla="*/ 457034 h 5476626"/>
              <a:gd name="connsiteX36" fmla="*/ 2059470 w 3878746"/>
              <a:gd name="connsiteY36" fmla="*/ 424649 h 5476626"/>
              <a:gd name="connsiteX37" fmla="*/ 1990890 w 3878746"/>
              <a:gd name="connsiteY37" fmla="*/ 422744 h 5476626"/>
              <a:gd name="connsiteX38" fmla="*/ 1981365 w 3878746"/>
              <a:gd name="connsiteY38" fmla="*/ 91274 h 5476626"/>
              <a:gd name="connsiteX39" fmla="*/ 1970267 w 3878746"/>
              <a:gd name="connsiteY39" fmla="*/ 0 h 5476626"/>
              <a:gd name="connsiteX40" fmla="*/ 1959997 w 3878746"/>
              <a:gd name="connsiteY40" fmla="*/ 90860 h 5476626"/>
              <a:gd name="connsiteX41" fmla="*/ 1954695 w 3878746"/>
              <a:gd name="connsiteY41" fmla="*/ 418934 h 5476626"/>
              <a:gd name="connsiteX42" fmla="*/ 1878495 w 3878746"/>
              <a:gd name="connsiteY42" fmla="*/ 424649 h 5476626"/>
              <a:gd name="connsiteX43" fmla="*/ 1878495 w 3878746"/>
              <a:gd name="connsiteY43" fmla="*/ 453224 h 5476626"/>
              <a:gd name="connsiteX44" fmla="*/ 1947075 w 3878746"/>
              <a:gd name="connsiteY44" fmla="*/ 453224 h 5476626"/>
              <a:gd name="connsiteX45" fmla="*/ 1943265 w 3878746"/>
              <a:gd name="connsiteY45" fmla="*/ 567524 h 5476626"/>
              <a:gd name="connsiteX46" fmla="*/ 1886115 w 3878746"/>
              <a:gd name="connsiteY46" fmla="*/ 571334 h 5476626"/>
              <a:gd name="connsiteX47" fmla="*/ 1893073 w 3878746"/>
              <a:gd name="connsiteY47" fmla="*/ 769288 h 5476626"/>
              <a:gd name="connsiteX48" fmla="*/ 1649896 w 3878746"/>
              <a:gd name="connsiteY48" fmla="*/ 775417 h 5476626"/>
              <a:gd name="connsiteX49" fmla="*/ 1640785 w 3878746"/>
              <a:gd name="connsiteY49" fmla="*/ 928314 h 5476626"/>
              <a:gd name="connsiteX0" fmla="*/ 1640785 w 3878746"/>
              <a:gd name="connsiteY0" fmla="*/ 928314 h 5476626"/>
              <a:gd name="connsiteX1" fmla="*/ 23026 w 3878746"/>
              <a:gd name="connsiteY1" fmla="*/ 933284 h 5476626"/>
              <a:gd name="connsiteX2" fmla="*/ 38266 w 3878746"/>
              <a:gd name="connsiteY2" fmla="*/ 1032344 h 5476626"/>
              <a:gd name="connsiteX3" fmla="*/ 30646 w 3878746"/>
              <a:gd name="connsiteY3" fmla="*/ 1074254 h 5476626"/>
              <a:gd name="connsiteX4" fmla="*/ 64936 w 3878746"/>
              <a:gd name="connsiteY4" fmla="*/ 1177124 h 5476626"/>
              <a:gd name="connsiteX5" fmla="*/ 55163 w 3878746"/>
              <a:gd name="connsiteY5" fmla="*/ 1322070 h 5476626"/>
              <a:gd name="connsiteX6" fmla="*/ 308942 w 3878746"/>
              <a:gd name="connsiteY6" fmla="*/ 1320579 h 5476626"/>
              <a:gd name="connsiteX7" fmla="*/ 616226 w 3878746"/>
              <a:gd name="connsiteY7" fmla="*/ 1547688 h 5476626"/>
              <a:gd name="connsiteX8" fmla="*/ 608606 w 3878746"/>
              <a:gd name="connsiteY8" fmla="*/ 2201351 h 5476626"/>
              <a:gd name="connsiteX9" fmla="*/ 22198 w 3878746"/>
              <a:gd name="connsiteY9" fmla="*/ 2201351 h 5476626"/>
              <a:gd name="connsiteX10" fmla="*/ 0 w 3878746"/>
              <a:gd name="connsiteY10" fmla="*/ 5228148 h 5476626"/>
              <a:gd name="connsiteX11" fmla="*/ 15406 w 3878746"/>
              <a:gd name="connsiteY11" fmla="*/ 5284304 h 5476626"/>
              <a:gd name="connsiteX12" fmla="*/ 72556 w 3878746"/>
              <a:gd name="connsiteY12" fmla="*/ 5368124 h 5476626"/>
              <a:gd name="connsiteX13" fmla="*/ 144946 w 3878746"/>
              <a:gd name="connsiteY13" fmla="*/ 5432894 h 5476626"/>
              <a:gd name="connsiteX14" fmla="*/ 219324 w 3878746"/>
              <a:gd name="connsiteY14" fmla="*/ 5461386 h 5476626"/>
              <a:gd name="connsiteX15" fmla="*/ 3468757 w 3878746"/>
              <a:gd name="connsiteY15" fmla="*/ 5476626 h 5476626"/>
              <a:gd name="connsiteX16" fmla="*/ 3589186 w 3878746"/>
              <a:gd name="connsiteY16" fmla="*/ 5470994 h 5476626"/>
              <a:gd name="connsiteX17" fmla="*/ 3676816 w 3878746"/>
              <a:gd name="connsiteY17" fmla="*/ 5444324 h 5476626"/>
              <a:gd name="connsiteX18" fmla="*/ 3760636 w 3878746"/>
              <a:gd name="connsiteY18" fmla="*/ 5368124 h 5476626"/>
              <a:gd name="connsiteX19" fmla="*/ 3833523 w 3878746"/>
              <a:gd name="connsiteY19" fmla="*/ 5213571 h 5476626"/>
              <a:gd name="connsiteX20" fmla="*/ 3861021 w 3878746"/>
              <a:gd name="connsiteY20" fmla="*/ 2202842 h 5476626"/>
              <a:gd name="connsiteX21" fmla="*/ 3289853 w 3878746"/>
              <a:gd name="connsiteY21" fmla="*/ 2196713 h 5476626"/>
              <a:gd name="connsiteX22" fmla="*/ 3289853 w 3878746"/>
              <a:gd name="connsiteY22" fmla="*/ 1560609 h 5476626"/>
              <a:gd name="connsiteX23" fmla="*/ 3637722 w 3878746"/>
              <a:gd name="connsiteY23" fmla="*/ 1322070 h 5476626"/>
              <a:gd name="connsiteX24" fmla="*/ 3843462 w 3878746"/>
              <a:gd name="connsiteY24" fmla="*/ 1325880 h 5476626"/>
              <a:gd name="connsiteX25" fmla="*/ 3844953 w 3878746"/>
              <a:gd name="connsiteY25" fmla="*/ 1206610 h 5476626"/>
              <a:gd name="connsiteX26" fmla="*/ 3878746 w 3878746"/>
              <a:gd name="connsiteY26" fmla="*/ 1093304 h 5476626"/>
              <a:gd name="connsiteX27" fmla="*/ 3873279 w 3878746"/>
              <a:gd name="connsiteY27" fmla="*/ 1021742 h 5476626"/>
              <a:gd name="connsiteX28" fmla="*/ 3876261 w 3878746"/>
              <a:gd name="connsiteY28" fmla="*/ 934444 h 5476626"/>
              <a:gd name="connsiteX29" fmla="*/ 2276889 w 3878746"/>
              <a:gd name="connsiteY29" fmla="*/ 934444 h 5476626"/>
              <a:gd name="connsiteX30" fmla="*/ 2272251 w 3878746"/>
              <a:gd name="connsiteY30" fmla="*/ 776246 h 5476626"/>
              <a:gd name="connsiteX31" fmla="*/ 2027583 w 3878746"/>
              <a:gd name="connsiteY31" fmla="*/ 765478 h 5476626"/>
              <a:gd name="connsiteX32" fmla="*/ 2042325 w 3878746"/>
              <a:gd name="connsiteY32" fmla="*/ 567524 h 5476626"/>
              <a:gd name="connsiteX33" fmla="*/ 2004225 w 3878746"/>
              <a:gd name="connsiteY33" fmla="*/ 563714 h 5476626"/>
              <a:gd name="connsiteX34" fmla="*/ 2004225 w 3878746"/>
              <a:gd name="connsiteY34" fmla="*/ 457034 h 5476626"/>
              <a:gd name="connsiteX35" fmla="*/ 2061375 w 3878746"/>
              <a:gd name="connsiteY35" fmla="*/ 457034 h 5476626"/>
              <a:gd name="connsiteX36" fmla="*/ 2059470 w 3878746"/>
              <a:gd name="connsiteY36" fmla="*/ 424649 h 5476626"/>
              <a:gd name="connsiteX37" fmla="*/ 1990890 w 3878746"/>
              <a:gd name="connsiteY37" fmla="*/ 422744 h 5476626"/>
              <a:gd name="connsiteX38" fmla="*/ 1981365 w 3878746"/>
              <a:gd name="connsiteY38" fmla="*/ 91274 h 5476626"/>
              <a:gd name="connsiteX39" fmla="*/ 1970267 w 3878746"/>
              <a:gd name="connsiteY39" fmla="*/ 0 h 5476626"/>
              <a:gd name="connsiteX40" fmla="*/ 1959997 w 3878746"/>
              <a:gd name="connsiteY40" fmla="*/ 90860 h 5476626"/>
              <a:gd name="connsiteX41" fmla="*/ 1954695 w 3878746"/>
              <a:gd name="connsiteY41" fmla="*/ 418934 h 5476626"/>
              <a:gd name="connsiteX42" fmla="*/ 1878495 w 3878746"/>
              <a:gd name="connsiteY42" fmla="*/ 424649 h 5476626"/>
              <a:gd name="connsiteX43" fmla="*/ 1878495 w 3878746"/>
              <a:gd name="connsiteY43" fmla="*/ 453224 h 5476626"/>
              <a:gd name="connsiteX44" fmla="*/ 1947075 w 3878746"/>
              <a:gd name="connsiteY44" fmla="*/ 453224 h 5476626"/>
              <a:gd name="connsiteX45" fmla="*/ 1943265 w 3878746"/>
              <a:gd name="connsiteY45" fmla="*/ 567524 h 5476626"/>
              <a:gd name="connsiteX46" fmla="*/ 1886115 w 3878746"/>
              <a:gd name="connsiteY46" fmla="*/ 571334 h 5476626"/>
              <a:gd name="connsiteX47" fmla="*/ 1893073 w 3878746"/>
              <a:gd name="connsiteY47" fmla="*/ 769288 h 5476626"/>
              <a:gd name="connsiteX48" fmla="*/ 1649896 w 3878746"/>
              <a:gd name="connsiteY48" fmla="*/ 775417 h 5476626"/>
              <a:gd name="connsiteX49" fmla="*/ 1640785 w 3878746"/>
              <a:gd name="connsiteY49" fmla="*/ 928314 h 5476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878746" h="5476626">
                <a:moveTo>
                  <a:pt x="1640785" y="928314"/>
                </a:moveTo>
                <a:lnTo>
                  <a:pt x="23026" y="933284"/>
                </a:lnTo>
                <a:lnTo>
                  <a:pt x="38266" y="1032344"/>
                </a:lnTo>
                <a:lnTo>
                  <a:pt x="30646" y="1074254"/>
                </a:lnTo>
                <a:lnTo>
                  <a:pt x="64936" y="1177124"/>
                </a:lnTo>
                <a:lnTo>
                  <a:pt x="55163" y="1322070"/>
                </a:lnTo>
                <a:lnTo>
                  <a:pt x="308942" y="1320579"/>
                </a:lnTo>
                <a:lnTo>
                  <a:pt x="616226" y="1547688"/>
                </a:lnTo>
                <a:lnTo>
                  <a:pt x="608606" y="2201351"/>
                </a:lnTo>
                <a:lnTo>
                  <a:pt x="22198" y="2201351"/>
                </a:lnTo>
                <a:lnTo>
                  <a:pt x="0" y="5228148"/>
                </a:lnTo>
                <a:lnTo>
                  <a:pt x="15406" y="5284304"/>
                </a:lnTo>
                <a:lnTo>
                  <a:pt x="72556" y="5368124"/>
                </a:lnTo>
                <a:lnTo>
                  <a:pt x="144946" y="5432894"/>
                </a:lnTo>
                <a:lnTo>
                  <a:pt x="219324" y="5461386"/>
                </a:lnTo>
                <a:lnTo>
                  <a:pt x="3468757" y="5476626"/>
                </a:lnTo>
                <a:lnTo>
                  <a:pt x="3589186" y="5470994"/>
                </a:lnTo>
                <a:lnTo>
                  <a:pt x="3676816" y="5444324"/>
                </a:lnTo>
                <a:lnTo>
                  <a:pt x="3760636" y="5368124"/>
                </a:lnTo>
                <a:lnTo>
                  <a:pt x="3833523" y="5213571"/>
                </a:lnTo>
                <a:lnTo>
                  <a:pt x="3861021" y="2202842"/>
                </a:lnTo>
                <a:lnTo>
                  <a:pt x="3289853" y="2196713"/>
                </a:lnTo>
                <a:lnTo>
                  <a:pt x="3289853" y="1560609"/>
                </a:lnTo>
                <a:lnTo>
                  <a:pt x="3637722" y="1322070"/>
                </a:lnTo>
                <a:lnTo>
                  <a:pt x="3843462" y="1325880"/>
                </a:lnTo>
                <a:lnTo>
                  <a:pt x="3844953" y="1206610"/>
                </a:lnTo>
                <a:lnTo>
                  <a:pt x="3878746" y="1093304"/>
                </a:lnTo>
                <a:lnTo>
                  <a:pt x="3873279" y="1021742"/>
                </a:lnTo>
                <a:lnTo>
                  <a:pt x="3876261" y="934444"/>
                </a:lnTo>
                <a:lnTo>
                  <a:pt x="2276889" y="934444"/>
                </a:lnTo>
                <a:lnTo>
                  <a:pt x="2272251" y="776246"/>
                </a:lnTo>
                <a:lnTo>
                  <a:pt x="2027583" y="765478"/>
                </a:lnTo>
                <a:lnTo>
                  <a:pt x="2042325" y="567524"/>
                </a:lnTo>
                <a:lnTo>
                  <a:pt x="2004225" y="563714"/>
                </a:lnTo>
                <a:lnTo>
                  <a:pt x="2004225" y="457034"/>
                </a:lnTo>
                <a:lnTo>
                  <a:pt x="2061375" y="457034"/>
                </a:lnTo>
                <a:lnTo>
                  <a:pt x="2059470" y="424649"/>
                </a:lnTo>
                <a:lnTo>
                  <a:pt x="1990890" y="422744"/>
                </a:lnTo>
                <a:cubicBezTo>
                  <a:pt x="1980730" y="373532"/>
                  <a:pt x="1984802" y="161731"/>
                  <a:pt x="1981365" y="91274"/>
                </a:cubicBezTo>
                <a:cubicBezTo>
                  <a:pt x="1977928" y="20817"/>
                  <a:pt x="1977887" y="7937"/>
                  <a:pt x="1970267" y="0"/>
                </a:cubicBezTo>
                <a:lnTo>
                  <a:pt x="1959997" y="90860"/>
                </a:lnTo>
                <a:cubicBezTo>
                  <a:pt x="1960135" y="202758"/>
                  <a:pt x="1954557" y="307036"/>
                  <a:pt x="1954695" y="418934"/>
                </a:cubicBezTo>
                <a:lnTo>
                  <a:pt x="1878495" y="424649"/>
                </a:lnTo>
                <a:lnTo>
                  <a:pt x="1878495" y="453224"/>
                </a:lnTo>
                <a:lnTo>
                  <a:pt x="1947075" y="453224"/>
                </a:lnTo>
                <a:lnTo>
                  <a:pt x="1943265" y="567524"/>
                </a:lnTo>
                <a:lnTo>
                  <a:pt x="1886115" y="571334"/>
                </a:lnTo>
                <a:lnTo>
                  <a:pt x="1893073" y="769288"/>
                </a:lnTo>
                <a:lnTo>
                  <a:pt x="1649896" y="775417"/>
                </a:lnTo>
                <a:lnTo>
                  <a:pt x="1640785" y="928314"/>
                </a:lnTo>
                <a:close/>
              </a:path>
            </a:pathLst>
          </a:custGeom>
          <a:solidFill>
            <a:schemeClr val="bg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3" name="Rectangle 12"/>
          <p:cNvSpPr/>
          <p:nvPr/>
        </p:nvSpPr>
        <p:spPr>
          <a:xfrm>
            <a:off x="900324" y="3227388"/>
            <a:ext cx="3351213" cy="8572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4" name="Rectangle 13"/>
          <p:cNvSpPr/>
          <p:nvPr/>
        </p:nvSpPr>
        <p:spPr>
          <a:xfrm>
            <a:off x="900324" y="3457575"/>
            <a:ext cx="3340100" cy="8572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15" name="Rectangle 14"/>
          <p:cNvSpPr/>
          <p:nvPr/>
        </p:nvSpPr>
        <p:spPr>
          <a:xfrm>
            <a:off x="895562" y="3779838"/>
            <a:ext cx="3341687" cy="85725"/>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16" name="Straight Connector 15"/>
          <p:cNvCxnSpPr/>
          <p:nvPr/>
        </p:nvCxnSpPr>
        <p:spPr>
          <a:xfrm>
            <a:off x="2159212" y="2449513"/>
            <a:ext cx="0" cy="1319212"/>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30749" y="2465388"/>
            <a:ext cx="0" cy="1317625"/>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401974" y="2849563"/>
            <a:ext cx="2339975"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419437" y="3068638"/>
            <a:ext cx="2339975" cy="0"/>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2" name="Group 16"/>
          <p:cNvGrpSpPr/>
          <p:nvPr/>
        </p:nvGrpSpPr>
        <p:grpSpPr>
          <a:xfrm>
            <a:off x="2273116" y="2480157"/>
            <a:ext cx="119233" cy="95815"/>
            <a:chOff x="2465685" y="1677392"/>
            <a:chExt cx="136546" cy="109728"/>
          </a:xfrm>
          <a:solidFill>
            <a:schemeClr val="bg1"/>
          </a:solidFill>
        </p:grpSpPr>
        <p:sp>
          <p:nvSpPr>
            <p:cNvPr id="21" name="Rectangle 20"/>
            <p:cNvSpPr/>
            <p:nvPr/>
          </p:nvSpPr>
          <p:spPr>
            <a:xfrm>
              <a:off x="24656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2" name="Rectangle 21"/>
            <p:cNvSpPr/>
            <p:nvPr/>
          </p:nvSpPr>
          <p:spPr>
            <a:xfrm>
              <a:off x="25418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3" name="Group 17"/>
          <p:cNvGrpSpPr/>
          <p:nvPr/>
        </p:nvGrpSpPr>
        <p:grpSpPr>
          <a:xfrm>
            <a:off x="1587771" y="2699733"/>
            <a:ext cx="119233" cy="95815"/>
            <a:chOff x="2465685" y="1677392"/>
            <a:chExt cx="136546" cy="109728"/>
          </a:xfrm>
          <a:solidFill>
            <a:schemeClr val="bg1"/>
          </a:solidFill>
        </p:grpSpPr>
        <p:sp>
          <p:nvSpPr>
            <p:cNvPr id="24" name="Rectangle 23"/>
            <p:cNvSpPr/>
            <p:nvPr/>
          </p:nvSpPr>
          <p:spPr>
            <a:xfrm>
              <a:off x="24656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 name="Rectangle 24"/>
            <p:cNvSpPr/>
            <p:nvPr/>
          </p:nvSpPr>
          <p:spPr>
            <a:xfrm>
              <a:off x="25418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4" name="Group 20"/>
          <p:cNvGrpSpPr/>
          <p:nvPr/>
        </p:nvGrpSpPr>
        <p:grpSpPr>
          <a:xfrm>
            <a:off x="1917136" y="2699733"/>
            <a:ext cx="119233" cy="95815"/>
            <a:chOff x="2465685" y="1677392"/>
            <a:chExt cx="136546" cy="109728"/>
          </a:xfrm>
          <a:solidFill>
            <a:schemeClr val="bg1"/>
          </a:solidFill>
        </p:grpSpPr>
        <p:sp>
          <p:nvSpPr>
            <p:cNvPr id="27" name="Rectangle 26"/>
            <p:cNvSpPr/>
            <p:nvPr/>
          </p:nvSpPr>
          <p:spPr>
            <a:xfrm>
              <a:off x="24656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8" name="Rectangle 27"/>
            <p:cNvSpPr/>
            <p:nvPr/>
          </p:nvSpPr>
          <p:spPr>
            <a:xfrm>
              <a:off x="25418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5" name="Group 23"/>
          <p:cNvGrpSpPr/>
          <p:nvPr/>
        </p:nvGrpSpPr>
        <p:grpSpPr>
          <a:xfrm>
            <a:off x="1584444" y="2919310"/>
            <a:ext cx="119233" cy="95815"/>
            <a:chOff x="2465685" y="1677392"/>
            <a:chExt cx="136546" cy="109728"/>
          </a:xfrm>
          <a:solidFill>
            <a:schemeClr val="bg1"/>
          </a:solidFill>
        </p:grpSpPr>
        <p:sp>
          <p:nvSpPr>
            <p:cNvPr id="30" name="Rectangle 29"/>
            <p:cNvSpPr/>
            <p:nvPr/>
          </p:nvSpPr>
          <p:spPr>
            <a:xfrm>
              <a:off x="24656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 name="Rectangle 30"/>
            <p:cNvSpPr/>
            <p:nvPr/>
          </p:nvSpPr>
          <p:spPr>
            <a:xfrm>
              <a:off x="25418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9" name="Group 26"/>
          <p:cNvGrpSpPr/>
          <p:nvPr/>
        </p:nvGrpSpPr>
        <p:grpSpPr>
          <a:xfrm>
            <a:off x="1913809" y="2919310"/>
            <a:ext cx="119233" cy="95815"/>
            <a:chOff x="2465685" y="1677392"/>
            <a:chExt cx="136546" cy="109728"/>
          </a:xfrm>
          <a:solidFill>
            <a:schemeClr val="bg1"/>
          </a:solidFill>
        </p:grpSpPr>
        <p:sp>
          <p:nvSpPr>
            <p:cNvPr id="33" name="Rectangle 32"/>
            <p:cNvSpPr/>
            <p:nvPr/>
          </p:nvSpPr>
          <p:spPr>
            <a:xfrm>
              <a:off x="24656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4" name="Rectangle 33"/>
            <p:cNvSpPr/>
            <p:nvPr/>
          </p:nvSpPr>
          <p:spPr>
            <a:xfrm>
              <a:off x="25418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0" name="Group 29"/>
          <p:cNvGrpSpPr/>
          <p:nvPr/>
        </p:nvGrpSpPr>
        <p:grpSpPr>
          <a:xfrm>
            <a:off x="2339654" y="2706387"/>
            <a:ext cx="119233" cy="95815"/>
            <a:chOff x="2465685" y="1677392"/>
            <a:chExt cx="136546" cy="109728"/>
          </a:xfrm>
          <a:solidFill>
            <a:schemeClr val="bg1"/>
          </a:solidFill>
        </p:grpSpPr>
        <p:sp>
          <p:nvSpPr>
            <p:cNvPr id="36" name="Rectangle 35"/>
            <p:cNvSpPr/>
            <p:nvPr/>
          </p:nvSpPr>
          <p:spPr>
            <a:xfrm>
              <a:off x="24656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7" name="Rectangle 36"/>
            <p:cNvSpPr/>
            <p:nvPr/>
          </p:nvSpPr>
          <p:spPr>
            <a:xfrm>
              <a:off x="25418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11" name="Group 32"/>
          <p:cNvGrpSpPr/>
          <p:nvPr/>
        </p:nvGrpSpPr>
        <p:grpSpPr>
          <a:xfrm>
            <a:off x="2715596" y="2706387"/>
            <a:ext cx="119233" cy="95815"/>
            <a:chOff x="2465685" y="1677392"/>
            <a:chExt cx="136546" cy="109728"/>
          </a:xfrm>
          <a:solidFill>
            <a:schemeClr val="bg1"/>
          </a:solidFill>
        </p:grpSpPr>
        <p:sp>
          <p:nvSpPr>
            <p:cNvPr id="39" name="Rectangle 38"/>
            <p:cNvSpPr/>
            <p:nvPr/>
          </p:nvSpPr>
          <p:spPr>
            <a:xfrm>
              <a:off x="24656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0" name="Rectangle 39"/>
            <p:cNvSpPr/>
            <p:nvPr/>
          </p:nvSpPr>
          <p:spPr>
            <a:xfrm>
              <a:off x="25418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20" name="Group 35"/>
          <p:cNvGrpSpPr/>
          <p:nvPr/>
        </p:nvGrpSpPr>
        <p:grpSpPr>
          <a:xfrm>
            <a:off x="2336328" y="2925963"/>
            <a:ext cx="119233" cy="95815"/>
            <a:chOff x="2465685" y="1677392"/>
            <a:chExt cx="136546" cy="109728"/>
          </a:xfrm>
          <a:solidFill>
            <a:schemeClr val="bg1"/>
          </a:solidFill>
        </p:grpSpPr>
        <p:sp>
          <p:nvSpPr>
            <p:cNvPr id="42" name="Rectangle 41"/>
            <p:cNvSpPr/>
            <p:nvPr/>
          </p:nvSpPr>
          <p:spPr>
            <a:xfrm>
              <a:off x="24656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3" name="Rectangle 42"/>
            <p:cNvSpPr/>
            <p:nvPr/>
          </p:nvSpPr>
          <p:spPr>
            <a:xfrm>
              <a:off x="25418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23" name="Group 38"/>
          <p:cNvGrpSpPr/>
          <p:nvPr/>
        </p:nvGrpSpPr>
        <p:grpSpPr>
          <a:xfrm>
            <a:off x="2712269" y="2925963"/>
            <a:ext cx="119233" cy="95815"/>
            <a:chOff x="2465685" y="1677392"/>
            <a:chExt cx="136546" cy="109728"/>
          </a:xfrm>
          <a:solidFill>
            <a:schemeClr val="bg1"/>
          </a:solidFill>
        </p:grpSpPr>
        <p:sp>
          <p:nvSpPr>
            <p:cNvPr id="45" name="Rectangle 44"/>
            <p:cNvSpPr/>
            <p:nvPr/>
          </p:nvSpPr>
          <p:spPr>
            <a:xfrm>
              <a:off x="24656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6" name="Rectangle 45"/>
            <p:cNvSpPr/>
            <p:nvPr/>
          </p:nvSpPr>
          <p:spPr>
            <a:xfrm>
              <a:off x="25418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26" name="Group 41"/>
          <p:cNvGrpSpPr/>
          <p:nvPr/>
        </p:nvGrpSpPr>
        <p:grpSpPr>
          <a:xfrm>
            <a:off x="3134788" y="2709714"/>
            <a:ext cx="119233" cy="95815"/>
            <a:chOff x="2465685" y="1677392"/>
            <a:chExt cx="136546" cy="109728"/>
          </a:xfrm>
          <a:solidFill>
            <a:schemeClr val="bg1"/>
          </a:solidFill>
        </p:grpSpPr>
        <p:sp>
          <p:nvSpPr>
            <p:cNvPr id="48" name="Rectangle 47"/>
            <p:cNvSpPr/>
            <p:nvPr/>
          </p:nvSpPr>
          <p:spPr>
            <a:xfrm>
              <a:off x="24656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49" name="Rectangle 48"/>
            <p:cNvSpPr/>
            <p:nvPr/>
          </p:nvSpPr>
          <p:spPr>
            <a:xfrm>
              <a:off x="25418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29" name="Group 44"/>
          <p:cNvGrpSpPr/>
          <p:nvPr/>
        </p:nvGrpSpPr>
        <p:grpSpPr>
          <a:xfrm>
            <a:off x="3464152" y="2709714"/>
            <a:ext cx="119233" cy="95815"/>
            <a:chOff x="2465685" y="1677392"/>
            <a:chExt cx="136546" cy="109728"/>
          </a:xfrm>
          <a:solidFill>
            <a:schemeClr val="bg1"/>
          </a:solidFill>
        </p:grpSpPr>
        <p:sp>
          <p:nvSpPr>
            <p:cNvPr id="51" name="Rectangle 50"/>
            <p:cNvSpPr/>
            <p:nvPr/>
          </p:nvSpPr>
          <p:spPr>
            <a:xfrm>
              <a:off x="24656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2" name="Rectangle 51"/>
            <p:cNvSpPr/>
            <p:nvPr/>
          </p:nvSpPr>
          <p:spPr>
            <a:xfrm>
              <a:off x="25418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32" name="Group 47"/>
          <p:cNvGrpSpPr/>
          <p:nvPr/>
        </p:nvGrpSpPr>
        <p:grpSpPr>
          <a:xfrm>
            <a:off x="3131461" y="2929290"/>
            <a:ext cx="119233" cy="95815"/>
            <a:chOff x="2465685" y="1677392"/>
            <a:chExt cx="136546" cy="109728"/>
          </a:xfrm>
          <a:solidFill>
            <a:schemeClr val="bg1"/>
          </a:solidFill>
        </p:grpSpPr>
        <p:sp>
          <p:nvSpPr>
            <p:cNvPr id="54" name="Rectangle 53"/>
            <p:cNvSpPr/>
            <p:nvPr/>
          </p:nvSpPr>
          <p:spPr>
            <a:xfrm>
              <a:off x="24656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5" name="Rectangle 54"/>
            <p:cNvSpPr/>
            <p:nvPr/>
          </p:nvSpPr>
          <p:spPr>
            <a:xfrm>
              <a:off x="25418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35" name="Group 50"/>
          <p:cNvGrpSpPr/>
          <p:nvPr/>
        </p:nvGrpSpPr>
        <p:grpSpPr>
          <a:xfrm>
            <a:off x="3460826" y="2929290"/>
            <a:ext cx="119233" cy="95815"/>
            <a:chOff x="2465685" y="1677392"/>
            <a:chExt cx="136546" cy="109728"/>
          </a:xfrm>
          <a:solidFill>
            <a:schemeClr val="bg1"/>
          </a:solidFill>
        </p:grpSpPr>
        <p:sp>
          <p:nvSpPr>
            <p:cNvPr id="57" name="Rectangle 56"/>
            <p:cNvSpPr/>
            <p:nvPr/>
          </p:nvSpPr>
          <p:spPr>
            <a:xfrm>
              <a:off x="24656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58" name="Rectangle 57"/>
            <p:cNvSpPr/>
            <p:nvPr/>
          </p:nvSpPr>
          <p:spPr>
            <a:xfrm>
              <a:off x="25418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grpSp>
        <p:nvGrpSpPr>
          <p:cNvPr id="38" name="Group 54"/>
          <p:cNvGrpSpPr/>
          <p:nvPr/>
        </p:nvGrpSpPr>
        <p:grpSpPr>
          <a:xfrm>
            <a:off x="2785461" y="2480157"/>
            <a:ext cx="119233" cy="95815"/>
            <a:chOff x="2465685" y="1677392"/>
            <a:chExt cx="136546" cy="109728"/>
          </a:xfrm>
          <a:solidFill>
            <a:schemeClr val="bg1"/>
          </a:solidFill>
        </p:grpSpPr>
        <p:sp>
          <p:nvSpPr>
            <p:cNvPr id="60" name="Rectangle 59"/>
            <p:cNvSpPr/>
            <p:nvPr/>
          </p:nvSpPr>
          <p:spPr>
            <a:xfrm>
              <a:off x="24656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1" name="Rectangle 60"/>
            <p:cNvSpPr/>
            <p:nvPr/>
          </p:nvSpPr>
          <p:spPr>
            <a:xfrm>
              <a:off x="2541885" y="1677392"/>
              <a:ext cx="60346" cy="109728"/>
            </a:xfrm>
            <a:prstGeom prst="rect">
              <a:avLst/>
            </a:prstGeom>
            <a:grp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grpSp>
      <p:sp>
        <p:nvSpPr>
          <p:cNvPr id="62" name="Rectangle 61"/>
          <p:cNvSpPr/>
          <p:nvPr/>
        </p:nvSpPr>
        <p:spPr>
          <a:xfrm>
            <a:off x="2408449" y="2479675"/>
            <a:ext cx="53975" cy="9525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63" name="Rectangle 62"/>
          <p:cNvSpPr/>
          <p:nvPr/>
        </p:nvSpPr>
        <p:spPr>
          <a:xfrm>
            <a:off x="2718012" y="2479675"/>
            <a:ext cx="52387" cy="9525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cxnSp>
        <p:nvCxnSpPr>
          <p:cNvPr id="64" name="Straight Connector 63"/>
          <p:cNvCxnSpPr>
            <a:stCxn id="12" idx="23"/>
          </p:cNvCxnSpPr>
          <p:nvPr/>
        </p:nvCxnSpPr>
        <p:spPr>
          <a:xfrm flipH="1" flipV="1">
            <a:off x="1149562" y="2265363"/>
            <a:ext cx="2901950" cy="1587"/>
          </a:xfrm>
          <a:prstGeom prst="line">
            <a:avLst/>
          </a:prstGeom>
          <a:ln w="31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800" name="Title 4"/>
          <p:cNvSpPr txBox="1">
            <a:spLocks/>
          </p:cNvSpPr>
          <p:nvPr/>
        </p:nvSpPr>
        <p:spPr bwMode="auto">
          <a:xfrm>
            <a:off x="874924" y="3408363"/>
            <a:ext cx="3392488" cy="1419225"/>
          </a:xfrm>
          <a:prstGeom prst="rect">
            <a:avLst/>
          </a:prstGeom>
          <a:noFill/>
          <a:ln w="9525">
            <a:noFill/>
            <a:miter lim="800000"/>
            <a:headEnd/>
            <a:tailEnd/>
          </a:ln>
        </p:spPr>
        <p:txBody>
          <a:bodyPr anchor="ctr"/>
          <a:lstStyle/>
          <a:p>
            <a:pPr algn="ctr" fontAlgn="base">
              <a:lnSpc>
                <a:spcPct val="90000"/>
              </a:lnSpc>
              <a:spcBef>
                <a:spcPct val="0"/>
              </a:spcBef>
              <a:spcAft>
                <a:spcPct val="0"/>
              </a:spcAft>
            </a:pPr>
            <a:r>
              <a:rPr lang="en-US" sz="2400">
                <a:solidFill>
                  <a:srgbClr val="000000"/>
                </a:solidFill>
                <a:latin typeface="Century Gothic" pitchFamily="34" charset="0"/>
                <a:cs typeface="Tahoma" pitchFamily="34" charset="0"/>
              </a:rPr>
              <a:t>SUSAN MAERSK</a:t>
            </a:r>
          </a:p>
        </p:txBody>
      </p:sp>
      <p:sp>
        <p:nvSpPr>
          <p:cNvPr id="32801" name="TextBox 65"/>
          <p:cNvSpPr txBox="1">
            <a:spLocks noChangeArrowheads="1"/>
          </p:cNvSpPr>
          <p:nvPr/>
        </p:nvSpPr>
        <p:spPr bwMode="auto">
          <a:xfrm>
            <a:off x="6938752" y="6273316"/>
            <a:ext cx="2186817" cy="261610"/>
          </a:xfrm>
          <a:prstGeom prst="rect">
            <a:avLst/>
          </a:prstGeom>
          <a:noFill/>
          <a:ln w="9525">
            <a:noFill/>
            <a:miter lim="800000"/>
            <a:headEnd/>
            <a:tailEnd/>
          </a:ln>
        </p:spPr>
        <p:txBody>
          <a:bodyPr wrap="none">
            <a:spAutoFit/>
          </a:bodyPr>
          <a:lstStyle/>
          <a:p>
            <a:pPr fontAlgn="base">
              <a:spcBef>
                <a:spcPct val="0"/>
              </a:spcBef>
              <a:spcAft>
                <a:spcPct val="0"/>
              </a:spcAft>
            </a:pPr>
            <a:r>
              <a:rPr lang="en-US" sz="1100" dirty="0">
                <a:solidFill>
                  <a:srgbClr val="000000"/>
                </a:solidFill>
                <a:latin typeface="Century Gothic" pitchFamily="34" charset="0"/>
                <a:cs typeface="Arial" charset="0"/>
              </a:rPr>
              <a:t>Information courtesy:  </a:t>
            </a:r>
            <a:r>
              <a:rPr lang="en-US" sz="1100" dirty="0" err="1">
                <a:solidFill>
                  <a:srgbClr val="000000"/>
                </a:solidFill>
                <a:latin typeface="Century Gothic" pitchFamily="34" charset="0"/>
                <a:cs typeface="Arial" charset="0"/>
              </a:rPr>
              <a:t>Maersk</a:t>
            </a:r>
            <a:endParaRPr lang="en-US" sz="1100" dirty="0">
              <a:solidFill>
                <a:srgbClr val="000000"/>
              </a:solidFill>
              <a:latin typeface="Century Gothic" pitchFamily="34" charset="0"/>
              <a:cs typeface="Arial" charset="0"/>
            </a:endParaRPr>
          </a:p>
        </p:txBody>
      </p:sp>
      <p:cxnSp>
        <p:nvCxnSpPr>
          <p:cNvPr id="68" name="Straight Connector 67"/>
          <p:cNvCxnSpPr/>
          <p:nvPr/>
        </p:nvCxnSpPr>
        <p:spPr>
          <a:xfrm>
            <a:off x="4586568" y="1157288"/>
            <a:ext cx="35115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803" name="TextBox 68"/>
          <p:cNvSpPr txBox="1">
            <a:spLocks noChangeArrowheads="1"/>
          </p:cNvSpPr>
          <p:nvPr/>
        </p:nvSpPr>
        <p:spPr bwMode="auto">
          <a:xfrm>
            <a:off x="5564331" y="995363"/>
            <a:ext cx="1482725" cy="338137"/>
          </a:xfrm>
          <a:prstGeom prst="rect">
            <a:avLst/>
          </a:prstGeom>
          <a:solidFill>
            <a:schemeClr val="bg1"/>
          </a:solidFill>
          <a:ln w="9525">
            <a:noFill/>
            <a:miter lim="800000"/>
            <a:headEnd/>
            <a:tailEnd/>
          </a:ln>
        </p:spPr>
        <p:txBody>
          <a:bodyPr>
            <a:spAutoFit/>
          </a:bodyPr>
          <a:lstStyle/>
          <a:p>
            <a:pPr fontAlgn="base">
              <a:spcBef>
                <a:spcPct val="0"/>
              </a:spcBef>
              <a:spcAft>
                <a:spcPct val="0"/>
              </a:spcAft>
            </a:pPr>
            <a:r>
              <a:rPr lang="en-US" sz="1600" dirty="0">
                <a:solidFill>
                  <a:srgbClr val="000000"/>
                </a:solidFill>
                <a:latin typeface="Century Gothic" pitchFamily="34" charset="0"/>
                <a:cs typeface="Arial" charset="0"/>
              </a:rPr>
              <a:t>TOP OF MAST</a:t>
            </a:r>
          </a:p>
        </p:txBody>
      </p:sp>
      <p:cxnSp>
        <p:nvCxnSpPr>
          <p:cNvPr id="70" name="Straight Connector 69"/>
          <p:cNvCxnSpPr/>
          <p:nvPr/>
        </p:nvCxnSpPr>
        <p:spPr>
          <a:xfrm>
            <a:off x="4583324" y="5861810"/>
            <a:ext cx="9572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805" name="TextBox 70"/>
          <p:cNvSpPr txBox="1">
            <a:spLocks noChangeArrowheads="1"/>
          </p:cNvSpPr>
          <p:nvPr/>
        </p:nvSpPr>
        <p:spPr bwMode="auto">
          <a:xfrm>
            <a:off x="5687396" y="5540307"/>
            <a:ext cx="1182688" cy="585787"/>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a:solidFill>
                  <a:srgbClr val="000000"/>
                </a:solidFill>
                <a:latin typeface="Century Gothic" pitchFamily="34" charset="0"/>
                <a:cs typeface="Arial" charset="0"/>
              </a:rPr>
              <a:t>BOTTOM </a:t>
            </a:r>
            <a:br>
              <a:rPr lang="en-US" sz="1600" dirty="0">
                <a:solidFill>
                  <a:srgbClr val="000000"/>
                </a:solidFill>
                <a:latin typeface="Century Gothic" pitchFamily="34" charset="0"/>
                <a:cs typeface="Arial" charset="0"/>
              </a:rPr>
            </a:br>
            <a:r>
              <a:rPr lang="en-US" sz="1600" dirty="0">
                <a:solidFill>
                  <a:srgbClr val="000000"/>
                </a:solidFill>
                <a:latin typeface="Century Gothic" pitchFamily="34" charset="0"/>
                <a:cs typeface="Arial" charset="0"/>
              </a:rPr>
              <a:t>OF VESSEL</a:t>
            </a:r>
          </a:p>
        </p:txBody>
      </p:sp>
      <p:cxnSp>
        <p:nvCxnSpPr>
          <p:cNvPr id="72" name="Straight Connector 71"/>
          <p:cNvCxnSpPr/>
          <p:nvPr/>
        </p:nvCxnSpPr>
        <p:spPr>
          <a:xfrm>
            <a:off x="6977274" y="5872163"/>
            <a:ext cx="95726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067098" y="1248812"/>
            <a:ext cx="0" cy="4572000"/>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421774" y="1242461"/>
            <a:ext cx="0" cy="3474720"/>
          </a:xfrm>
          <a:prstGeom prst="line">
            <a:avLst/>
          </a:prstGeom>
          <a:ln w="190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809" name="TextBox 75"/>
          <p:cNvSpPr txBox="1">
            <a:spLocks noChangeArrowheads="1"/>
          </p:cNvSpPr>
          <p:nvPr/>
        </p:nvSpPr>
        <p:spPr bwMode="auto">
          <a:xfrm>
            <a:off x="4293708" y="3016250"/>
            <a:ext cx="1699591" cy="707886"/>
          </a:xfrm>
          <a:prstGeom prst="rect">
            <a:avLst/>
          </a:prstGeom>
          <a:solidFill>
            <a:schemeClr val="bg1"/>
          </a:solidFill>
          <a:ln w="9525">
            <a:noFill/>
            <a:miter lim="800000"/>
            <a:headEnd/>
            <a:tailEnd/>
          </a:ln>
        </p:spPr>
        <p:txBody>
          <a:bodyPr wrap="square">
            <a:spAutoFit/>
          </a:bodyPr>
          <a:lstStyle/>
          <a:p>
            <a:pPr algn="ctr" fontAlgn="base">
              <a:spcBef>
                <a:spcPct val="0"/>
              </a:spcBef>
              <a:spcAft>
                <a:spcPct val="0"/>
              </a:spcAft>
            </a:pPr>
            <a:r>
              <a:rPr lang="en-US" sz="1400" dirty="0">
                <a:solidFill>
                  <a:srgbClr val="000000"/>
                </a:solidFill>
                <a:latin typeface="Century Gothic" pitchFamily="34" charset="0"/>
                <a:cs typeface="Arial" charset="0"/>
              </a:rPr>
              <a:t>Constructed </a:t>
            </a:r>
            <a:r>
              <a:rPr lang="en-US" sz="1400" dirty="0" smtClean="0">
                <a:solidFill>
                  <a:srgbClr val="000000"/>
                </a:solidFill>
                <a:latin typeface="Century Gothic" pitchFamily="34" charset="0"/>
                <a:cs typeface="Arial" charset="0"/>
              </a:rPr>
              <a:t/>
            </a:r>
            <a:br>
              <a:rPr lang="en-US" sz="1400" dirty="0" smtClean="0">
                <a:solidFill>
                  <a:srgbClr val="000000"/>
                </a:solidFill>
                <a:latin typeface="Century Gothic" pitchFamily="34" charset="0"/>
                <a:cs typeface="Arial" charset="0"/>
              </a:rPr>
            </a:br>
            <a:r>
              <a:rPr lang="en-US" sz="1400" dirty="0" smtClean="0">
                <a:solidFill>
                  <a:srgbClr val="000000"/>
                </a:solidFill>
                <a:latin typeface="Century Gothic" pitchFamily="34" charset="0"/>
                <a:cs typeface="Arial" charset="0"/>
              </a:rPr>
              <a:t>Height </a:t>
            </a:r>
            <a:r>
              <a:rPr lang="en-US" sz="1400" dirty="0">
                <a:solidFill>
                  <a:srgbClr val="000000"/>
                </a:solidFill>
                <a:latin typeface="Century Gothic" pitchFamily="34" charset="0"/>
                <a:cs typeface="Arial" charset="0"/>
              </a:rPr>
              <a:t>of Vessel </a:t>
            </a:r>
            <a:r>
              <a:rPr lang="en-US" sz="1400" dirty="0" smtClean="0">
                <a:solidFill>
                  <a:srgbClr val="000000"/>
                </a:solidFill>
                <a:latin typeface="Century Gothic" pitchFamily="34" charset="0"/>
                <a:cs typeface="Arial" charset="0"/>
              </a:rPr>
              <a:t/>
            </a:r>
            <a:br>
              <a:rPr lang="en-US" sz="1400" dirty="0" smtClean="0">
                <a:solidFill>
                  <a:srgbClr val="000000"/>
                </a:solidFill>
                <a:latin typeface="Century Gothic" pitchFamily="34" charset="0"/>
                <a:cs typeface="Arial" charset="0"/>
              </a:rPr>
            </a:br>
            <a:r>
              <a:rPr lang="en-US" sz="1200" dirty="0" smtClean="0">
                <a:solidFill>
                  <a:srgbClr val="0070C0"/>
                </a:solidFill>
                <a:latin typeface="Century Gothic" pitchFamily="34" charset="0"/>
                <a:cs typeface="Arial" charset="0"/>
              </a:rPr>
              <a:t>(</a:t>
            </a:r>
            <a:r>
              <a:rPr lang="en-US" sz="1200" dirty="0">
                <a:solidFill>
                  <a:srgbClr val="0070C0"/>
                </a:solidFill>
                <a:latin typeface="Century Gothic" pitchFamily="34" charset="0"/>
                <a:cs typeface="Arial" charset="0"/>
              </a:rPr>
              <a:t>199 feet)</a:t>
            </a:r>
          </a:p>
        </p:txBody>
      </p:sp>
      <p:cxnSp>
        <p:nvCxnSpPr>
          <p:cNvPr id="78" name="Straight Connector 77"/>
          <p:cNvCxnSpPr/>
          <p:nvPr/>
        </p:nvCxnSpPr>
        <p:spPr>
          <a:xfrm>
            <a:off x="7436062" y="5587375"/>
            <a:ext cx="0" cy="27432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811" name="TextBox 78"/>
          <p:cNvSpPr txBox="1">
            <a:spLocks noChangeArrowheads="1"/>
          </p:cNvSpPr>
          <p:nvPr/>
        </p:nvSpPr>
        <p:spPr bwMode="auto">
          <a:xfrm>
            <a:off x="6454917" y="2584450"/>
            <a:ext cx="1903413" cy="922338"/>
          </a:xfrm>
          <a:prstGeom prst="rect">
            <a:avLst/>
          </a:prstGeom>
          <a:solidFill>
            <a:schemeClr val="bg1"/>
          </a:solidFill>
          <a:ln w="9525">
            <a:noFill/>
            <a:miter lim="800000"/>
            <a:headEnd/>
            <a:tailEnd/>
          </a:ln>
        </p:spPr>
        <p:txBody>
          <a:bodyPr>
            <a:spAutoFit/>
          </a:bodyPr>
          <a:lstStyle/>
          <a:p>
            <a:pPr algn="ctr" fontAlgn="base">
              <a:spcBef>
                <a:spcPct val="0"/>
              </a:spcBef>
              <a:spcAft>
                <a:spcPct val="0"/>
              </a:spcAft>
            </a:pPr>
            <a:r>
              <a:rPr lang="en-US" sz="1400" dirty="0">
                <a:solidFill>
                  <a:srgbClr val="000000"/>
                </a:solidFill>
                <a:latin typeface="Century Gothic" pitchFamily="34" charset="0"/>
                <a:cs typeface="Arial" charset="0"/>
              </a:rPr>
              <a:t>Air Draft </a:t>
            </a:r>
            <a:br>
              <a:rPr lang="en-US" sz="1400" dirty="0">
                <a:solidFill>
                  <a:srgbClr val="000000"/>
                </a:solidFill>
                <a:latin typeface="Century Gothic" pitchFamily="34" charset="0"/>
                <a:cs typeface="Arial" charset="0"/>
              </a:rPr>
            </a:br>
            <a:r>
              <a:rPr lang="en-US" sz="1400" dirty="0">
                <a:solidFill>
                  <a:srgbClr val="000000"/>
                </a:solidFill>
                <a:latin typeface="Century Gothic" pitchFamily="34" charset="0"/>
                <a:cs typeface="Arial" charset="0"/>
              </a:rPr>
              <a:t>for Operating Range</a:t>
            </a:r>
          </a:p>
          <a:p>
            <a:pPr algn="ctr" fontAlgn="base">
              <a:spcBef>
                <a:spcPct val="0"/>
              </a:spcBef>
              <a:spcAft>
                <a:spcPct val="0"/>
              </a:spcAft>
            </a:pPr>
            <a:r>
              <a:rPr lang="en-US" sz="1200" dirty="0">
                <a:solidFill>
                  <a:srgbClr val="0070C0"/>
                </a:solidFill>
                <a:latin typeface="Century Gothic" pitchFamily="34" charset="0"/>
                <a:cs typeface="Arial" charset="0"/>
              </a:rPr>
              <a:t>(167 feet to 155 feet)</a:t>
            </a:r>
          </a:p>
        </p:txBody>
      </p:sp>
      <p:sp>
        <p:nvSpPr>
          <p:cNvPr id="32812" name="TextBox 79"/>
          <p:cNvSpPr txBox="1">
            <a:spLocks noChangeArrowheads="1"/>
          </p:cNvSpPr>
          <p:nvPr/>
        </p:nvSpPr>
        <p:spPr bwMode="auto">
          <a:xfrm>
            <a:off x="6450846" y="5013119"/>
            <a:ext cx="2155825" cy="646112"/>
          </a:xfrm>
          <a:prstGeom prst="rect">
            <a:avLst/>
          </a:prstGeom>
          <a:noFill/>
          <a:ln w="9525">
            <a:noFill/>
            <a:miter lim="800000"/>
            <a:headEnd/>
            <a:tailEnd/>
          </a:ln>
        </p:spPr>
        <p:txBody>
          <a:bodyPr>
            <a:spAutoFit/>
          </a:bodyPr>
          <a:lstStyle/>
          <a:p>
            <a:pPr algn="ctr" fontAlgn="base">
              <a:lnSpc>
                <a:spcPct val="90000"/>
              </a:lnSpc>
              <a:spcBef>
                <a:spcPct val="0"/>
              </a:spcBef>
              <a:spcAft>
                <a:spcPct val="0"/>
              </a:spcAft>
            </a:pPr>
            <a:r>
              <a:rPr lang="en-US" sz="1400" dirty="0">
                <a:solidFill>
                  <a:srgbClr val="000000"/>
                </a:solidFill>
                <a:latin typeface="Century Gothic" pitchFamily="34" charset="0"/>
                <a:cs typeface="Arial" charset="0"/>
              </a:rPr>
              <a:t>Normal </a:t>
            </a:r>
            <a:br>
              <a:rPr lang="en-US" sz="1400" dirty="0">
                <a:solidFill>
                  <a:srgbClr val="000000"/>
                </a:solidFill>
                <a:latin typeface="Century Gothic" pitchFamily="34" charset="0"/>
                <a:cs typeface="Arial" charset="0"/>
              </a:rPr>
            </a:br>
            <a:r>
              <a:rPr lang="en-US" sz="1400" dirty="0">
                <a:solidFill>
                  <a:srgbClr val="000000"/>
                </a:solidFill>
                <a:latin typeface="Century Gothic" pitchFamily="34" charset="0"/>
                <a:cs typeface="Arial" charset="0"/>
              </a:rPr>
              <a:t>Operations Draft</a:t>
            </a:r>
            <a:br>
              <a:rPr lang="en-US" sz="1400" dirty="0">
                <a:solidFill>
                  <a:srgbClr val="000000"/>
                </a:solidFill>
                <a:latin typeface="Century Gothic" pitchFamily="34" charset="0"/>
                <a:cs typeface="Arial" charset="0"/>
              </a:rPr>
            </a:br>
            <a:r>
              <a:rPr lang="en-US" sz="1200" dirty="0">
                <a:solidFill>
                  <a:srgbClr val="0070C0"/>
                </a:solidFill>
                <a:latin typeface="Century Gothic" pitchFamily="34" charset="0"/>
                <a:cs typeface="Arial" charset="0"/>
              </a:rPr>
              <a:t>(32 feet to 44 feet)</a:t>
            </a:r>
          </a:p>
        </p:txBody>
      </p:sp>
      <p:sp>
        <p:nvSpPr>
          <p:cNvPr id="32813" name="TextBox 80"/>
          <p:cNvSpPr txBox="1">
            <a:spLocks noChangeArrowheads="1"/>
          </p:cNvSpPr>
          <p:nvPr/>
        </p:nvSpPr>
        <p:spPr bwMode="auto">
          <a:xfrm>
            <a:off x="5254623" y="4532644"/>
            <a:ext cx="1639887" cy="306388"/>
          </a:xfrm>
          <a:prstGeom prst="rect">
            <a:avLst/>
          </a:prstGeom>
          <a:noFill/>
          <a:ln w="9525">
            <a:noFill/>
            <a:miter lim="800000"/>
            <a:headEnd/>
            <a:tailEnd/>
          </a:ln>
        </p:spPr>
        <p:txBody>
          <a:bodyPr>
            <a:spAutoFit/>
          </a:bodyPr>
          <a:lstStyle/>
          <a:p>
            <a:pPr algn="r" fontAlgn="base">
              <a:spcBef>
                <a:spcPct val="0"/>
              </a:spcBef>
              <a:spcAft>
                <a:spcPct val="0"/>
              </a:spcAft>
            </a:pPr>
            <a:r>
              <a:rPr lang="en-US" sz="1400" dirty="0" smtClean="0">
                <a:solidFill>
                  <a:srgbClr val="000000"/>
                </a:solidFill>
                <a:latin typeface="Century Gothic" pitchFamily="34" charset="0"/>
                <a:cs typeface="Arial" charset="0"/>
              </a:rPr>
              <a:t>WATER LEVEL</a:t>
            </a:r>
            <a:endParaRPr lang="en-US" sz="1400" dirty="0">
              <a:solidFill>
                <a:srgbClr val="000000"/>
              </a:solidFill>
              <a:latin typeface="Century Gothic" pitchFamily="34" charset="0"/>
              <a:cs typeface="Arial" charset="0"/>
            </a:endParaRPr>
          </a:p>
        </p:txBody>
      </p:sp>
      <p:sp>
        <p:nvSpPr>
          <p:cNvPr id="79" name="Title 1"/>
          <p:cNvSpPr txBox="1">
            <a:spLocks/>
          </p:cNvSpPr>
          <p:nvPr/>
        </p:nvSpPr>
        <p:spPr>
          <a:xfrm>
            <a:off x="407988" y="307975"/>
            <a:ext cx="8229600" cy="814388"/>
          </a:xfrm>
          <a:prstGeom prst="rect">
            <a:avLst/>
          </a:prstGeom>
        </p:spPr>
        <p:txBody>
          <a:bodyPr/>
          <a:lstStyle/>
          <a:p>
            <a:pPr algn="ctr" eaLnBrk="0" fontAlgn="base" hangingPunct="0">
              <a:spcBef>
                <a:spcPct val="0"/>
              </a:spcBef>
              <a:spcAft>
                <a:spcPct val="0"/>
              </a:spcAft>
              <a:defRPr/>
            </a:pPr>
            <a:r>
              <a:rPr lang="en-US" sz="4000" b="1" kern="0">
                <a:solidFill>
                  <a:srgbClr val="006699"/>
                </a:solidFill>
                <a:latin typeface="Century Gothic" pitchFamily="34" charset="0"/>
                <a:cs typeface="Arial" charset="0"/>
              </a:rPr>
              <a:t>AIR DRAFT RESTRICTIONS</a:t>
            </a:r>
            <a:endParaRPr lang="en-US" sz="4000" b="1" kern="0" dirty="0">
              <a:solidFill>
                <a:srgbClr val="006699"/>
              </a:solidFill>
              <a:latin typeface="Century Gothic" pitchFamily="34" charset="0"/>
              <a:cs typeface="Arial" charset="0"/>
            </a:endParaRPr>
          </a:p>
        </p:txBody>
      </p:sp>
      <p:sp>
        <p:nvSpPr>
          <p:cNvPr id="32815"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pPr fontAlgn="base">
              <a:spcBef>
                <a:spcPct val="0"/>
              </a:spcBef>
              <a:spcAft>
                <a:spcPct val="0"/>
              </a:spcAft>
            </a:pPr>
            <a:endParaRPr lang="en-US">
              <a:solidFill>
                <a:srgbClr val="000000"/>
              </a:solidFill>
              <a:cs typeface="Arial" charset="0"/>
            </a:endParaRPr>
          </a:p>
        </p:txBody>
      </p:sp>
      <p:sp>
        <p:nvSpPr>
          <p:cNvPr id="77" name="TextBox 76"/>
          <p:cNvSpPr txBox="1"/>
          <p:nvPr/>
        </p:nvSpPr>
        <p:spPr>
          <a:xfrm>
            <a:off x="884595" y="4860232"/>
            <a:ext cx="2257349" cy="353943"/>
          </a:xfrm>
          <a:prstGeom prst="rect">
            <a:avLst/>
          </a:prstGeom>
          <a:noFill/>
        </p:spPr>
        <p:txBody>
          <a:bodyPr wrap="none" rtlCol="0">
            <a:spAutoFit/>
          </a:bodyPr>
          <a:lstStyle/>
          <a:p>
            <a:r>
              <a:rPr lang="en-US" sz="1700" dirty="0" smtClean="0">
                <a:solidFill>
                  <a:srgbClr val="0070C0"/>
                </a:solidFill>
                <a:latin typeface="Century Gothic" pitchFamily="34" charset="0"/>
              </a:rPr>
              <a:t>Vertical Clearance:</a:t>
            </a:r>
            <a:endParaRPr lang="en-US" sz="1700" dirty="0">
              <a:solidFill>
                <a:srgbClr val="0070C0"/>
              </a:solidFill>
              <a:latin typeface="Century Gothic" pitchFamily="34" charset="0"/>
            </a:endParaRPr>
          </a:p>
        </p:txBody>
      </p:sp>
      <p:sp>
        <p:nvSpPr>
          <p:cNvPr id="80" name="TextBox 79"/>
          <p:cNvSpPr txBox="1"/>
          <p:nvPr/>
        </p:nvSpPr>
        <p:spPr>
          <a:xfrm>
            <a:off x="858092" y="5131901"/>
            <a:ext cx="3544946" cy="492443"/>
          </a:xfrm>
          <a:prstGeom prst="rect">
            <a:avLst/>
          </a:prstGeom>
          <a:noFill/>
        </p:spPr>
        <p:txBody>
          <a:bodyPr wrap="square" rtlCol="0">
            <a:spAutoFit/>
          </a:bodyPr>
          <a:lstStyle/>
          <a:p>
            <a:pPr marL="60325" indent="-60325">
              <a:buFont typeface="Wingdings" pitchFamily="2" charset="2"/>
              <a:buChar char="§"/>
            </a:pPr>
            <a:r>
              <a:rPr lang="en-US" sz="1300" dirty="0" smtClean="0">
                <a:solidFill>
                  <a:srgbClr val="0070C0"/>
                </a:solidFill>
                <a:latin typeface="Century Gothic" pitchFamily="34" charset="0"/>
              </a:rPr>
              <a:t>Dames Point Bridge:  174 feet</a:t>
            </a:r>
          </a:p>
          <a:p>
            <a:pPr marL="60325" indent="-60325">
              <a:buFont typeface="Wingdings" pitchFamily="2" charset="2"/>
              <a:buChar char="§"/>
            </a:pPr>
            <a:r>
              <a:rPr lang="en-US" sz="1300" dirty="0" smtClean="0">
                <a:solidFill>
                  <a:srgbClr val="0070C0"/>
                </a:solidFill>
                <a:latin typeface="Century Gothic" pitchFamily="34" charset="0"/>
              </a:rPr>
              <a:t>JEA Power Lines (Blount Island): 175 feet</a:t>
            </a:r>
            <a:endParaRPr lang="en-US" sz="1300" dirty="0">
              <a:solidFill>
                <a:srgbClr val="0070C0"/>
              </a:solidFill>
              <a:latin typeface="Century Gothic" pitchFamily="34" charset="0"/>
            </a:endParaRPr>
          </a:p>
        </p:txBody>
      </p:sp>
      <p:sp>
        <p:nvSpPr>
          <p:cNvPr id="81" name="Slide Number Placeholder 5"/>
          <p:cNvSpPr>
            <a:spLocks noGrp="1"/>
          </p:cNvSpPr>
          <p:nvPr>
            <p:ph type="sldNum" sz="quarter" idx="10"/>
          </p:nvPr>
        </p:nvSpPr>
        <p:spPr bwMode="auto">
          <a:xfrm>
            <a:off x="8550275" y="0"/>
            <a:ext cx="593725" cy="350838"/>
          </a:xfrm>
          <a:noFill/>
          <a:ln>
            <a:miter lim="800000"/>
            <a:headEnd/>
            <a:tailEnd/>
          </a:ln>
        </p:spPr>
        <p:txBody>
          <a:bodyPr vert="horz" wrap="square" lIns="91440" tIns="45720" rIns="91440" bIns="45720" numCol="1" anchor="t" anchorCtr="0" compatLnSpc="1">
            <a:prstTxWarp prst="textNoShape">
              <a:avLst/>
            </a:prstTxWarp>
          </a:bodyPr>
          <a:lstStyle/>
          <a:p>
            <a:pPr marL="228600" indent="-228600" algn="ctr"/>
            <a:fld id="{178BF764-AB40-4F37-ADED-22E2985BABCC}" type="slidenum">
              <a:rPr lang="en-US" sz="1200" smtClean="0">
                <a:solidFill>
                  <a:srgbClr val="000000"/>
                </a:solidFill>
              </a:rPr>
              <a:pPr marL="228600" indent="-228600" algn="ctr"/>
              <a:t>30</a:t>
            </a:fld>
            <a:endParaRPr lang="en-US" sz="1200" dirty="0" smtClean="0">
              <a:solidFill>
                <a:srgbClr val="000000"/>
              </a:solidFill>
            </a:endParaRPr>
          </a:p>
        </p:txBody>
      </p:sp>
      <p:cxnSp>
        <p:nvCxnSpPr>
          <p:cNvPr id="87" name="Straight Connector 86"/>
          <p:cNvCxnSpPr/>
          <p:nvPr/>
        </p:nvCxnSpPr>
        <p:spPr>
          <a:xfrm flipH="1" flipV="1">
            <a:off x="7429438" y="4795570"/>
            <a:ext cx="0" cy="274320"/>
          </a:xfrm>
          <a:prstGeom prst="line">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1"/>
          <p:cNvSpPr>
            <a:spLocks noChangeArrowheads="1"/>
          </p:cNvSpPr>
          <p:nvPr/>
        </p:nvSpPr>
        <p:spPr bwMode="auto">
          <a:xfrm>
            <a:off x="187325" y="1046163"/>
            <a:ext cx="2963863" cy="5155257"/>
          </a:xfrm>
          <a:prstGeom prst="rect">
            <a:avLst/>
          </a:prstGeom>
          <a:noFill/>
          <a:ln w="9525">
            <a:noFill/>
            <a:miter lim="800000"/>
            <a:headEnd/>
            <a:tailEnd/>
          </a:ln>
        </p:spPr>
        <p:txBody>
          <a:bodyPr>
            <a:spAutoFit/>
          </a:bodyPr>
          <a:lstStyle/>
          <a:p>
            <a:pPr marL="225425" indent="-225425">
              <a:buFont typeface="Wingdings" pitchFamily="2" charset="2"/>
              <a:buNone/>
            </a:pPr>
            <a:r>
              <a:rPr lang="en-US" sz="2400" b="1" dirty="0">
                <a:latin typeface="Century Gothic" pitchFamily="34" charset="0"/>
              </a:rPr>
              <a:t>Based on:</a:t>
            </a:r>
          </a:p>
          <a:p>
            <a:pPr marL="225425" indent="-225425">
              <a:buFont typeface="Wingdings" pitchFamily="2" charset="2"/>
              <a:buChar char="§"/>
            </a:pPr>
            <a:endParaRPr lang="en-US" sz="800" b="1" dirty="0">
              <a:latin typeface="Century Gothic" pitchFamily="34" charset="0"/>
            </a:endParaRPr>
          </a:p>
          <a:p>
            <a:pPr marL="225425" indent="-225425">
              <a:buFont typeface="Wingdings" pitchFamily="2" charset="2"/>
              <a:buChar char="§"/>
            </a:pPr>
            <a:r>
              <a:rPr lang="en-US" b="1" dirty="0">
                <a:latin typeface="Century Gothic" pitchFamily="34" charset="0"/>
              </a:rPr>
              <a:t>FEMA Storm Surge Study Mesh</a:t>
            </a:r>
            <a:br>
              <a:rPr lang="en-US" b="1" dirty="0">
                <a:latin typeface="Century Gothic" pitchFamily="34" charset="0"/>
              </a:rPr>
            </a:br>
            <a:r>
              <a:rPr lang="en-US" b="1" dirty="0">
                <a:latin typeface="Century Gothic" pitchFamily="34" charset="0"/>
              </a:rPr>
              <a:t/>
            </a:r>
            <a:br>
              <a:rPr lang="en-US" b="1" dirty="0">
                <a:latin typeface="Century Gothic" pitchFamily="34" charset="0"/>
              </a:rPr>
            </a:br>
            <a:r>
              <a:rPr lang="en-US" b="1" dirty="0">
                <a:latin typeface="Century Gothic" pitchFamily="34" charset="0"/>
              </a:rPr>
              <a:t/>
            </a:r>
            <a:br>
              <a:rPr lang="en-US" b="1" dirty="0">
                <a:latin typeface="Century Gothic" pitchFamily="34" charset="0"/>
              </a:rPr>
            </a:br>
            <a:r>
              <a:rPr lang="en-US" b="1" dirty="0">
                <a:latin typeface="Century Gothic" pitchFamily="34" charset="0"/>
              </a:rPr>
              <a:t/>
            </a:r>
            <a:br>
              <a:rPr lang="en-US" b="1" dirty="0">
                <a:latin typeface="Century Gothic" pitchFamily="34" charset="0"/>
              </a:rPr>
            </a:br>
            <a:r>
              <a:rPr lang="en-US" b="1" dirty="0">
                <a:latin typeface="Century Gothic" pitchFamily="34" charset="0"/>
              </a:rPr>
              <a:t/>
            </a:r>
            <a:br>
              <a:rPr lang="en-US" b="1" dirty="0">
                <a:latin typeface="Century Gothic" pitchFamily="34" charset="0"/>
              </a:rPr>
            </a:br>
            <a:r>
              <a:rPr lang="en-US" b="1" dirty="0">
                <a:latin typeface="Century Gothic" pitchFamily="34" charset="0"/>
              </a:rPr>
              <a:t/>
            </a:r>
            <a:br>
              <a:rPr lang="en-US" b="1" dirty="0">
                <a:latin typeface="Century Gothic" pitchFamily="34" charset="0"/>
              </a:rPr>
            </a:br>
            <a:r>
              <a:rPr lang="en-US" b="1" dirty="0">
                <a:latin typeface="Century Gothic" pitchFamily="34" charset="0"/>
              </a:rPr>
              <a:t/>
            </a:r>
            <a:br>
              <a:rPr lang="en-US" b="1" dirty="0">
                <a:latin typeface="Century Gothic" pitchFamily="34" charset="0"/>
              </a:rPr>
            </a:br>
            <a:r>
              <a:rPr lang="en-US" b="1" dirty="0">
                <a:latin typeface="Century Gothic" pitchFamily="34" charset="0"/>
              </a:rPr>
              <a:t/>
            </a:r>
            <a:br>
              <a:rPr lang="en-US" b="1" dirty="0">
                <a:latin typeface="Century Gothic" pitchFamily="34" charset="0"/>
              </a:rPr>
            </a:br>
            <a:r>
              <a:rPr lang="en-US" b="1" dirty="0">
                <a:latin typeface="Century Gothic" pitchFamily="34" charset="0"/>
              </a:rPr>
              <a:t/>
            </a:r>
            <a:br>
              <a:rPr lang="en-US" b="1" dirty="0">
                <a:latin typeface="Century Gothic" pitchFamily="34" charset="0"/>
              </a:rPr>
            </a:br>
            <a:endParaRPr lang="en-US" b="1" dirty="0">
              <a:latin typeface="Century Gothic" pitchFamily="34" charset="0"/>
            </a:endParaRPr>
          </a:p>
          <a:p>
            <a:pPr marL="225425" indent="-225425">
              <a:buFont typeface="Wingdings" pitchFamily="2" charset="2"/>
              <a:buChar char="§"/>
            </a:pPr>
            <a:r>
              <a:rPr lang="en-US" b="1" dirty="0">
                <a:latin typeface="Century Gothic" pitchFamily="34" charset="0"/>
              </a:rPr>
              <a:t>Hurricane </a:t>
            </a:r>
            <a:r>
              <a:rPr lang="en-US" b="1" dirty="0" smtClean="0">
                <a:latin typeface="Century Gothic" pitchFamily="34" charset="0"/>
              </a:rPr>
              <a:t>Dora</a:t>
            </a:r>
            <a:r>
              <a:rPr lang="en-US" b="1" dirty="0">
                <a:latin typeface="Century Gothic" pitchFamily="34" charset="0"/>
              </a:rPr>
              <a:t/>
            </a:r>
            <a:br>
              <a:rPr lang="en-US" b="1" dirty="0">
                <a:latin typeface="Century Gothic" pitchFamily="34" charset="0"/>
              </a:rPr>
            </a:br>
            <a:endParaRPr lang="en-US" sz="900" b="1" dirty="0">
              <a:latin typeface="Century Gothic" pitchFamily="34" charset="0"/>
            </a:endParaRPr>
          </a:p>
          <a:p>
            <a:pPr marL="225425" indent="-225425">
              <a:buFont typeface="Wingdings" pitchFamily="2" charset="2"/>
              <a:buChar char="§"/>
            </a:pPr>
            <a:r>
              <a:rPr lang="en-US" b="1" dirty="0">
                <a:latin typeface="Century Gothic" pitchFamily="34" charset="0"/>
              </a:rPr>
              <a:t>Synthetic Storm Surge and Sea Level Change Scenarios</a:t>
            </a:r>
          </a:p>
          <a:p>
            <a:pPr marL="225425" indent="-225425"/>
            <a:r>
              <a:rPr lang="en-US" b="1" dirty="0">
                <a:latin typeface="Century Gothic" pitchFamily="34" charset="0"/>
              </a:rPr>
              <a:t> </a:t>
            </a:r>
          </a:p>
        </p:txBody>
      </p:sp>
      <p:graphicFrame>
        <p:nvGraphicFramePr>
          <p:cNvPr id="4177" name="Group 81"/>
          <p:cNvGraphicFramePr>
            <a:graphicFrameLocks noGrp="1"/>
          </p:cNvGraphicFramePr>
          <p:nvPr/>
        </p:nvGraphicFramePr>
        <p:xfrm>
          <a:off x="3632200" y="1117600"/>
          <a:ext cx="5197475" cy="5122864"/>
        </p:xfrm>
        <a:graphic>
          <a:graphicData uri="http://schemas.openxmlformats.org/drawingml/2006/table">
            <a:tbl>
              <a:tblPr/>
              <a:tblGrid>
                <a:gridCol w="1127125"/>
                <a:gridCol w="1539875"/>
                <a:gridCol w="1300163"/>
                <a:gridCol w="1230312"/>
              </a:tblGrid>
              <a:tr h="412750">
                <a:tc gridSpan="4">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Storm Surge/ Sea Level Change Scenarios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661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Scenario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Channel  Depths</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t>Sea Level Rise (SLR)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Storm Event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85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1</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2068 FWOP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0.4 ft</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50-yr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409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2068 FWOP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0.4 ft</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100-yr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409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3</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2068 TSP 47 ft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0.4 ft</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50-yr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87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4</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2068 TSP 47 ft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0.4 ft</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100-yr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09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5</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2068 FWOP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1 ft</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50-yr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409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2068 FWOP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1 ft</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100-yr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409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7</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2068 TSP 47 ft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1 ft</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50-yr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079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8</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2068 TSP 47 ft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1 ft</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100-yr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409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9</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2068 FWOP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2 ft</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50-yr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r h="4095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10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2068 FWOP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6 ft</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50-yr</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solidFill>
                  </a:tcPr>
                </a:tc>
              </a:tr>
            </a:tbl>
          </a:graphicData>
        </a:graphic>
      </p:graphicFrame>
      <p:pic>
        <p:nvPicPr>
          <p:cNvPr id="4165" name="Picture 5"/>
          <p:cNvPicPr>
            <a:picLocks noChangeAspect="1" noChangeArrowheads="1"/>
          </p:cNvPicPr>
          <p:nvPr/>
        </p:nvPicPr>
        <p:blipFill>
          <a:blip r:embed="rId3" cstate="print"/>
          <a:srcRect/>
          <a:stretch>
            <a:fillRect/>
          </a:stretch>
        </p:blipFill>
        <p:spPr bwMode="auto">
          <a:xfrm>
            <a:off x="336550" y="2212975"/>
            <a:ext cx="3076575" cy="1847850"/>
          </a:xfrm>
          <a:prstGeom prst="rect">
            <a:avLst/>
          </a:prstGeom>
          <a:noFill/>
          <a:ln w="15875">
            <a:solidFill>
              <a:schemeClr val="tx1"/>
            </a:solidFill>
            <a:miter lim="800000"/>
            <a:headEnd/>
            <a:tailEnd/>
          </a:ln>
        </p:spPr>
      </p:pic>
      <p:sp>
        <p:nvSpPr>
          <p:cNvPr id="4167" name="TextBox 10"/>
          <p:cNvSpPr txBox="1">
            <a:spLocks noChangeArrowheads="1"/>
          </p:cNvSpPr>
          <p:nvPr/>
        </p:nvSpPr>
        <p:spPr bwMode="auto">
          <a:xfrm>
            <a:off x="234950" y="4040188"/>
            <a:ext cx="3305175" cy="523220"/>
          </a:xfrm>
          <a:prstGeom prst="rect">
            <a:avLst/>
          </a:prstGeom>
          <a:noFill/>
          <a:ln w="9525">
            <a:noFill/>
            <a:miter lim="800000"/>
            <a:headEnd/>
            <a:tailEnd/>
          </a:ln>
        </p:spPr>
        <p:txBody>
          <a:bodyPr>
            <a:spAutoFit/>
          </a:bodyPr>
          <a:lstStyle/>
          <a:p>
            <a:r>
              <a:rPr lang="en-US" sz="1400" dirty="0">
                <a:latin typeface="Century Gothic" pitchFamily="34" charset="0"/>
              </a:rPr>
              <a:t>Mesh resolution:  </a:t>
            </a:r>
            <a:br>
              <a:rPr lang="en-US" sz="1400" dirty="0">
                <a:latin typeface="Century Gothic" pitchFamily="34" charset="0"/>
              </a:rPr>
            </a:br>
            <a:r>
              <a:rPr lang="en-US" sz="1400" dirty="0">
                <a:latin typeface="Century Gothic" pitchFamily="34" charset="0"/>
              </a:rPr>
              <a:t>Minimum element size ~ 100 </a:t>
            </a:r>
            <a:r>
              <a:rPr lang="en-US" sz="1400" dirty="0" smtClean="0">
                <a:latin typeface="Century Gothic" pitchFamily="34" charset="0"/>
              </a:rPr>
              <a:t>feet</a:t>
            </a:r>
            <a:endParaRPr lang="en-US" sz="1400" dirty="0">
              <a:latin typeface="Century Gothic" pitchFamily="34" charset="0"/>
            </a:endParaRPr>
          </a:p>
        </p:txBody>
      </p:sp>
      <p:sp>
        <p:nvSpPr>
          <p:cNvPr id="10" name="Title 1"/>
          <p:cNvSpPr txBox="1">
            <a:spLocks/>
          </p:cNvSpPr>
          <p:nvPr/>
        </p:nvSpPr>
        <p:spPr>
          <a:xfrm>
            <a:off x="0" y="307975"/>
            <a:ext cx="9144000" cy="814388"/>
          </a:xfrm>
          <a:prstGeom prst="rect">
            <a:avLst/>
          </a:prstGeom>
        </p:spPr>
        <p:txBody>
          <a:bodyPr/>
          <a:lstStyle/>
          <a:p>
            <a:pPr algn="ctr" eaLnBrk="0" hangingPunct="0">
              <a:defRPr/>
            </a:pPr>
            <a:r>
              <a:rPr lang="en-US" sz="3100" b="1" kern="0" dirty="0">
                <a:solidFill>
                  <a:srgbClr val="006699"/>
                </a:solidFill>
                <a:latin typeface="Century Gothic" pitchFamily="34" charset="0"/>
                <a:ea typeface="+mj-ea"/>
                <a:cs typeface="+mj-cs"/>
              </a:rPr>
              <a:t>STORM SURGE &amp; SEA LEVEL CHANGE ANALYSIS</a:t>
            </a:r>
          </a:p>
        </p:txBody>
      </p:sp>
      <p:sp>
        <p:nvSpPr>
          <p:cNvPr id="4169"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
        <p:nvSpPr>
          <p:cNvPr id="8" name="Slide Number Placeholder 5"/>
          <p:cNvSpPr>
            <a:spLocks noGrp="1"/>
          </p:cNvSpPr>
          <p:nvPr>
            <p:ph type="sldNum" sz="quarter" idx="10"/>
          </p:nvPr>
        </p:nvSpPr>
        <p:spPr bwMode="auto">
          <a:xfrm>
            <a:off x="8550275" y="0"/>
            <a:ext cx="593725" cy="350838"/>
          </a:xfrm>
          <a:noFill/>
          <a:ln>
            <a:miter lim="800000"/>
            <a:headEnd/>
            <a:tailEnd/>
          </a:ln>
        </p:spPr>
        <p:txBody>
          <a:bodyPr vert="horz" wrap="square" lIns="91440" tIns="45720" rIns="91440" bIns="45720" numCol="1" anchor="t" anchorCtr="0" compatLnSpc="1">
            <a:prstTxWarp prst="textNoShape">
              <a:avLst/>
            </a:prstTxWarp>
          </a:bodyPr>
          <a:lstStyle/>
          <a:p>
            <a:pPr marL="228600" indent="-228600" algn="ctr"/>
            <a:fld id="{178BF764-AB40-4F37-ADED-22E2985BABCC}" type="slidenum">
              <a:rPr lang="en-US" sz="1200" smtClean="0">
                <a:solidFill>
                  <a:srgbClr val="000000"/>
                </a:solidFill>
              </a:rPr>
              <a:pPr marL="228600" indent="-228600" algn="ctr"/>
              <a:t>31</a:t>
            </a:fld>
            <a:endParaRPr lang="en-US" sz="1200" dirty="0" smtClean="0">
              <a:solidFill>
                <a:srgbClr val="000000"/>
              </a:solidFill>
            </a:endParaRPr>
          </a:p>
        </p:txBody>
      </p:sp>
      <p:sp>
        <p:nvSpPr>
          <p:cNvPr id="9" name="TextBox 8"/>
          <p:cNvSpPr txBox="1"/>
          <p:nvPr/>
        </p:nvSpPr>
        <p:spPr>
          <a:xfrm>
            <a:off x="3588026" y="6192079"/>
            <a:ext cx="3132589" cy="338554"/>
          </a:xfrm>
          <a:prstGeom prst="rect">
            <a:avLst/>
          </a:prstGeom>
          <a:noFill/>
        </p:spPr>
        <p:txBody>
          <a:bodyPr wrap="none" rtlCol="0">
            <a:spAutoFit/>
          </a:bodyPr>
          <a:lstStyle/>
          <a:p>
            <a:r>
              <a:rPr lang="en-US" sz="1600" dirty="0" smtClean="0">
                <a:solidFill>
                  <a:schemeClr val="bg1"/>
                </a:solidFill>
                <a:latin typeface="Century Gothic" pitchFamily="34" charset="0"/>
              </a:rPr>
              <a:t>FWOP:  Future Without Project</a:t>
            </a:r>
            <a:endParaRPr lang="en-US" sz="1600" dirty="0">
              <a:solidFill>
                <a:schemeClr val="bg1"/>
              </a:solidFill>
              <a:latin typeface="Century Gothic"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9"/>
          <p:cNvGrpSpPr>
            <a:grpSpLocks/>
          </p:cNvGrpSpPr>
          <p:nvPr/>
        </p:nvGrpSpPr>
        <p:grpSpPr bwMode="auto">
          <a:xfrm>
            <a:off x="2986088" y="1057275"/>
            <a:ext cx="6084887" cy="2416175"/>
            <a:chOff x="449" y="649"/>
            <a:chExt cx="4866" cy="1933"/>
          </a:xfrm>
        </p:grpSpPr>
        <p:pic>
          <p:nvPicPr>
            <p:cNvPr id="5122" name="Picture 1"/>
            <p:cNvPicPr>
              <a:picLocks noChangeAspect="1" noChangeArrowheads="1"/>
            </p:cNvPicPr>
            <p:nvPr/>
          </p:nvPicPr>
          <p:blipFill>
            <a:blip r:embed="rId3" cstate="print"/>
            <a:srcRect l="2740" t="2423" r="6850" b="3372"/>
            <a:stretch>
              <a:fillRect/>
            </a:stretch>
          </p:blipFill>
          <p:spPr bwMode="auto">
            <a:xfrm>
              <a:off x="2842" y="649"/>
              <a:ext cx="2473" cy="1930"/>
            </a:xfrm>
            <a:prstGeom prst="rect">
              <a:avLst/>
            </a:prstGeom>
            <a:noFill/>
            <a:ln w="9525">
              <a:solidFill>
                <a:schemeClr val="tx1"/>
              </a:solidFill>
              <a:miter lim="800000"/>
              <a:headEnd/>
              <a:tailEnd/>
            </a:ln>
          </p:spPr>
        </p:pic>
        <p:pic>
          <p:nvPicPr>
            <p:cNvPr id="5123" name="Picture 4"/>
            <p:cNvPicPr>
              <a:picLocks noChangeAspect="1" noChangeArrowheads="1"/>
            </p:cNvPicPr>
            <p:nvPr/>
          </p:nvPicPr>
          <p:blipFill>
            <a:blip r:embed="rId4" cstate="print"/>
            <a:srcRect/>
            <a:stretch>
              <a:fillRect/>
            </a:stretch>
          </p:blipFill>
          <p:spPr bwMode="auto">
            <a:xfrm>
              <a:off x="449" y="651"/>
              <a:ext cx="2352" cy="1931"/>
            </a:xfrm>
            <a:prstGeom prst="rect">
              <a:avLst/>
            </a:prstGeom>
            <a:noFill/>
            <a:ln w="12700">
              <a:solidFill>
                <a:schemeClr val="tx1"/>
              </a:solidFill>
              <a:miter lim="800000"/>
              <a:headEnd/>
              <a:tailEnd/>
            </a:ln>
          </p:spPr>
        </p:pic>
      </p:grpSp>
      <p:sp>
        <p:nvSpPr>
          <p:cNvPr id="10" name="Title 1"/>
          <p:cNvSpPr txBox="1">
            <a:spLocks/>
          </p:cNvSpPr>
          <p:nvPr/>
        </p:nvSpPr>
        <p:spPr>
          <a:xfrm>
            <a:off x="0" y="307975"/>
            <a:ext cx="9144000" cy="814388"/>
          </a:xfrm>
          <a:prstGeom prst="rect">
            <a:avLst/>
          </a:prstGeom>
        </p:spPr>
        <p:txBody>
          <a:bodyPr/>
          <a:lstStyle/>
          <a:p>
            <a:pPr algn="ctr" eaLnBrk="0" hangingPunct="0"/>
            <a:r>
              <a:rPr lang="en-US" sz="3600" b="1">
                <a:solidFill>
                  <a:srgbClr val="006699"/>
                </a:solidFill>
                <a:latin typeface="Century Gothic" pitchFamily="34" charset="0"/>
              </a:rPr>
              <a:t>PROJECT IMPACT ON STORM SURGE</a:t>
            </a:r>
          </a:p>
        </p:txBody>
      </p:sp>
      <p:sp>
        <p:nvSpPr>
          <p:cNvPr id="5194"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
        <p:nvSpPr>
          <p:cNvPr id="5201" name="Text Box 81"/>
          <p:cNvSpPr txBox="1">
            <a:spLocks noChangeArrowheads="1"/>
          </p:cNvSpPr>
          <p:nvPr/>
        </p:nvSpPr>
        <p:spPr bwMode="auto">
          <a:xfrm>
            <a:off x="216177" y="1029460"/>
            <a:ext cx="2845651" cy="1077218"/>
          </a:xfrm>
          <a:prstGeom prst="rect">
            <a:avLst/>
          </a:prstGeom>
          <a:noFill/>
          <a:ln w="9525">
            <a:noFill/>
            <a:miter lim="800000"/>
            <a:headEnd/>
            <a:tailEnd/>
          </a:ln>
          <a:effectLst/>
        </p:spPr>
        <p:txBody>
          <a:bodyPr wrap="none">
            <a:spAutoFit/>
          </a:bodyPr>
          <a:lstStyle/>
          <a:p>
            <a:pPr marL="115888" indent="-115888">
              <a:buFont typeface="Wingdings" pitchFamily="2" charset="2"/>
              <a:buNone/>
            </a:pPr>
            <a:r>
              <a:rPr lang="en-US" sz="1600" b="1" dirty="0">
                <a:latin typeface="Century Gothic" pitchFamily="34" charset="0"/>
              </a:rPr>
              <a:t>DIFFERENCE </a:t>
            </a:r>
            <a:r>
              <a:rPr lang="en-US" sz="1600" b="1" dirty="0" smtClean="0">
                <a:latin typeface="Century Gothic" pitchFamily="34" charset="0"/>
              </a:rPr>
              <a:t>BETWEEN</a:t>
            </a:r>
            <a:endParaRPr lang="en-US" sz="1600" b="1" dirty="0">
              <a:latin typeface="Century Gothic" pitchFamily="34" charset="0"/>
            </a:endParaRPr>
          </a:p>
          <a:p>
            <a:pPr marL="115888" indent="-115888">
              <a:buFont typeface="Wingdings" pitchFamily="2" charset="2"/>
              <a:buNone/>
            </a:pPr>
            <a:r>
              <a:rPr lang="en-US" sz="1600" b="1" dirty="0">
                <a:latin typeface="Century Gothic" pitchFamily="34" charset="0"/>
              </a:rPr>
              <a:t>47-FOOT </a:t>
            </a:r>
            <a:r>
              <a:rPr lang="en-US" sz="1600" b="1" dirty="0" smtClean="0">
                <a:latin typeface="Century Gothic" pitchFamily="34" charset="0"/>
              </a:rPr>
              <a:t>TSP AND </a:t>
            </a:r>
            <a:r>
              <a:rPr lang="en-US" sz="1600" b="1" dirty="0">
                <a:latin typeface="Century Gothic" pitchFamily="34" charset="0"/>
              </a:rPr>
              <a:t>EXISTING</a:t>
            </a:r>
          </a:p>
          <a:p>
            <a:pPr marL="115888" indent="-115888">
              <a:buFont typeface="Wingdings" pitchFamily="2" charset="2"/>
              <a:buChar char="§"/>
            </a:pPr>
            <a:r>
              <a:rPr lang="en-US" sz="1600" b="1" dirty="0" smtClean="0">
                <a:latin typeface="Century Gothic" pitchFamily="34" charset="0"/>
              </a:rPr>
              <a:t>SEA LEVEL RISE </a:t>
            </a:r>
            <a:r>
              <a:rPr lang="en-US" sz="1600" b="1" dirty="0">
                <a:latin typeface="Century Gothic" pitchFamily="34" charset="0"/>
              </a:rPr>
              <a:t>= 0</a:t>
            </a:r>
          </a:p>
          <a:p>
            <a:pPr marL="115888" indent="-115888">
              <a:buFont typeface="Wingdings" pitchFamily="2" charset="2"/>
              <a:buChar char="§"/>
            </a:pPr>
            <a:r>
              <a:rPr lang="en-US" sz="1600" b="1" dirty="0">
                <a:latin typeface="Century Gothic" pitchFamily="34" charset="0"/>
              </a:rPr>
              <a:t>HURRICANE DORA</a:t>
            </a:r>
          </a:p>
        </p:txBody>
      </p:sp>
      <p:sp>
        <p:nvSpPr>
          <p:cNvPr id="5203" name="Text Box 83"/>
          <p:cNvSpPr txBox="1">
            <a:spLocks noChangeArrowheads="1"/>
          </p:cNvSpPr>
          <p:nvPr/>
        </p:nvSpPr>
        <p:spPr bwMode="auto">
          <a:xfrm>
            <a:off x="5546725" y="1009650"/>
            <a:ext cx="409575" cy="457200"/>
          </a:xfrm>
          <a:prstGeom prst="rect">
            <a:avLst/>
          </a:prstGeom>
          <a:noFill/>
          <a:ln w="9525">
            <a:noFill/>
            <a:miter lim="800000"/>
            <a:headEnd/>
            <a:tailEnd/>
          </a:ln>
          <a:effectLst/>
        </p:spPr>
        <p:txBody>
          <a:bodyPr wrap="none">
            <a:spAutoFit/>
          </a:bodyPr>
          <a:lstStyle/>
          <a:p>
            <a:r>
              <a:rPr lang="en-US" sz="2400" b="1">
                <a:solidFill>
                  <a:srgbClr val="006699"/>
                </a:solidFill>
                <a:latin typeface="Century Gothic" pitchFamily="34" charset="0"/>
              </a:rPr>
              <a:t>A</a:t>
            </a:r>
          </a:p>
        </p:txBody>
      </p:sp>
      <p:sp>
        <p:nvSpPr>
          <p:cNvPr id="5204" name="Text Box 84"/>
          <p:cNvSpPr txBox="1">
            <a:spLocks noChangeArrowheads="1"/>
          </p:cNvSpPr>
          <p:nvPr/>
        </p:nvSpPr>
        <p:spPr bwMode="auto">
          <a:xfrm>
            <a:off x="8674100" y="1003300"/>
            <a:ext cx="360363" cy="457200"/>
          </a:xfrm>
          <a:prstGeom prst="rect">
            <a:avLst/>
          </a:prstGeom>
          <a:noFill/>
          <a:ln w="9525">
            <a:noFill/>
            <a:miter lim="800000"/>
            <a:headEnd/>
            <a:tailEnd/>
          </a:ln>
          <a:effectLst/>
        </p:spPr>
        <p:txBody>
          <a:bodyPr wrap="none">
            <a:spAutoFit/>
          </a:bodyPr>
          <a:lstStyle/>
          <a:p>
            <a:r>
              <a:rPr lang="en-US" sz="2400" b="1">
                <a:solidFill>
                  <a:srgbClr val="006699"/>
                </a:solidFill>
                <a:latin typeface="Century Gothic" pitchFamily="34" charset="0"/>
              </a:rPr>
              <a:t>B</a:t>
            </a:r>
          </a:p>
        </p:txBody>
      </p:sp>
      <p:sp>
        <p:nvSpPr>
          <p:cNvPr id="5205" name="Text Box 85"/>
          <p:cNvSpPr txBox="1">
            <a:spLocks noChangeArrowheads="1"/>
          </p:cNvSpPr>
          <p:nvPr/>
        </p:nvSpPr>
        <p:spPr bwMode="auto">
          <a:xfrm>
            <a:off x="-40998" y="961543"/>
            <a:ext cx="371475" cy="396875"/>
          </a:xfrm>
          <a:prstGeom prst="rect">
            <a:avLst/>
          </a:prstGeom>
          <a:noFill/>
          <a:ln w="9525">
            <a:noFill/>
            <a:miter lim="800000"/>
            <a:headEnd/>
            <a:tailEnd/>
          </a:ln>
          <a:effectLst/>
        </p:spPr>
        <p:txBody>
          <a:bodyPr wrap="none">
            <a:spAutoFit/>
          </a:bodyPr>
          <a:lstStyle/>
          <a:p>
            <a:r>
              <a:rPr lang="en-US" sz="2000" b="1" dirty="0">
                <a:solidFill>
                  <a:srgbClr val="006699"/>
                </a:solidFill>
                <a:latin typeface="Century Gothic" pitchFamily="34" charset="0"/>
              </a:rPr>
              <a:t>A</a:t>
            </a:r>
          </a:p>
        </p:txBody>
      </p:sp>
      <p:sp>
        <p:nvSpPr>
          <p:cNvPr id="5206" name="Text Box 86"/>
          <p:cNvSpPr txBox="1">
            <a:spLocks noChangeArrowheads="1"/>
          </p:cNvSpPr>
          <p:nvPr/>
        </p:nvSpPr>
        <p:spPr bwMode="auto">
          <a:xfrm>
            <a:off x="-36649" y="2063268"/>
            <a:ext cx="331787" cy="396875"/>
          </a:xfrm>
          <a:prstGeom prst="rect">
            <a:avLst/>
          </a:prstGeom>
          <a:noFill/>
          <a:ln w="9525">
            <a:noFill/>
            <a:miter lim="800000"/>
            <a:headEnd/>
            <a:tailEnd/>
          </a:ln>
          <a:effectLst/>
        </p:spPr>
        <p:txBody>
          <a:bodyPr wrap="none">
            <a:spAutoFit/>
          </a:bodyPr>
          <a:lstStyle/>
          <a:p>
            <a:r>
              <a:rPr lang="en-US" sz="2000" b="1" dirty="0">
                <a:solidFill>
                  <a:srgbClr val="006699"/>
                </a:solidFill>
                <a:latin typeface="Century Gothic" pitchFamily="34" charset="0"/>
              </a:rPr>
              <a:t>B</a:t>
            </a:r>
          </a:p>
        </p:txBody>
      </p:sp>
      <p:sp>
        <p:nvSpPr>
          <p:cNvPr id="5207" name="Text Box 87"/>
          <p:cNvSpPr txBox="1">
            <a:spLocks noChangeArrowheads="1"/>
          </p:cNvSpPr>
          <p:nvPr/>
        </p:nvSpPr>
        <p:spPr bwMode="auto">
          <a:xfrm>
            <a:off x="209759" y="2110893"/>
            <a:ext cx="2694969" cy="1569660"/>
          </a:xfrm>
          <a:prstGeom prst="rect">
            <a:avLst/>
          </a:prstGeom>
          <a:noFill/>
          <a:ln w="9525">
            <a:noFill/>
            <a:miter lim="800000"/>
            <a:headEnd/>
            <a:tailEnd/>
          </a:ln>
          <a:effectLst/>
        </p:spPr>
        <p:txBody>
          <a:bodyPr wrap="none">
            <a:spAutoFit/>
          </a:bodyPr>
          <a:lstStyle/>
          <a:p>
            <a:pPr>
              <a:buFont typeface="Wingdings" pitchFamily="2" charset="2"/>
              <a:buNone/>
            </a:pPr>
            <a:r>
              <a:rPr lang="en-US" sz="1600" b="1" dirty="0">
                <a:latin typeface="Century Gothic" pitchFamily="34" charset="0"/>
              </a:rPr>
              <a:t>DIFFERENCE </a:t>
            </a:r>
            <a:r>
              <a:rPr lang="en-US" sz="1600" b="1" dirty="0" smtClean="0">
                <a:latin typeface="Century Gothic" pitchFamily="34" charset="0"/>
              </a:rPr>
              <a:t>BETWEEN</a:t>
            </a:r>
            <a:r>
              <a:rPr lang="en-US" sz="1600" b="1" dirty="0">
                <a:latin typeface="Century Gothic" pitchFamily="34" charset="0"/>
              </a:rPr>
              <a:t> </a:t>
            </a:r>
            <a:r>
              <a:rPr lang="en-US" sz="1600" b="1" dirty="0" smtClean="0">
                <a:latin typeface="Century Gothic" pitchFamily="34" charset="0"/>
              </a:rPr>
              <a:t/>
            </a:r>
            <a:br>
              <a:rPr lang="en-US" sz="1600" b="1" dirty="0" smtClean="0">
                <a:latin typeface="Century Gothic" pitchFamily="34" charset="0"/>
              </a:rPr>
            </a:br>
            <a:r>
              <a:rPr lang="en-US" sz="1600" b="1" dirty="0" smtClean="0">
                <a:latin typeface="Century Gothic" pitchFamily="34" charset="0"/>
              </a:rPr>
              <a:t>47-FOOT TSP AND FUTURE </a:t>
            </a:r>
            <a:br>
              <a:rPr lang="en-US" sz="1600" b="1" dirty="0" smtClean="0">
                <a:latin typeface="Century Gothic" pitchFamily="34" charset="0"/>
              </a:rPr>
            </a:br>
            <a:r>
              <a:rPr lang="en-US" sz="1600" b="1" dirty="0" smtClean="0">
                <a:latin typeface="Century Gothic" pitchFamily="34" charset="0"/>
              </a:rPr>
              <a:t>WITHOUT PROJECT</a:t>
            </a:r>
            <a:br>
              <a:rPr lang="en-US" sz="1600" b="1" dirty="0" smtClean="0">
                <a:latin typeface="Century Gothic" pitchFamily="34" charset="0"/>
              </a:rPr>
            </a:br>
            <a:r>
              <a:rPr lang="en-US" sz="1600" b="1" dirty="0" smtClean="0">
                <a:latin typeface="Century Gothic" pitchFamily="34" charset="0"/>
              </a:rPr>
              <a:t>AT YEAR 2068</a:t>
            </a:r>
            <a:endParaRPr lang="en-US" sz="1600" b="1" dirty="0">
              <a:latin typeface="Century Gothic" pitchFamily="34" charset="0"/>
            </a:endParaRPr>
          </a:p>
          <a:p>
            <a:pPr>
              <a:buFont typeface="Wingdings" pitchFamily="2" charset="2"/>
              <a:buChar char="§"/>
            </a:pPr>
            <a:r>
              <a:rPr lang="en-US" sz="1600" b="1" dirty="0" smtClean="0">
                <a:latin typeface="Century Gothic" pitchFamily="34" charset="0"/>
              </a:rPr>
              <a:t>SEA LEVEL RISE  </a:t>
            </a:r>
            <a:r>
              <a:rPr lang="en-US" sz="1600" b="1" dirty="0">
                <a:latin typeface="Century Gothic" pitchFamily="34" charset="0"/>
              </a:rPr>
              <a:t>= .4 FEET</a:t>
            </a:r>
          </a:p>
          <a:p>
            <a:pPr>
              <a:buFont typeface="Wingdings" pitchFamily="2" charset="2"/>
              <a:buChar char="§"/>
            </a:pPr>
            <a:r>
              <a:rPr lang="en-US" sz="1600" b="1" dirty="0">
                <a:latin typeface="Century Gothic" pitchFamily="34" charset="0"/>
              </a:rPr>
              <a:t>50-YEAR STORM EVENT</a:t>
            </a:r>
          </a:p>
        </p:txBody>
      </p:sp>
      <p:sp>
        <p:nvSpPr>
          <p:cNvPr id="14" name="Slide Number Placeholder 5"/>
          <p:cNvSpPr>
            <a:spLocks noGrp="1"/>
          </p:cNvSpPr>
          <p:nvPr>
            <p:ph type="sldNum" sz="quarter" idx="10"/>
          </p:nvPr>
        </p:nvSpPr>
        <p:spPr bwMode="auto">
          <a:xfrm>
            <a:off x="8550275" y="0"/>
            <a:ext cx="593725" cy="350838"/>
          </a:xfrm>
          <a:noFill/>
          <a:ln>
            <a:miter lim="800000"/>
            <a:headEnd/>
            <a:tailEnd/>
          </a:ln>
        </p:spPr>
        <p:txBody>
          <a:bodyPr vert="horz" wrap="square" lIns="91440" tIns="45720" rIns="91440" bIns="45720" numCol="1" anchor="t" anchorCtr="0" compatLnSpc="1">
            <a:prstTxWarp prst="textNoShape">
              <a:avLst/>
            </a:prstTxWarp>
          </a:bodyPr>
          <a:lstStyle/>
          <a:p>
            <a:pPr marL="228600" indent="-228600" algn="ctr"/>
            <a:fld id="{178BF764-AB40-4F37-ADED-22E2985BABCC}" type="slidenum">
              <a:rPr lang="en-US" sz="1200" smtClean="0">
                <a:solidFill>
                  <a:srgbClr val="000000"/>
                </a:solidFill>
              </a:rPr>
              <a:pPr marL="228600" indent="-228600" algn="ctr"/>
              <a:t>32</a:t>
            </a:fld>
            <a:endParaRPr lang="en-US" sz="1200" dirty="0" smtClean="0">
              <a:solidFill>
                <a:srgbClr val="000000"/>
              </a:solidFill>
            </a:endParaRPr>
          </a:p>
        </p:txBody>
      </p:sp>
      <p:sp>
        <p:nvSpPr>
          <p:cNvPr id="17" name="Rectangle 16"/>
          <p:cNvSpPr/>
          <p:nvPr/>
        </p:nvSpPr>
        <p:spPr>
          <a:xfrm>
            <a:off x="159026" y="3637724"/>
            <a:ext cx="8865704" cy="28425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220" name="Group 100"/>
          <p:cNvGraphicFramePr>
            <a:graphicFrameLocks noGrp="1"/>
          </p:cNvGraphicFramePr>
          <p:nvPr/>
        </p:nvGraphicFramePr>
        <p:xfrm>
          <a:off x="136525" y="3657600"/>
          <a:ext cx="8893175" cy="2829643"/>
        </p:xfrm>
        <a:graphic>
          <a:graphicData uri="http://schemas.openxmlformats.org/drawingml/2006/table">
            <a:tbl>
              <a:tblPr/>
              <a:tblGrid>
                <a:gridCol w="2535238"/>
                <a:gridCol w="784225"/>
                <a:gridCol w="784225"/>
                <a:gridCol w="884237"/>
                <a:gridCol w="741363"/>
                <a:gridCol w="884237"/>
                <a:gridCol w="755650"/>
                <a:gridCol w="827088"/>
                <a:gridCol w="696912"/>
              </a:tblGrid>
              <a:tr h="245157">
                <a:tc gridSpan="9">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6699"/>
                          </a:solidFill>
                          <a:effectLst/>
                          <a:latin typeface="Century Gothic" pitchFamily="34" charset="0"/>
                          <a:ea typeface="Calibri" pitchFamily="34" charset="0"/>
                          <a:cs typeface="Times New Roman" pitchFamily="18" charset="0"/>
                        </a:rPr>
                        <a:t>PROJECT AND SEA LEVEL CHANGE MAXIMUM WSE (FEET-NAVD88)</a:t>
                      </a:r>
                      <a:endParaRPr kumimoji="0" lang="en-US" sz="1400" b="0" i="0" u="none" strike="noStrike" cap="none" normalizeH="0" baseline="0" dirty="0" smtClean="0">
                        <a:ln>
                          <a:noFill/>
                        </a:ln>
                        <a:solidFill>
                          <a:srgbClr val="006699"/>
                        </a:solidFill>
                        <a:effectLst/>
                        <a:latin typeface="Century Gothic" pitchFamily="34" charset="0"/>
                        <a:ea typeface="Calibri" pitchFamily="34" charset="0"/>
                        <a:cs typeface="Times New Roman" pitchFamily="18" charset="0"/>
                      </a:endParaRPr>
                    </a:p>
                  </a:txBody>
                  <a:tcPr marL="45502" marR="4550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36411">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SCENARIOS</a:t>
                      </a:r>
                      <a:endPar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endParaRP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Mayport</a:t>
                      </a: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Dames Point Bridge</a:t>
                      </a: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Trout River</a:t>
                      </a: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San Marco</a:t>
                      </a: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436411">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Max WSE (ft)</a:t>
                      </a: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Diff </a:t>
                      </a: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(ft)</a:t>
                      </a: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Max WSE (ft)</a:t>
                      </a: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Diff</a:t>
                      </a: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 (ft)</a:t>
                      </a: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Max WSE (ft)</a:t>
                      </a: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Diff</a:t>
                      </a: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 (ft)</a:t>
                      </a: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Max WSE (ft)</a:t>
                      </a: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Diff</a:t>
                      </a: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 (ft)</a:t>
                      </a: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246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t>SCENARIO 1 </a:t>
                      </a:r>
                      <a:br>
                        <a:rPr kumimoji="0" lang="en-US" sz="1300" b="1"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br>
                      <a:r>
                        <a:rPr kumimoji="0" lang="en-US" sz="1300" b="0"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t>[2068 FWOP, 50-yr, 0.4'SLR]</a:t>
                      </a:r>
                      <a:r>
                        <a:rPr kumimoji="0" lang="en-US" sz="1300" b="1"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t> </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8.01</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6.57</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7.82</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7.59</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726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t>SCENARIO 3 </a:t>
                      </a:r>
                      <a:br>
                        <a:rPr kumimoji="0" lang="en-US" sz="1300" b="1"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br>
                      <a:r>
                        <a:rPr kumimoji="0" lang="en-US" sz="1300" b="0"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t>[TSP 47’, 50-yr, 0.4'SLR] </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8.15</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0.14</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6.86</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t>0.29</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7.90</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0.08</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7.65</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0.06</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5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t>SCENARIO 2 </a:t>
                      </a:r>
                      <a:br>
                        <a:rPr kumimoji="0" lang="en-US" sz="1300" b="1"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br>
                      <a:r>
                        <a:rPr kumimoji="0" lang="en-US" sz="1300" b="0"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t>[2068 FWOP, 100-yr, 0.4'SLR]</a:t>
                      </a:r>
                      <a:r>
                        <a:rPr kumimoji="0" lang="en-US" sz="1300" b="1"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t> </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10.41</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9.04</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11.41</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10.04</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endParaRP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052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300" b="1"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t>SCENARIO 4 </a:t>
                      </a:r>
                      <a:br>
                        <a:rPr kumimoji="0" lang="en-US" sz="1300" b="1"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br>
                      <a:r>
                        <a:rPr kumimoji="0" lang="en-US" sz="1300" b="0"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t>[TSP 47’, 100-yr, 0.4'SLR]</a:t>
                      </a:r>
                      <a:r>
                        <a:rPr kumimoji="0" lang="en-US" sz="1300" b="1"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t> </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10.53</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0.12</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9.31</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0.08</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11.60</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0.18</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rgbClr val="000000"/>
                          </a:solidFill>
                          <a:effectLst/>
                          <a:latin typeface="Century Gothic" pitchFamily="34" charset="0"/>
                          <a:ea typeface="Calibri" pitchFamily="34" charset="0"/>
                          <a:cs typeface="Times New Roman" pitchFamily="18" charset="0"/>
                        </a:rPr>
                        <a:t>10.12</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latin typeface="Century Gothic" pitchFamily="34" charset="0"/>
                          <a:ea typeface="Calibri" pitchFamily="34" charset="0"/>
                          <a:cs typeface="Times New Roman" pitchFamily="18" charset="0"/>
                        </a:rPr>
                        <a:t>0.08</a:t>
                      </a:r>
                    </a:p>
                  </a:txBody>
                  <a:tcPr marL="45502" marR="45502"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2"/>
          <p:cNvPicPr>
            <a:picLocks noChangeAspect="1" noChangeArrowheads="1"/>
          </p:cNvPicPr>
          <p:nvPr/>
        </p:nvPicPr>
        <p:blipFill>
          <a:blip r:embed="rId3" cstate="print"/>
          <a:srcRect l="1004" t="11832" r="1672" b="13560"/>
          <a:stretch>
            <a:fillRect/>
          </a:stretch>
        </p:blipFill>
        <p:spPr bwMode="auto">
          <a:xfrm>
            <a:off x="92766" y="1006270"/>
            <a:ext cx="4191000" cy="3178175"/>
          </a:xfrm>
          <a:prstGeom prst="rect">
            <a:avLst/>
          </a:prstGeom>
          <a:noFill/>
          <a:ln w="3175">
            <a:solidFill>
              <a:schemeClr val="tx1"/>
            </a:solidFill>
            <a:miter lim="800000"/>
            <a:headEnd/>
            <a:tailEnd/>
          </a:ln>
        </p:spPr>
      </p:pic>
      <p:sp>
        <p:nvSpPr>
          <p:cNvPr id="6152" name="Slide Number Placeholder 5"/>
          <p:cNvSpPr>
            <a:spLocks noGrp="1"/>
          </p:cNvSpPr>
          <p:nvPr>
            <p:ph type="sldNum" sz="quarter" idx="10"/>
          </p:nvPr>
        </p:nvSpPr>
        <p:spPr bwMode="auto">
          <a:xfrm>
            <a:off x="8550275" y="0"/>
            <a:ext cx="593725" cy="350838"/>
          </a:xfrm>
          <a:noFill/>
          <a:ln>
            <a:miter lim="800000"/>
            <a:headEnd/>
            <a:tailEnd/>
          </a:ln>
        </p:spPr>
        <p:txBody>
          <a:bodyPr vert="horz" wrap="square" lIns="91440" tIns="45720" rIns="91440" bIns="45720" numCol="1" anchor="t" anchorCtr="0" compatLnSpc="1">
            <a:prstTxWarp prst="textNoShape">
              <a:avLst/>
            </a:prstTxWarp>
          </a:bodyPr>
          <a:lstStyle/>
          <a:p>
            <a:pPr marL="228600" indent="-228600" algn="ctr"/>
            <a:fld id="{095FAC06-F396-4372-A64C-F19D64831FEA}" type="slidenum">
              <a:rPr lang="en-US" sz="1200" smtClean="0"/>
              <a:pPr marL="228600" indent="-228600" algn="ctr"/>
              <a:t>33</a:t>
            </a:fld>
            <a:endParaRPr lang="en-US" sz="1200" smtClean="0"/>
          </a:p>
        </p:txBody>
      </p:sp>
      <p:sp>
        <p:nvSpPr>
          <p:cNvPr id="10" name="Title 1"/>
          <p:cNvSpPr txBox="1">
            <a:spLocks/>
          </p:cNvSpPr>
          <p:nvPr/>
        </p:nvSpPr>
        <p:spPr>
          <a:xfrm>
            <a:off x="0" y="307975"/>
            <a:ext cx="9144000" cy="814388"/>
          </a:xfrm>
          <a:prstGeom prst="rect">
            <a:avLst/>
          </a:prstGeom>
        </p:spPr>
        <p:txBody>
          <a:bodyPr/>
          <a:lstStyle/>
          <a:p>
            <a:pPr algn="ctr" eaLnBrk="0" hangingPunct="0"/>
            <a:r>
              <a:rPr lang="en-US" sz="3600" b="1">
                <a:solidFill>
                  <a:srgbClr val="006699"/>
                </a:solidFill>
                <a:latin typeface="Century Gothic" pitchFamily="34" charset="0"/>
              </a:rPr>
              <a:t>SHOALING ANALYSIS - METHODOLOGY</a:t>
            </a:r>
          </a:p>
        </p:txBody>
      </p:sp>
      <p:sp>
        <p:nvSpPr>
          <p:cNvPr id="6155"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
        <p:nvSpPr>
          <p:cNvPr id="6156" name="Text Box 12"/>
          <p:cNvSpPr txBox="1">
            <a:spLocks noChangeArrowheads="1"/>
          </p:cNvSpPr>
          <p:nvPr/>
        </p:nvSpPr>
        <p:spPr bwMode="auto">
          <a:xfrm>
            <a:off x="83559" y="3914570"/>
            <a:ext cx="4168775" cy="304800"/>
          </a:xfrm>
          <a:prstGeom prst="rect">
            <a:avLst/>
          </a:prstGeom>
          <a:noFill/>
          <a:ln w="9525">
            <a:noFill/>
            <a:miter lim="800000"/>
            <a:headEnd/>
            <a:tailEnd/>
          </a:ln>
          <a:effectLst/>
        </p:spPr>
        <p:txBody>
          <a:bodyPr wrap="none">
            <a:spAutoFit/>
          </a:bodyPr>
          <a:lstStyle/>
          <a:p>
            <a:r>
              <a:rPr lang="en-US" sz="1400" b="1" dirty="0">
                <a:latin typeface="Century Gothic" pitchFamily="34" charset="0"/>
              </a:rPr>
              <a:t>LOCATIONS FOR COMPARISONS OF BED LEVELS</a:t>
            </a:r>
          </a:p>
        </p:txBody>
      </p:sp>
      <p:sp>
        <p:nvSpPr>
          <p:cNvPr id="6158" name="Text Box 14"/>
          <p:cNvSpPr txBox="1">
            <a:spLocks noChangeArrowheads="1"/>
          </p:cNvSpPr>
          <p:nvPr/>
        </p:nvSpPr>
        <p:spPr bwMode="auto">
          <a:xfrm>
            <a:off x="3823391" y="1585707"/>
            <a:ext cx="312738" cy="366713"/>
          </a:xfrm>
          <a:prstGeom prst="rect">
            <a:avLst/>
          </a:prstGeom>
          <a:noFill/>
          <a:ln w="9525">
            <a:noFill/>
            <a:miter lim="800000"/>
            <a:headEnd/>
            <a:tailEnd/>
          </a:ln>
          <a:effectLst/>
        </p:spPr>
        <p:txBody>
          <a:bodyPr wrap="none">
            <a:spAutoFit/>
          </a:bodyPr>
          <a:lstStyle/>
          <a:p>
            <a:r>
              <a:rPr lang="en-US" b="1">
                <a:latin typeface="Century Gothic" pitchFamily="34" charset="0"/>
              </a:rPr>
              <a:t>1</a:t>
            </a:r>
          </a:p>
        </p:txBody>
      </p:sp>
      <p:sp>
        <p:nvSpPr>
          <p:cNvPr id="6159" name="Text Box 15"/>
          <p:cNvSpPr txBox="1">
            <a:spLocks noChangeArrowheads="1"/>
          </p:cNvSpPr>
          <p:nvPr/>
        </p:nvSpPr>
        <p:spPr bwMode="auto">
          <a:xfrm>
            <a:off x="2929629" y="1825420"/>
            <a:ext cx="312737" cy="366712"/>
          </a:xfrm>
          <a:prstGeom prst="rect">
            <a:avLst/>
          </a:prstGeom>
          <a:noFill/>
          <a:ln w="9525">
            <a:noFill/>
            <a:miter lim="800000"/>
            <a:headEnd/>
            <a:tailEnd/>
          </a:ln>
          <a:effectLst/>
        </p:spPr>
        <p:txBody>
          <a:bodyPr wrap="none">
            <a:spAutoFit/>
          </a:bodyPr>
          <a:lstStyle/>
          <a:p>
            <a:r>
              <a:rPr lang="en-US" b="1">
                <a:latin typeface="Century Gothic" pitchFamily="34" charset="0"/>
              </a:rPr>
              <a:t>2</a:t>
            </a:r>
          </a:p>
        </p:txBody>
      </p:sp>
      <p:sp>
        <p:nvSpPr>
          <p:cNvPr id="6160" name="Text Box 16"/>
          <p:cNvSpPr txBox="1">
            <a:spLocks noChangeArrowheads="1"/>
          </p:cNvSpPr>
          <p:nvPr/>
        </p:nvSpPr>
        <p:spPr bwMode="auto">
          <a:xfrm>
            <a:off x="2002529" y="1607932"/>
            <a:ext cx="312737" cy="366713"/>
          </a:xfrm>
          <a:prstGeom prst="rect">
            <a:avLst/>
          </a:prstGeom>
          <a:noFill/>
          <a:ln w="9525">
            <a:noFill/>
            <a:miter lim="800000"/>
            <a:headEnd/>
            <a:tailEnd/>
          </a:ln>
          <a:effectLst/>
        </p:spPr>
        <p:txBody>
          <a:bodyPr wrap="none">
            <a:spAutoFit/>
          </a:bodyPr>
          <a:lstStyle/>
          <a:p>
            <a:r>
              <a:rPr lang="en-US" b="1">
                <a:latin typeface="Century Gothic" pitchFamily="34" charset="0"/>
              </a:rPr>
              <a:t>3</a:t>
            </a:r>
          </a:p>
        </p:txBody>
      </p:sp>
      <p:sp>
        <p:nvSpPr>
          <p:cNvPr id="6161" name="Text Box 17"/>
          <p:cNvSpPr txBox="1">
            <a:spLocks noChangeArrowheads="1"/>
          </p:cNvSpPr>
          <p:nvPr/>
        </p:nvSpPr>
        <p:spPr bwMode="auto">
          <a:xfrm>
            <a:off x="1383404" y="1847645"/>
            <a:ext cx="312737" cy="366712"/>
          </a:xfrm>
          <a:prstGeom prst="rect">
            <a:avLst/>
          </a:prstGeom>
          <a:noFill/>
          <a:ln w="9525">
            <a:noFill/>
            <a:miter lim="800000"/>
            <a:headEnd/>
            <a:tailEnd/>
          </a:ln>
          <a:effectLst/>
        </p:spPr>
        <p:txBody>
          <a:bodyPr wrap="none">
            <a:spAutoFit/>
          </a:bodyPr>
          <a:lstStyle/>
          <a:p>
            <a:r>
              <a:rPr lang="en-US" b="1">
                <a:latin typeface="Century Gothic" pitchFamily="34" charset="0"/>
              </a:rPr>
              <a:t>4</a:t>
            </a:r>
          </a:p>
        </p:txBody>
      </p:sp>
      <p:sp>
        <p:nvSpPr>
          <p:cNvPr id="6162" name="Text Box 18"/>
          <p:cNvSpPr txBox="1">
            <a:spLocks noChangeArrowheads="1"/>
          </p:cNvSpPr>
          <p:nvPr/>
        </p:nvSpPr>
        <p:spPr bwMode="auto">
          <a:xfrm>
            <a:off x="776979" y="1296782"/>
            <a:ext cx="312737" cy="366713"/>
          </a:xfrm>
          <a:prstGeom prst="rect">
            <a:avLst/>
          </a:prstGeom>
          <a:noFill/>
          <a:ln w="9525">
            <a:noFill/>
            <a:miter lim="800000"/>
            <a:headEnd/>
            <a:tailEnd/>
          </a:ln>
          <a:effectLst/>
        </p:spPr>
        <p:txBody>
          <a:bodyPr wrap="none">
            <a:spAutoFit/>
          </a:bodyPr>
          <a:lstStyle/>
          <a:p>
            <a:r>
              <a:rPr lang="en-US" b="1">
                <a:latin typeface="Century Gothic" pitchFamily="34" charset="0"/>
              </a:rPr>
              <a:t>5</a:t>
            </a:r>
          </a:p>
        </p:txBody>
      </p:sp>
      <p:sp>
        <p:nvSpPr>
          <p:cNvPr id="6163" name="Text Box 19"/>
          <p:cNvSpPr txBox="1">
            <a:spLocks noChangeArrowheads="1"/>
          </p:cNvSpPr>
          <p:nvPr/>
        </p:nvSpPr>
        <p:spPr bwMode="auto">
          <a:xfrm>
            <a:off x="157854" y="2217532"/>
            <a:ext cx="312737" cy="366713"/>
          </a:xfrm>
          <a:prstGeom prst="rect">
            <a:avLst/>
          </a:prstGeom>
          <a:noFill/>
          <a:ln w="9525">
            <a:noFill/>
            <a:miter lim="800000"/>
            <a:headEnd/>
            <a:tailEnd/>
          </a:ln>
          <a:effectLst/>
        </p:spPr>
        <p:txBody>
          <a:bodyPr wrap="none">
            <a:spAutoFit/>
          </a:bodyPr>
          <a:lstStyle/>
          <a:p>
            <a:r>
              <a:rPr lang="en-US" b="1">
                <a:latin typeface="Century Gothic" pitchFamily="34" charset="0"/>
              </a:rPr>
              <a:t>6</a:t>
            </a:r>
          </a:p>
        </p:txBody>
      </p:sp>
      <p:sp>
        <p:nvSpPr>
          <p:cNvPr id="6164" name="Text Box 20"/>
          <p:cNvSpPr txBox="1">
            <a:spLocks noChangeArrowheads="1"/>
          </p:cNvSpPr>
          <p:nvPr/>
        </p:nvSpPr>
        <p:spPr bwMode="auto">
          <a:xfrm>
            <a:off x="311841" y="2530270"/>
            <a:ext cx="312738" cy="366712"/>
          </a:xfrm>
          <a:prstGeom prst="rect">
            <a:avLst/>
          </a:prstGeom>
          <a:noFill/>
          <a:ln w="9525">
            <a:noFill/>
            <a:miter lim="800000"/>
            <a:headEnd/>
            <a:tailEnd/>
          </a:ln>
          <a:effectLst/>
        </p:spPr>
        <p:txBody>
          <a:bodyPr wrap="none">
            <a:spAutoFit/>
          </a:bodyPr>
          <a:lstStyle/>
          <a:p>
            <a:r>
              <a:rPr lang="en-US" b="1">
                <a:latin typeface="Century Gothic" pitchFamily="34" charset="0"/>
              </a:rPr>
              <a:t>7</a:t>
            </a:r>
          </a:p>
        </p:txBody>
      </p:sp>
      <p:sp>
        <p:nvSpPr>
          <p:cNvPr id="6165" name="Text Box 21"/>
          <p:cNvSpPr txBox="1">
            <a:spLocks noChangeArrowheads="1"/>
          </p:cNvSpPr>
          <p:nvPr/>
        </p:nvSpPr>
        <p:spPr bwMode="auto">
          <a:xfrm>
            <a:off x="200716" y="3408157"/>
            <a:ext cx="312738" cy="366713"/>
          </a:xfrm>
          <a:prstGeom prst="rect">
            <a:avLst/>
          </a:prstGeom>
          <a:noFill/>
          <a:ln w="9525">
            <a:noFill/>
            <a:miter lim="800000"/>
            <a:headEnd/>
            <a:tailEnd/>
          </a:ln>
          <a:effectLst/>
        </p:spPr>
        <p:txBody>
          <a:bodyPr wrap="none">
            <a:spAutoFit/>
          </a:bodyPr>
          <a:lstStyle/>
          <a:p>
            <a:r>
              <a:rPr lang="en-US" b="1">
                <a:latin typeface="Century Gothic" pitchFamily="34" charset="0"/>
              </a:rPr>
              <a:t>8</a:t>
            </a:r>
          </a:p>
        </p:txBody>
      </p:sp>
      <p:sp>
        <p:nvSpPr>
          <p:cNvPr id="6169" name="Rectangle 25"/>
          <p:cNvSpPr>
            <a:spLocks noChangeArrowheads="1"/>
          </p:cNvSpPr>
          <p:nvPr/>
        </p:nvSpPr>
        <p:spPr bwMode="auto">
          <a:xfrm>
            <a:off x="4382840" y="1005026"/>
            <a:ext cx="4639240" cy="3191053"/>
          </a:xfrm>
          <a:prstGeom prst="rect">
            <a:avLst/>
          </a:prstGeom>
          <a:noFill/>
          <a:ln w="3175">
            <a:solidFill>
              <a:schemeClr val="tx1"/>
            </a:solidFill>
            <a:miter lim="800000"/>
            <a:headEnd/>
            <a:tailEnd/>
          </a:ln>
          <a:effectLst/>
        </p:spPr>
        <p:txBody>
          <a:bodyPr wrap="none" anchor="ctr"/>
          <a:lstStyle/>
          <a:p>
            <a:endParaRPr lang="en-US"/>
          </a:p>
        </p:txBody>
      </p:sp>
      <p:sp>
        <p:nvSpPr>
          <p:cNvPr id="23" name="Rectangle 22"/>
          <p:cNvSpPr/>
          <p:nvPr/>
        </p:nvSpPr>
        <p:spPr>
          <a:xfrm>
            <a:off x="0" y="4293704"/>
            <a:ext cx="9144000" cy="2256183"/>
          </a:xfrm>
          <a:prstGeom prst="rect">
            <a:avLst/>
          </a:prstGeom>
          <a:solidFill>
            <a:srgbClr val="FFFFFF">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0" name="TextBox 7"/>
          <p:cNvSpPr txBox="1">
            <a:spLocks noChangeArrowheads="1"/>
          </p:cNvSpPr>
          <p:nvPr/>
        </p:nvSpPr>
        <p:spPr bwMode="auto">
          <a:xfrm>
            <a:off x="435319" y="4276449"/>
            <a:ext cx="8442325" cy="1723549"/>
          </a:xfrm>
          <a:prstGeom prst="rect">
            <a:avLst/>
          </a:prstGeom>
          <a:noFill/>
          <a:ln w="9525">
            <a:noFill/>
            <a:miter lim="800000"/>
            <a:headEnd/>
            <a:tailEnd/>
          </a:ln>
        </p:spPr>
        <p:txBody>
          <a:bodyPr>
            <a:spAutoFit/>
          </a:bodyPr>
          <a:lstStyle/>
          <a:p>
            <a:pPr marL="290513" indent="-290513">
              <a:buSzPct val="120000"/>
              <a:buFont typeface="Wingdings" pitchFamily="2" charset="2"/>
              <a:buChar char="§"/>
            </a:pPr>
            <a:r>
              <a:rPr lang="en-US" sz="2400" b="1" dirty="0" err="1">
                <a:latin typeface="Century Gothic" pitchFamily="34" charset="0"/>
              </a:rPr>
              <a:t>AdH</a:t>
            </a:r>
            <a:r>
              <a:rPr lang="en-US" sz="2400" b="1" dirty="0">
                <a:latin typeface="Century Gothic" pitchFamily="34" charset="0"/>
              </a:rPr>
              <a:t> – Adaptive Hydraulics model (USACE </a:t>
            </a:r>
            <a:r>
              <a:rPr lang="en-US" sz="2400" b="1" dirty="0" smtClean="0">
                <a:latin typeface="Century Gothic" pitchFamily="34" charset="0"/>
              </a:rPr>
              <a:t>certified)</a:t>
            </a:r>
            <a:r>
              <a:rPr lang="en-US" sz="2000" b="1" dirty="0" smtClean="0">
                <a:latin typeface="Century Gothic" pitchFamily="34" charset="0"/>
              </a:rPr>
              <a:t/>
            </a:r>
            <a:br>
              <a:rPr lang="en-US" sz="2000" b="1" dirty="0" smtClean="0">
                <a:latin typeface="Century Gothic" pitchFamily="34" charset="0"/>
              </a:rPr>
            </a:br>
            <a:endParaRPr lang="en-US" sz="500" b="1" dirty="0" smtClean="0">
              <a:latin typeface="Century Gothic" pitchFamily="34" charset="0"/>
            </a:endParaRPr>
          </a:p>
          <a:p>
            <a:pPr marL="290513" indent="-290513">
              <a:buSzPct val="120000"/>
              <a:buFont typeface="Wingdings" pitchFamily="2" charset="2"/>
              <a:buChar char="§"/>
            </a:pPr>
            <a:r>
              <a:rPr lang="en-US" sz="2400" b="1" dirty="0" smtClean="0">
                <a:latin typeface="Century Gothic" pitchFamily="34" charset="0"/>
              </a:rPr>
              <a:t>Used </a:t>
            </a:r>
            <a:r>
              <a:rPr lang="en-US" sz="2400" b="1" dirty="0">
                <a:latin typeface="Century Gothic" pitchFamily="34" charset="0"/>
              </a:rPr>
              <a:t>the </a:t>
            </a:r>
            <a:r>
              <a:rPr lang="en-US" sz="2400" b="1" dirty="0" err="1">
                <a:latin typeface="Century Gothic" pitchFamily="34" charset="0"/>
              </a:rPr>
              <a:t>AdH</a:t>
            </a:r>
            <a:r>
              <a:rPr lang="en-US" sz="2400" b="1" dirty="0">
                <a:latin typeface="Century Gothic" pitchFamily="34" charset="0"/>
              </a:rPr>
              <a:t> sediment transport module</a:t>
            </a:r>
            <a:br>
              <a:rPr lang="en-US" sz="2400" b="1" dirty="0">
                <a:latin typeface="Century Gothic" pitchFamily="34" charset="0"/>
              </a:rPr>
            </a:br>
            <a:endParaRPr lang="en-US" sz="500" b="1" dirty="0">
              <a:latin typeface="Century Gothic" pitchFamily="34" charset="0"/>
            </a:endParaRPr>
          </a:p>
          <a:p>
            <a:pPr marL="290513" indent="-290513">
              <a:buSzPct val="120000"/>
              <a:buFont typeface="Wingdings" pitchFamily="2" charset="2"/>
              <a:buChar char="§"/>
            </a:pPr>
            <a:r>
              <a:rPr lang="en-US" sz="2400" b="1" dirty="0">
                <a:latin typeface="Century Gothic" pitchFamily="34" charset="0"/>
              </a:rPr>
              <a:t>The model was calibrated and results compared well</a:t>
            </a:r>
            <a:br>
              <a:rPr lang="en-US" sz="2400" b="1" dirty="0">
                <a:latin typeface="Century Gothic" pitchFamily="34" charset="0"/>
              </a:rPr>
            </a:br>
            <a:r>
              <a:rPr lang="en-US" sz="2400" b="1" dirty="0">
                <a:latin typeface="Century Gothic" pitchFamily="34" charset="0"/>
              </a:rPr>
              <a:t>with observed data</a:t>
            </a:r>
          </a:p>
        </p:txBody>
      </p:sp>
      <p:sp>
        <p:nvSpPr>
          <p:cNvPr id="25" name="Rectangle 24"/>
          <p:cNvSpPr/>
          <p:nvPr/>
        </p:nvSpPr>
        <p:spPr>
          <a:xfrm>
            <a:off x="4452730" y="1480930"/>
            <a:ext cx="238540" cy="22263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4" cstate="print"/>
          <a:srcRect l="24097" t="36266" r="34707" b="21888"/>
          <a:stretch>
            <a:fillRect/>
          </a:stretch>
        </p:blipFill>
        <p:spPr bwMode="auto">
          <a:xfrm>
            <a:off x="4389120" y="1040316"/>
            <a:ext cx="4612640" cy="2928268"/>
          </a:xfrm>
          <a:prstGeom prst="rect">
            <a:avLst/>
          </a:prstGeom>
          <a:noFill/>
          <a:ln w="9525">
            <a:noFill/>
            <a:miter lim="800000"/>
            <a:headEnd/>
            <a:tailEnd/>
          </a:ln>
        </p:spPr>
      </p:pic>
      <p:sp>
        <p:nvSpPr>
          <p:cNvPr id="6166" name="Text Box 22"/>
          <p:cNvSpPr txBox="1">
            <a:spLocks noChangeArrowheads="1"/>
          </p:cNvSpPr>
          <p:nvPr/>
        </p:nvSpPr>
        <p:spPr bwMode="auto">
          <a:xfrm>
            <a:off x="4356791" y="3912982"/>
            <a:ext cx="4710113" cy="304800"/>
          </a:xfrm>
          <a:prstGeom prst="rect">
            <a:avLst/>
          </a:prstGeom>
          <a:noFill/>
          <a:ln w="9525">
            <a:noFill/>
            <a:miter lim="800000"/>
            <a:headEnd/>
            <a:tailEnd/>
          </a:ln>
          <a:effectLst/>
        </p:spPr>
        <p:txBody>
          <a:bodyPr wrap="none">
            <a:spAutoFit/>
          </a:bodyPr>
          <a:lstStyle/>
          <a:p>
            <a:r>
              <a:rPr lang="en-US" sz="1400" b="1" dirty="0">
                <a:latin typeface="Century Gothic" pitchFamily="34" charset="0"/>
              </a:rPr>
              <a:t>COMPARISONS OF OBSERVED &amp; SIMULATED BED LEVEL</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Content Placeholder 2"/>
          <p:cNvSpPr>
            <a:spLocks noGrp="1"/>
          </p:cNvSpPr>
          <p:nvPr>
            <p:ph idx="1"/>
          </p:nvPr>
        </p:nvSpPr>
        <p:spPr bwMode="auto">
          <a:xfrm>
            <a:off x="419100" y="1447800"/>
            <a:ext cx="8229600" cy="4857750"/>
          </a:xfrm>
          <a:noFill/>
          <a:ln>
            <a:miter lim="800000"/>
            <a:headEnd/>
            <a:tailEnd/>
          </a:ln>
        </p:spPr>
        <p:txBody>
          <a:bodyPr vert="horz" wrap="square" lIns="91440" tIns="45720" rIns="91440" bIns="45720" numCol="1" anchor="t" anchorCtr="0" compatLnSpc="1">
            <a:prstTxWarp prst="textNoShape">
              <a:avLst/>
            </a:prstTxWarp>
          </a:bodyPr>
          <a:lstStyle/>
          <a:p>
            <a:pPr marL="514350" indent="-514350"/>
            <a:endParaRPr lang="en-US" sz="2800" b="1" smtClean="0">
              <a:latin typeface="Century Gothic" pitchFamily="34" charset="0"/>
            </a:endParaRPr>
          </a:p>
          <a:p>
            <a:pPr marL="514350" indent="-514350"/>
            <a:endParaRPr lang="en-US" sz="2800" b="1" smtClean="0">
              <a:latin typeface="Century Gothic" pitchFamily="34" charset="0"/>
            </a:endParaRPr>
          </a:p>
          <a:p>
            <a:pPr marL="514350" indent="-514350">
              <a:buFont typeface="Arial" charset="0"/>
              <a:buAutoNum type="arabicPeriod"/>
            </a:pPr>
            <a:endParaRPr lang="en-US" sz="2800" smtClean="0">
              <a:latin typeface="Century Gothic" pitchFamily="34" charset="0"/>
            </a:endParaRPr>
          </a:p>
        </p:txBody>
      </p:sp>
      <p:sp>
        <p:nvSpPr>
          <p:cNvPr id="7173" name="TextBox 7"/>
          <p:cNvSpPr txBox="1">
            <a:spLocks noChangeArrowheads="1"/>
          </p:cNvSpPr>
          <p:nvPr/>
        </p:nvSpPr>
        <p:spPr bwMode="auto">
          <a:xfrm>
            <a:off x="820738" y="1317625"/>
            <a:ext cx="7600950" cy="4093428"/>
          </a:xfrm>
          <a:prstGeom prst="rect">
            <a:avLst/>
          </a:prstGeom>
          <a:noFill/>
          <a:ln w="9525">
            <a:noFill/>
            <a:miter lim="800000"/>
            <a:headEnd/>
            <a:tailEnd/>
          </a:ln>
        </p:spPr>
        <p:txBody>
          <a:bodyPr>
            <a:spAutoFit/>
          </a:bodyPr>
          <a:lstStyle/>
          <a:p>
            <a:pPr marL="231775" indent="-231775">
              <a:buSzPct val="120000"/>
              <a:buFont typeface="Wingdings" pitchFamily="2" charset="2"/>
              <a:buChar char="§"/>
            </a:pPr>
            <a:r>
              <a:rPr lang="en-US" sz="2600" b="1" dirty="0" smtClean="0">
                <a:latin typeface="Century Gothic" pitchFamily="34" charset="0"/>
              </a:rPr>
              <a:t>Modeling was performed to confirm the maintenance dredging requirement and to identify the advanced maintenance areas</a:t>
            </a:r>
          </a:p>
          <a:p>
            <a:pPr marL="231775" indent="-231775">
              <a:buSzPct val="120000"/>
            </a:pPr>
            <a:r>
              <a:rPr lang="en-US" sz="2600" b="1" dirty="0" smtClean="0">
                <a:latin typeface="Century Gothic" pitchFamily="34" charset="0"/>
              </a:rPr>
              <a:t> </a:t>
            </a:r>
          </a:p>
          <a:p>
            <a:pPr marL="231775" indent="-231775">
              <a:buSzPct val="120000"/>
              <a:buFont typeface="Wingdings" pitchFamily="2" charset="2"/>
              <a:buChar char="§"/>
            </a:pPr>
            <a:r>
              <a:rPr lang="en-US" sz="2600" b="1" dirty="0" smtClean="0">
                <a:latin typeface="Century Gothic" pitchFamily="34" charset="0"/>
              </a:rPr>
              <a:t>Historic </a:t>
            </a:r>
            <a:r>
              <a:rPr lang="en-US" sz="2600" b="1" dirty="0">
                <a:latin typeface="Century Gothic" pitchFamily="34" charset="0"/>
              </a:rPr>
              <a:t>Dredging Rates estimate a 17% increase in annual dredging volume</a:t>
            </a:r>
          </a:p>
          <a:p>
            <a:pPr marL="231775" indent="-231775">
              <a:buSzPct val="120000"/>
              <a:buFont typeface="Wingdings" pitchFamily="2" charset="2"/>
              <a:buChar char="§"/>
            </a:pPr>
            <a:endParaRPr lang="en-US" sz="2600" b="1" dirty="0">
              <a:latin typeface="Century Gothic" pitchFamily="34" charset="0"/>
            </a:endParaRPr>
          </a:p>
          <a:p>
            <a:pPr marL="231775" indent="-231775">
              <a:buSzPct val="120000"/>
              <a:buFont typeface="Wingdings" pitchFamily="2" charset="2"/>
              <a:buChar char="§"/>
            </a:pPr>
            <a:r>
              <a:rPr lang="en-US" sz="2600" b="1" dirty="0">
                <a:latin typeface="Century Gothic" pitchFamily="34" charset="0"/>
              </a:rPr>
              <a:t>Modeling results predict a 20% increase in annual dredging volume</a:t>
            </a:r>
          </a:p>
          <a:p>
            <a:pPr marL="231775" indent="-231775">
              <a:buFont typeface="Arial" charset="0"/>
              <a:buChar char="•"/>
            </a:pPr>
            <a:endParaRPr lang="en-US" sz="2600" b="1" dirty="0">
              <a:latin typeface="Century Gothic" pitchFamily="34" charset="0"/>
            </a:endParaRPr>
          </a:p>
        </p:txBody>
      </p:sp>
      <p:sp>
        <p:nvSpPr>
          <p:cNvPr id="7174" name="Slide Number Placeholder 5"/>
          <p:cNvSpPr>
            <a:spLocks noGrp="1"/>
          </p:cNvSpPr>
          <p:nvPr>
            <p:ph type="sldNum" sz="quarter" idx="10"/>
          </p:nvPr>
        </p:nvSpPr>
        <p:spPr bwMode="auto">
          <a:xfrm>
            <a:off x="8550275" y="0"/>
            <a:ext cx="593725" cy="350838"/>
          </a:xfrm>
          <a:noFill/>
          <a:ln>
            <a:miter lim="800000"/>
            <a:headEnd/>
            <a:tailEnd/>
          </a:ln>
        </p:spPr>
        <p:txBody>
          <a:bodyPr vert="horz" wrap="square" lIns="91440" tIns="45720" rIns="91440" bIns="45720" numCol="1" anchor="t" anchorCtr="0" compatLnSpc="1">
            <a:prstTxWarp prst="textNoShape">
              <a:avLst/>
            </a:prstTxWarp>
          </a:bodyPr>
          <a:lstStyle/>
          <a:p>
            <a:pPr marL="228600" indent="-228600" algn="ctr"/>
            <a:fld id="{49F45FF2-E9A2-421A-A11F-90E9B69715CD}" type="slidenum">
              <a:rPr lang="en-US" sz="1200" smtClean="0"/>
              <a:pPr marL="228600" indent="-228600" algn="ctr"/>
              <a:t>34</a:t>
            </a:fld>
            <a:endParaRPr lang="en-US" sz="1200" smtClean="0"/>
          </a:p>
        </p:txBody>
      </p:sp>
      <p:sp>
        <p:nvSpPr>
          <p:cNvPr id="10" name="Title 1"/>
          <p:cNvSpPr txBox="1">
            <a:spLocks/>
          </p:cNvSpPr>
          <p:nvPr/>
        </p:nvSpPr>
        <p:spPr>
          <a:xfrm>
            <a:off x="0" y="307975"/>
            <a:ext cx="9144000" cy="814388"/>
          </a:xfrm>
          <a:prstGeom prst="rect">
            <a:avLst/>
          </a:prstGeom>
        </p:spPr>
        <p:txBody>
          <a:bodyPr/>
          <a:lstStyle/>
          <a:p>
            <a:pPr algn="ctr" eaLnBrk="0" hangingPunct="0"/>
            <a:r>
              <a:rPr lang="en-US" sz="3600" b="1">
                <a:solidFill>
                  <a:srgbClr val="006699"/>
                </a:solidFill>
                <a:latin typeface="Century Gothic" pitchFamily="34" charset="0"/>
              </a:rPr>
              <a:t>SHOALING ANALYSIS - RESULTS</a:t>
            </a:r>
          </a:p>
        </p:txBody>
      </p:sp>
      <p:sp>
        <p:nvSpPr>
          <p:cNvPr id="7177"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Content Placeholder 2"/>
          <p:cNvSpPr>
            <a:spLocks noGrp="1"/>
          </p:cNvSpPr>
          <p:nvPr>
            <p:ph idx="1"/>
          </p:nvPr>
        </p:nvSpPr>
        <p:spPr bwMode="auto">
          <a:xfrm>
            <a:off x="847519" y="2931491"/>
            <a:ext cx="7640499" cy="2654301"/>
          </a:xfrm>
          <a:noFill/>
          <a:ln>
            <a:miter lim="800000"/>
            <a:headEnd/>
            <a:tailEnd/>
          </a:ln>
        </p:spPr>
        <p:txBody>
          <a:bodyPr vert="horz" wrap="square" lIns="91440" tIns="45720" rIns="91440" bIns="45720" numCol="1" anchor="t" anchorCtr="0" compatLnSpc="1">
            <a:prstTxWarp prst="textNoShape">
              <a:avLst/>
            </a:prstTxWarp>
          </a:bodyPr>
          <a:lstStyle/>
          <a:p>
            <a:r>
              <a:rPr lang="en-US" sz="2400" b="1" dirty="0" smtClean="0">
                <a:latin typeface="Century Gothic" pitchFamily="34" charset="0"/>
              </a:rPr>
              <a:t>Major factors:</a:t>
            </a:r>
          </a:p>
          <a:p>
            <a:pPr marL="914400" indent="-338138">
              <a:buSzPct val="75000"/>
              <a:buFont typeface="Century Gothic" pitchFamily="34" charset="0"/>
              <a:buChar char="►"/>
            </a:pPr>
            <a:r>
              <a:rPr lang="en-US" sz="2000" b="1" dirty="0" smtClean="0">
                <a:latin typeface="Century Gothic" pitchFamily="34" charset="0"/>
              </a:rPr>
              <a:t>Underlying geologic conditions</a:t>
            </a:r>
          </a:p>
          <a:p>
            <a:pPr marL="914400" indent="-338138">
              <a:buSzPct val="75000"/>
              <a:buFont typeface="Century Gothic" pitchFamily="34" charset="0"/>
              <a:buChar char="►"/>
            </a:pPr>
            <a:r>
              <a:rPr lang="en-US" sz="2000" b="1" dirty="0" smtClean="0">
                <a:latin typeface="Century Gothic" pitchFamily="34" charset="0"/>
              </a:rPr>
              <a:t>Tidal range</a:t>
            </a:r>
          </a:p>
          <a:p>
            <a:pPr marL="914400" indent="-338138">
              <a:buSzPct val="75000"/>
              <a:buFont typeface="Century Gothic" pitchFamily="34" charset="0"/>
              <a:buChar char="►"/>
            </a:pPr>
            <a:r>
              <a:rPr lang="en-US" sz="2000" b="1" dirty="0" smtClean="0">
                <a:latin typeface="Century Gothic" pitchFamily="34" charset="0"/>
              </a:rPr>
              <a:t>Water currents</a:t>
            </a:r>
          </a:p>
          <a:p>
            <a:pPr marL="914400" indent="-338138">
              <a:buSzPct val="75000"/>
              <a:buFont typeface="Century Gothic" pitchFamily="34" charset="0"/>
              <a:buChar char="►"/>
            </a:pPr>
            <a:r>
              <a:rPr lang="en-US" sz="2000" b="1" dirty="0" smtClean="0">
                <a:latin typeface="Century Gothic" pitchFamily="34" charset="0"/>
              </a:rPr>
              <a:t>Wave climate (storms/wind and vessel wake)</a:t>
            </a:r>
          </a:p>
          <a:p>
            <a:pPr marL="914400" indent="-338138">
              <a:buSzPct val="75000"/>
              <a:buFont typeface="Century Gothic" pitchFamily="34" charset="0"/>
              <a:buChar char="►"/>
            </a:pPr>
            <a:r>
              <a:rPr lang="en-US" sz="2000" b="1" dirty="0" smtClean="0">
                <a:latin typeface="Century Gothic" pitchFamily="34" charset="0"/>
              </a:rPr>
              <a:t>Shoreline configuration/presence of structures</a:t>
            </a:r>
          </a:p>
        </p:txBody>
      </p:sp>
      <p:sp>
        <p:nvSpPr>
          <p:cNvPr id="8196" name="Slide Number Placeholder 5"/>
          <p:cNvSpPr>
            <a:spLocks noGrp="1"/>
          </p:cNvSpPr>
          <p:nvPr>
            <p:ph type="sldNum" sz="quarter" idx="10"/>
          </p:nvPr>
        </p:nvSpPr>
        <p:spPr bwMode="auto">
          <a:xfrm>
            <a:off x="8550275" y="0"/>
            <a:ext cx="593725" cy="350838"/>
          </a:xfrm>
          <a:noFill/>
          <a:ln>
            <a:miter lim="800000"/>
            <a:headEnd/>
            <a:tailEnd/>
          </a:ln>
        </p:spPr>
        <p:txBody>
          <a:bodyPr vert="horz" wrap="square" lIns="91440" tIns="45720" rIns="91440" bIns="45720" numCol="1" anchor="t" anchorCtr="0" compatLnSpc="1">
            <a:prstTxWarp prst="textNoShape">
              <a:avLst/>
            </a:prstTxWarp>
          </a:bodyPr>
          <a:lstStyle/>
          <a:p>
            <a:pPr marL="228600" indent="-228600" algn="ctr"/>
            <a:fld id="{77DB81E7-2225-4045-AF74-15BA1832EC32}" type="slidenum">
              <a:rPr lang="en-US" sz="1200" smtClean="0"/>
              <a:pPr marL="228600" indent="-228600" algn="ctr"/>
              <a:t>35</a:t>
            </a:fld>
            <a:endParaRPr lang="en-US" sz="1200" smtClean="0"/>
          </a:p>
        </p:txBody>
      </p:sp>
      <p:sp>
        <p:nvSpPr>
          <p:cNvPr id="10" name="Title 1"/>
          <p:cNvSpPr txBox="1">
            <a:spLocks/>
          </p:cNvSpPr>
          <p:nvPr/>
        </p:nvSpPr>
        <p:spPr>
          <a:xfrm>
            <a:off x="0" y="298036"/>
            <a:ext cx="9144000" cy="814388"/>
          </a:xfrm>
          <a:prstGeom prst="rect">
            <a:avLst/>
          </a:prstGeom>
        </p:spPr>
        <p:txBody>
          <a:bodyPr/>
          <a:lstStyle/>
          <a:p>
            <a:pPr algn="ctr" eaLnBrk="0" hangingPunct="0"/>
            <a:r>
              <a:rPr lang="en-US" sz="4000" b="1" dirty="0">
                <a:solidFill>
                  <a:srgbClr val="006699"/>
                </a:solidFill>
                <a:latin typeface="Century Gothic" pitchFamily="34" charset="0"/>
              </a:rPr>
              <a:t>SHORELINE </a:t>
            </a:r>
            <a:r>
              <a:rPr lang="en-US" sz="4000" b="1" dirty="0" smtClean="0">
                <a:solidFill>
                  <a:srgbClr val="006699"/>
                </a:solidFill>
                <a:latin typeface="Century Gothic" pitchFamily="34" charset="0"/>
              </a:rPr>
              <a:t>EROSION OVERVIEW</a:t>
            </a:r>
            <a:endParaRPr lang="en-US" sz="4000" b="1" dirty="0">
              <a:solidFill>
                <a:srgbClr val="006699"/>
              </a:solidFill>
              <a:latin typeface="Century Gothic" pitchFamily="34" charset="0"/>
            </a:endParaRPr>
          </a:p>
        </p:txBody>
      </p:sp>
      <p:sp>
        <p:nvSpPr>
          <p:cNvPr id="8201"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
        <p:nvSpPr>
          <p:cNvPr id="15" name="Content Placeholder 2"/>
          <p:cNvSpPr txBox="1">
            <a:spLocks/>
          </p:cNvSpPr>
          <p:nvPr/>
        </p:nvSpPr>
        <p:spPr bwMode="auto">
          <a:xfrm>
            <a:off x="469831" y="1265032"/>
            <a:ext cx="8236847" cy="1557682"/>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R="0" lvl="0" algn="l" defTabSz="914400" rtl="0" eaLnBrk="0" fontAlgn="base" latinLnBrk="0" hangingPunct="0">
              <a:lnSpc>
                <a:spcPct val="100000"/>
              </a:lnSpc>
              <a:spcBef>
                <a:spcPct val="20000"/>
              </a:spcBef>
              <a:spcAft>
                <a:spcPct val="0"/>
              </a:spcAft>
              <a:buClrTx/>
              <a:buSzTx/>
              <a:tabLst/>
              <a:defRPr/>
            </a:pPr>
            <a:r>
              <a:rPr kumimoji="0" lang="en-US" sz="2400" b="1" i="0" u="none" strike="noStrike" kern="0" cap="none" spc="0" normalizeH="0" baseline="0" noProof="0" dirty="0" smtClean="0">
                <a:ln>
                  <a:noFill/>
                </a:ln>
                <a:solidFill>
                  <a:schemeClr val="tx1"/>
                </a:solidFill>
                <a:effectLst/>
                <a:uLnTx/>
                <a:uFillTx/>
                <a:latin typeface="Century Gothic" pitchFamily="34" charset="0"/>
                <a:ea typeface="+mn-ea"/>
                <a:cs typeface="+mn-cs"/>
              </a:rPr>
              <a:t>The St. Johns River is not a static entity</a:t>
            </a:r>
            <a:r>
              <a:rPr kumimoji="0" lang="en-US" sz="2400" b="1" i="0" u="none" strike="noStrike" kern="0" cap="none" spc="0" normalizeH="0" noProof="0" dirty="0" smtClean="0">
                <a:ln>
                  <a:noFill/>
                </a:ln>
                <a:solidFill>
                  <a:schemeClr val="tx1"/>
                </a:solidFill>
                <a:effectLst/>
                <a:uLnTx/>
                <a:uFillTx/>
                <a:latin typeface="Century Gothic" pitchFamily="34" charset="0"/>
                <a:ea typeface="+mn-ea"/>
                <a:cs typeface="+mn-cs"/>
              </a:rPr>
              <a:t> – but rather highly dynamic and its banks are subject to erosion/accretion by a wide variability in conditions produced by the natural environment:</a:t>
            </a:r>
            <a:endParaRPr kumimoji="0" lang="en-US" sz="2400" b="1" i="0" u="none" strike="noStrike" kern="0" cap="none" spc="0" normalizeH="0" baseline="0" noProof="0" dirty="0" smtClean="0">
              <a:ln>
                <a:noFill/>
              </a:ln>
              <a:solidFill>
                <a:schemeClr val="tx1"/>
              </a:solidFill>
              <a:effectLst/>
              <a:uLnTx/>
              <a:uFillTx/>
              <a:latin typeface="Century Gothic" pitchFamily="34" charset="0"/>
              <a:ea typeface="+mn-ea"/>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BACKGROUNDS_2"/>
          <p:cNvPicPr>
            <a:picLocks noChangeAspect="1" noChangeArrowheads="1"/>
          </p:cNvPicPr>
          <p:nvPr/>
        </p:nvPicPr>
        <p:blipFill>
          <a:blip r:embed="rId2" cstate="print"/>
          <a:srcRect t="4839"/>
          <a:stretch>
            <a:fillRect/>
          </a:stretch>
        </p:blipFill>
        <p:spPr bwMode="auto">
          <a:xfrm>
            <a:off x="0" y="0"/>
            <a:ext cx="9144000" cy="6526213"/>
          </a:xfrm>
          <a:prstGeom prst="rect">
            <a:avLst/>
          </a:prstGeom>
          <a:noFill/>
        </p:spPr>
      </p:pic>
      <p:sp>
        <p:nvSpPr>
          <p:cNvPr id="9" name="Freeform 11"/>
          <p:cNvSpPr>
            <a:spLocks/>
          </p:cNvSpPr>
          <p:nvPr/>
        </p:nvSpPr>
        <p:spPr bwMode="auto">
          <a:xfrm>
            <a:off x="5443538" y="5537200"/>
            <a:ext cx="3090862" cy="841375"/>
          </a:xfrm>
          <a:custGeom>
            <a:avLst/>
            <a:gdLst/>
            <a:ahLst/>
            <a:cxnLst>
              <a:cxn ang="0">
                <a:pos x="1947" y="105"/>
              </a:cxn>
              <a:cxn ang="0">
                <a:pos x="1362" y="5"/>
              </a:cxn>
              <a:cxn ang="0">
                <a:pos x="1133" y="133"/>
              </a:cxn>
              <a:cxn ang="0">
                <a:pos x="950" y="434"/>
              </a:cxn>
              <a:cxn ang="0">
                <a:pos x="758" y="526"/>
              </a:cxn>
              <a:cxn ang="0">
                <a:pos x="438" y="407"/>
              </a:cxn>
              <a:cxn ang="0">
                <a:pos x="237" y="242"/>
              </a:cxn>
              <a:cxn ang="0">
                <a:pos x="0" y="270"/>
              </a:cxn>
            </a:cxnLst>
            <a:rect l="0" t="0" r="r" b="b"/>
            <a:pathLst>
              <a:path w="1947" h="530">
                <a:moveTo>
                  <a:pt x="1947" y="105"/>
                </a:moveTo>
                <a:cubicBezTo>
                  <a:pt x="1722" y="52"/>
                  <a:pt x="1498" y="0"/>
                  <a:pt x="1362" y="5"/>
                </a:cubicBezTo>
                <a:cubicBezTo>
                  <a:pt x="1226" y="10"/>
                  <a:pt x="1202" y="62"/>
                  <a:pt x="1133" y="133"/>
                </a:cubicBezTo>
                <a:cubicBezTo>
                  <a:pt x="1064" y="204"/>
                  <a:pt x="1012" y="369"/>
                  <a:pt x="950" y="434"/>
                </a:cubicBezTo>
                <a:cubicBezTo>
                  <a:pt x="888" y="499"/>
                  <a:pt x="843" y="530"/>
                  <a:pt x="758" y="526"/>
                </a:cubicBezTo>
                <a:cubicBezTo>
                  <a:pt x="673" y="522"/>
                  <a:pt x="525" y="454"/>
                  <a:pt x="438" y="407"/>
                </a:cubicBezTo>
                <a:cubicBezTo>
                  <a:pt x="351" y="360"/>
                  <a:pt x="310" y="265"/>
                  <a:pt x="237" y="242"/>
                </a:cubicBezTo>
                <a:cubicBezTo>
                  <a:pt x="164" y="219"/>
                  <a:pt x="82" y="244"/>
                  <a:pt x="0" y="270"/>
                </a:cubicBezTo>
              </a:path>
            </a:pathLst>
          </a:custGeom>
          <a:noFill/>
          <a:ln w="47625">
            <a:solidFill>
              <a:srgbClr val="FF6600"/>
            </a:solidFill>
            <a:round/>
            <a:headEnd type="none" w="med" len="med"/>
            <a:tailEnd type="triangle" w="med" len="med"/>
          </a:ln>
          <a:effectLst>
            <a:outerShdw dist="35921" dir="2700000" algn="ctr" rotWithShape="0">
              <a:schemeClr val="tx1"/>
            </a:outerShdw>
          </a:effectLst>
        </p:spPr>
        <p:txBody>
          <a:bodyPr/>
          <a:lstStyle/>
          <a:p>
            <a:endParaRPr lang="en-US"/>
          </a:p>
        </p:txBody>
      </p:sp>
      <p:sp>
        <p:nvSpPr>
          <p:cNvPr id="11" name="Oval 12"/>
          <p:cNvSpPr>
            <a:spLocks noChangeArrowheads="1"/>
          </p:cNvSpPr>
          <p:nvPr/>
        </p:nvSpPr>
        <p:spPr bwMode="auto">
          <a:xfrm>
            <a:off x="4962731" y="5983130"/>
            <a:ext cx="155575" cy="155575"/>
          </a:xfrm>
          <a:prstGeom prst="ellipse">
            <a:avLst/>
          </a:prstGeom>
          <a:solidFill>
            <a:srgbClr val="FF6600"/>
          </a:solidFill>
          <a:ln w="9525">
            <a:solidFill>
              <a:srgbClr val="800000"/>
            </a:solidFill>
            <a:round/>
            <a:headEnd/>
            <a:tailEnd/>
          </a:ln>
          <a:effectLst>
            <a:outerShdw dist="35921" dir="2700000" algn="ctr" rotWithShape="0">
              <a:schemeClr val="tx1"/>
            </a:outerShdw>
          </a:effectLst>
        </p:spPr>
        <p:txBody>
          <a:bodyPr wrap="none" anchor="ctr"/>
          <a:lstStyle/>
          <a:p>
            <a:endParaRPr lang="en-US"/>
          </a:p>
        </p:txBody>
      </p:sp>
      <p:sp>
        <p:nvSpPr>
          <p:cNvPr id="12" name="Rectangle 14"/>
          <p:cNvSpPr>
            <a:spLocks noChangeArrowheads="1"/>
          </p:cNvSpPr>
          <p:nvPr/>
        </p:nvSpPr>
        <p:spPr bwMode="auto">
          <a:xfrm>
            <a:off x="5662" y="5255522"/>
            <a:ext cx="3105288" cy="1131887"/>
          </a:xfrm>
          <a:prstGeom prst="rect">
            <a:avLst/>
          </a:prstGeom>
          <a:solidFill>
            <a:srgbClr val="FFFFFF">
              <a:alpha val="74902"/>
            </a:srgbClr>
          </a:solidFill>
          <a:ln w="9525">
            <a:solidFill>
              <a:schemeClr val="tx1"/>
            </a:solidFill>
            <a:miter lim="800000"/>
            <a:headEnd/>
            <a:tailEnd/>
          </a:ln>
          <a:effectLst/>
        </p:spPr>
        <p:txBody>
          <a:bodyPr wrap="none" anchor="ctr"/>
          <a:lstStyle/>
          <a:p>
            <a:endParaRPr lang="en-US"/>
          </a:p>
        </p:txBody>
      </p:sp>
      <p:sp>
        <p:nvSpPr>
          <p:cNvPr id="13" name="Oval 16"/>
          <p:cNvSpPr>
            <a:spLocks noChangeArrowheads="1"/>
          </p:cNvSpPr>
          <p:nvPr/>
        </p:nvSpPr>
        <p:spPr bwMode="auto">
          <a:xfrm>
            <a:off x="183462" y="5517459"/>
            <a:ext cx="155575" cy="155575"/>
          </a:xfrm>
          <a:prstGeom prst="ellipse">
            <a:avLst/>
          </a:prstGeom>
          <a:solidFill>
            <a:srgbClr val="FF6600"/>
          </a:solidFill>
          <a:ln w="9525">
            <a:solidFill>
              <a:srgbClr val="800000"/>
            </a:solidFill>
            <a:round/>
            <a:headEnd/>
            <a:tailEnd/>
          </a:ln>
          <a:effectLst>
            <a:outerShdw dist="35921" dir="2700000" algn="ctr" rotWithShape="0">
              <a:schemeClr val="tx1"/>
            </a:outerShdw>
          </a:effectLst>
        </p:spPr>
        <p:txBody>
          <a:bodyPr wrap="none" anchor="ctr"/>
          <a:lstStyle/>
          <a:p>
            <a:endParaRPr lang="en-US"/>
          </a:p>
        </p:txBody>
      </p:sp>
      <p:sp>
        <p:nvSpPr>
          <p:cNvPr id="14" name="Freeform 17"/>
          <p:cNvSpPr>
            <a:spLocks/>
          </p:cNvSpPr>
          <p:nvPr/>
        </p:nvSpPr>
        <p:spPr bwMode="auto">
          <a:xfrm rot="2600800">
            <a:off x="104087" y="5952434"/>
            <a:ext cx="449263" cy="122238"/>
          </a:xfrm>
          <a:custGeom>
            <a:avLst/>
            <a:gdLst/>
            <a:ahLst/>
            <a:cxnLst>
              <a:cxn ang="0">
                <a:pos x="1947" y="105"/>
              </a:cxn>
              <a:cxn ang="0">
                <a:pos x="1362" y="5"/>
              </a:cxn>
              <a:cxn ang="0">
                <a:pos x="1133" y="133"/>
              </a:cxn>
              <a:cxn ang="0">
                <a:pos x="950" y="434"/>
              </a:cxn>
              <a:cxn ang="0">
                <a:pos x="758" y="526"/>
              </a:cxn>
              <a:cxn ang="0">
                <a:pos x="438" y="407"/>
              </a:cxn>
              <a:cxn ang="0">
                <a:pos x="237" y="242"/>
              </a:cxn>
              <a:cxn ang="0">
                <a:pos x="0" y="270"/>
              </a:cxn>
            </a:cxnLst>
            <a:rect l="0" t="0" r="r" b="b"/>
            <a:pathLst>
              <a:path w="1947" h="530">
                <a:moveTo>
                  <a:pt x="1947" y="105"/>
                </a:moveTo>
                <a:cubicBezTo>
                  <a:pt x="1722" y="52"/>
                  <a:pt x="1498" y="0"/>
                  <a:pt x="1362" y="5"/>
                </a:cubicBezTo>
                <a:cubicBezTo>
                  <a:pt x="1226" y="10"/>
                  <a:pt x="1202" y="62"/>
                  <a:pt x="1133" y="133"/>
                </a:cubicBezTo>
                <a:cubicBezTo>
                  <a:pt x="1064" y="204"/>
                  <a:pt x="1012" y="369"/>
                  <a:pt x="950" y="434"/>
                </a:cubicBezTo>
                <a:cubicBezTo>
                  <a:pt x="888" y="499"/>
                  <a:pt x="843" y="530"/>
                  <a:pt x="758" y="526"/>
                </a:cubicBezTo>
                <a:cubicBezTo>
                  <a:pt x="673" y="522"/>
                  <a:pt x="525" y="454"/>
                  <a:pt x="438" y="407"/>
                </a:cubicBezTo>
                <a:cubicBezTo>
                  <a:pt x="351" y="360"/>
                  <a:pt x="310" y="265"/>
                  <a:pt x="237" y="242"/>
                </a:cubicBezTo>
                <a:cubicBezTo>
                  <a:pt x="164" y="219"/>
                  <a:pt x="82" y="244"/>
                  <a:pt x="0" y="270"/>
                </a:cubicBezTo>
              </a:path>
            </a:pathLst>
          </a:custGeom>
          <a:noFill/>
          <a:ln w="47625">
            <a:solidFill>
              <a:srgbClr val="FF6600"/>
            </a:solidFill>
            <a:round/>
            <a:headEnd type="none" w="med" len="med"/>
            <a:tailEnd type="triangle" w="med" len="med"/>
          </a:ln>
          <a:effectLst>
            <a:outerShdw dist="35921" dir="2700000" algn="ctr" rotWithShape="0">
              <a:schemeClr val="tx1"/>
            </a:outerShdw>
          </a:effectLst>
        </p:spPr>
        <p:txBody>
          <a:bodyPr/>
          <a:lstStyle/>
          <a:p>
            <a:endParaRPr lang="en-US"/>
          </a:p>
        </p:txBody>
      </p:sp>
      <p:sp>
        <p:nvSpPr>
          <p:cNvPr id="15" name="Text Box 18"/>
          <p:cNvSpPr txBox="1">
            <a:spLocks noChangeArrowheads="1"/>
          </p:cNvSpPr>
          <p:nvPr/>
        </p:nvSpPr>
        <p:spPr bwMode="auto">
          <a:xfrm>
            <a:off x="508900" y="5441259"/>
            <a:ext cx="2563812" cy="304800"/>
          </a:xfrm>
          <a:prstGeom prst="rect">
            <a:avLst/>
          </a:prstGeom>
          <a:noFill/>
          <a:ln w="9525">
            <a:noFill/>
            <a:miter lim="800000"/>
            <a:headEnd/>
            <a:tailEnd/>
          </a:ln>
          <a:effectLst/>
        </p:spPr>
        <p:txBody>
          <a:bodyPr wrap="none">
            <a:spAutoFit/>
          </a:bodyPr>
          <a:lstStyle/>
          <a:p>
            <a:r>
              <a:rPr lang="en-US" sz="1400" b="1">
                <a:latin typeface="Century Gothic" pitchFamily="34" charset="0"/>
              </a:rPr>
              <a:t>Non-dynamic:  site-specific</a:t>
            </a:r>
          </a:p>
        </p:txBody>
      </p:sp>
      <p:sp>
        <p:nvSpPr>
          <p:cNvPr id="16" name="Text Box 19"/>
          <p:cNvSpPr txBox="1">
            <a:spLocks noChangeArrowheads="1"/>
          </p:cNvSpPr>
          <p:nvPr/>
        </p:nvSpPr>
        <p:spPr bwMode="auto">
          <a:xfrm>
            <a:off x="516837" y="5854009"/>
            <a:ext cx="2368550" cy="304800"/>
          </a:xfrm>
          <a:prstGeom prst="rect">
            <a:avLst/>
          </a:prstGeom>
          <a:noFill/>
          <a:ln w="9525">
            <a:noFill/>
            <a:miter lim="800000"/>
            <a:headEnd/>
            <a:tailEnd/>
          </a:ln>
          <a:effectLst/>
        </p:spPr>
        <p:txBody>
          <a:bodyPr wrap="none">
            <a:spAutoFit/>
          </a:bodyPr>
          <a:lstStyle/>
          <a:p>
            <a:r>
              <a:rPr lang="en-US" sz="1400" b="1">
                <a:latin typeface="Century Gothic" pitchFamily="34" charset="0"/>
              </a:rPr>
              <a:t>Dynamic:  continuous run</a:t>
            </a:r>
          </a:p>
        </p:txBody>
      </p:sp>
      <p:sp>
        <p:nvSpPr>
          <p:cNvPr id="9219" name="Content Placeholder 2"/>
          <p:cNvSpPr>
            <a:spLocks noGrp="1"/>
          </p:cNvSpPr>
          <p:nvPr>
            <p:ph idx="1"/>
          </p:nvPr>
        </p:nvSpPr>
        <p:spPr bwMode="auto">
          <a:xfrm>
            <a:off x="443258" y="997851"/>
            <a:ext cx="8700742" cy="3723238"/>
          </a:xfrm>
          <a:noFill/>
          <a:ln>
            <a:miter lim="800000"/>
            <a:headEnd/>
            <a:tailEnd/>
          </a:ln>
        </p:spPr>
        <p:txBody>
          <a:bodyPr vert="horz" wrap="square" lIns="91440" tIns="45720" rIns="91440" bIns="45720" numCol="1" anchor="t" anchorCtr="0" compatLnSpc="1">
            <a:prstTxWarp prst="textNoShape">
              <a:avLst/>
            </a:prstTxWarp>
          </a:bodyPr>
          <a:lstStyle/>
          <a:p>
            <a:pPr marL="342900" lvl="1" indent="-342900">
              <a:buSzTx/>
              <a:buNone/>
            </a:pPr>
            <a:endParaRPr lang="en-US" sz="1200" b="1" dirty="0" smtClean="0">
              <a:latin typeface="Century Gothic" pitchFamily="34" charset="0"/>
            </a:endParaRPr>
          </a:p>
          <a:p>
            <a:pPr marL="0" indent="0">
              <a:spcBef>
                <a:spcPts val="500"/>
              </a:spcBef>
              <a:buNone/>
            </a:pPr>
            <a:r>
              <a:rPr lang="en-US" sz="2800" b="1" dirty="0" smtClean="0">
                <a:latin typeface="Century Gothic" pitchFamily="34" charset="0"/>
              </a:rPr>
              <a:t>Comparison of the factors between existing conditions and the future project:</a:t>
            </a:r>
            <a:br>
              <a:rPr lang="en-US" sz="2800" b="1" dirty="0" smtClean="0">
                <a:latin typeface="Century Gothic" pitchFamily="34" charset="0"/>
              </a:rPr>
            </a:br>
            <a:endParaRPr lang="en-US" sz="500" b="1" dirty="0" smtClean="0">
              <a:latin typeface="Century Gothic" pitchFamily="34" charset="0"/>
            </a:endParaRPr>
          </a:p>
          <a:p>
            <a:pPr>
              <a:spcBef>
                <a:spcPts val="500"/>
              </a:spcBef>
            </a:pPr>
            <a:r>
              <a:rPr lang="en-US" sz="2400" b="1" dirty="0" smtClean="0">
                <a:latin typeface="Century Gothic" pitchFamily="34" charset="0"/>
              </a:rPr>
              <a:t>Effects of vessel operations:</a:t>
            </a:r>
          </a:p>
          <a:p>
            <a:pPr lvl="1">
              <a:spcBef>
                <a:spcPts val="500"/>
              </a:spcBef>
            </a:pPr>
            <a:r>
              <a:rPr lang="en-US" sz="2000" b="1" dirty="0" smtClean="0">
                <a:latin typeface="Century Gothic" pitchFamily="34" charset="0"/>
              </a:rPr>
              <a:t>Conducted ship wake analysis (Non-Dynamic and Dynamic)</a:t>
            </a:r>
            <a:br>
              <a:rPr lang="en-US" sz="2000" b="1" dirty="0" smtClean="0">
                <a:latin typeface="Century Gothic" pitchFamily="34" charset="0"/>
              </a:rPr>
            </a:br>
            <a:endParaRPr lang="en-US" sz="500" b="1" dirty="0" smtClean="0">
              <a:latin typeface="Century Gothic" pitchFamily="34" charset="0"/>
            </a:endParaRPr>
          </a:p>
          <a:p>
            <a:pPr marL="342900" lvl="1" indent="-342900">
              <a:spcBef>
                <a:spcPts val="500"/>
              </a:spcBef>
              <a:buSzTx/>
              <a:buFont typeface="Wingdings" pitchFamily="2" charset="2"/>
              <a:buChar char="§"/>
            </a:pPr>
            <a:r>
              <a:rPr lang="en-US" sz="2400" b="1" dirty="0" smtClean="0">
                <a:latin typeface="Century Gothic" pitchFamily="34" charset="0"/>
              </a:rPr>
              <a:t>Effects of physical construction of the channel:</a:t>
            </a:r>
            <a:endParaRPr lang="en-US" sz="2000" b="1" dirty="0" smtClean="0">
              <a:latin typeface="Century Gothic" pitchFamily="34" charset="0"/>
            </a:endParaRPr>
          </a:p>
          <a:p>
            <a:pPr marL="742950" lvl="2" indent="-342900">
              <a:spcBef>
                <a:spcPts val="500"/>
              </a:spcBef>
              <a:buSzPct val="75000"/>
              <a:buFont typeface="Century Gothic" pitchFamily="34" charset="0"/>
              <a:buChar char="►"/>
            </a:pPr>
            <a:r>
              <a:rPr lang="en-US" sz="2000" b="1" dirty="0" smtClean="0">
                <a:latin typeface="Century Gothic" pitchFamily="34" charset="0"/>
              </a:rPr>
              <a:t>Analysis of predicted changes in tidal range (~ 0.2 feet)</a:t>
            </a:r>
          </a:p>
          <a:p>
            <a:pPr marL="742950" lvl="2" indent="-342900">
              <a:spcBef>
                <a:spcPts val="500"/>
              </a:spcBef>
              <a:buSzPct val="75000"/>
              <a:buFont typeface="Century Gothic" pitchFamily="34" charset="0"/>
              <a:buChar char="►"/>
            </a:pPr>
            <a:r>
              <a:rPr lang="en-US" sz="2000" b="1" dirty="0" smtClean="0">
                <a:latin typeface="Century Gothic" pitchFamily="34" charset="0"/>
              </a:rPr>
              <a:t>Current velocities</a:t>
            </a:r>
          </a:p>
          <a:p>
            <a:pPr marL="742950" lvl="2" indent="-342900">
              <a:spcBef>
                <a:spcPts val="500"/>
              </a:spcBef>
              <a:buSzPct val="75000"/>
              <a:buFont typeface="Century Gothic" pitchFamily="34" charset="0"/>
              <a:buChar char="►"/>
            </a:pPr>
            <a:r>
              <a:rPr lang="en-US" sz="2000" b="1" dirty="0" smtClean="0">
                <a:latin typeface="Century Gothic" pitchFamily="34" charset="0"/>
              </a:rPr>
              <a:t>Side slope analysis of the predicted channel slopes</a:t>
            </a:r>
            <a:endParaRPr lang="en-US" b="1" dirty="0" smtClean="0">
              <a:latin typeface="Century Gothic" pitchFamily="34" charset="0"/>
            </a:endParaRPr>
          </a:p>
          <a:p>
            <a:pPr lvl="1"/>
            <a:endParaRPr lang="en-US" sz="2000" b="1" dirty="0" smtClean="0">
              <a:latin typeface="Century Gothic" pitchFamily="34" charset="0"/>
            </a:endParaRPr>
          </a:p>
        </p:txBody>
      </p:sp>
      <p:sp>
        <p:nvSpPr>
          <p:cNvPr id="9220" name="Slide Number Placeholder 5"/>
          <p:cNvSpPr>
            <a:spLocks noGrp="1"/>
          </p:cNvSpPr>
          <p:nvPr>
            <p:ph type="sldNum" sz="quarter" idx="10"/>
          </p:nvPr>
        </p:nvSpPr>
        <p:spPr bwMode="auto">
          <a:xfrm>
            <a:off x="8550275" y="0"/>
            <a:ext cx="593725" cy="350838"/>
          </a:xfrm>
          <a:noFill/>
          <a:ln>
            <a:miter lim="800000"/>
            <a:headEnd/>
            <a:tailEnd/>
          </a:ln>
        </p:spPr>
        <p:txBody>
          <a:bodyPr vert="horz" wrap="square" lIns="91440" tIns="45720" rIns="91440" bIns="45720" numCol="1" anchor="t" anchorCtr="0" compatLnSpc="1">
            <a:prstTxWarp prst="textNoShape">
              <a:avLst/>
            </a:prstTxWarp>
          </a:bodyPr>
          <a:lstStyle/>
          <a:p>
            <a:pPr marL="228600" indent="-228600" algn="ctr"/>
            <a:fld id="{32222A52-86E8-4096-872D-3738F31809F8}" type="slidenum">
              <a:rPr lang="en-US" sz="1200" smtClean="0"/>
              <a:pPr marL="228600" indent="-228600" algn="ctr"/>
              <a:t>36</a:t>
            </a:fld>
            <a:endParaRPr lang="en-US" sz="1200" smtClean="0"/>
          </a:p>
        </p:txBody>
      </p:sp>
      <p:sp>
        <p:nvSpPr>
          <p:cNvPr id="10" name="Title 1"/>
          <p:cNvSpPr txBox="1">
            <a:spLocks/>
          </p:cNvSpPr>
          <p:nvPr/>
        </p:nvSpPr>
        <p:spPr>
          <a:xfrm>
            <a:off x="0" y="280297"/>
            <a:ext cx="9144000" cy="814387"/>
          </a:xfrm>
          <a:prstGeom prst="rect">
            <a:avLst/>
          </a:prstGeom>
        </p:spPr>
        <p:txBody>
          <a:bodyPr/>
          <a:lstStyle/>
          <a:p>
            <a:pPr algn="ctr" eaLnBrk="0" hangingPunct="0"/>
            <a:r>
              <a:rPr lang="en-US" sz="4000" b="1" dirty="0" smtClean="0">
                <a:solidFill>
                  <a:srgbClr val="006699"/>
                </a:solidFill>
                <a:latin typeface="Century Gothic" pitchFamily="34" charset="0"/>
              </a:rPr>
              <a:t>FACTORS OF CONSIDERATION</a:t>
            </a:r>
          </a:p>
          <a:p>
            <a:pPr algn="ctr" eaLnBrk="0" hangingPunct="0"/>
            <a:r>
              <a:rPr lang="en-US" sz="2100" b="1" dirty="0" smtClean="0">
                <a:latin typeface="Century Gothic" pitchFamily="34" charset="0"/>
              </a:rPr>
              <a:t>SHORELINE EROSION</a:t>
            </a:r>
            <a:r>
              <a:rPr lang="en-US" sz="4000" b="1" dirty="0" smtClean="0">
                <a:solidFill>
                  <a:srgbClr val="006699"/>
                </a:solidFill>
                <a:latin typeface="Century Gothic" pitchFamily="34" charset="0"/>
              </a:rPr>
              <a:t/>
            </a:r>
            <a:br>
              <a:rPr lang="en-US" sz="4000" b="1" dirty="0" smtClean="0">
                <a:solidFill>
                  <a:srgbClr val="006699"/>
                </a:solidFill>
                <a:latin typeface="Century Gothic" pitchFamily="34" charset="0"/>
              </a:rPr>
            </a:br>
            <a:endParaRPr lang="en-US" sz="4000" b="1" dirty="0">
              <a:solidFill>
                <a:srgbClr val="006699"/>
              </a:solidFill>
              <a:latin typeface="Century Gothic" pitchFamily="34" charset="0"/>
            </a:endParaRPr>
          </a:p>
        </p:txBody>
      </p:sp>
      <p:sp>
        <p:nvSpPr>
          <p:cNvPr id="9225"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0" y="100013"/>
            <a:ext cx="9144000" cy="1143000"/>
          </a:xfrm>
          <a:noFill/>
          <a:ln>
            <a:miter lim="800000"/>
            <a:headEnd/>
            <a:tailEnd/>
          </a:ln>
        </p:spPr>
        <p:txBody>
          <a:bodyPr vert="horz" wrap="square" lIns="91440" tIns="45720" rIns="91440" bIns="45720" numCol="1" anchor="t" anchorCtr="0" compatLnSpc="1">
            <a:prstTxWarp prst="textNoShape">
              <a:avLst/>
            </a:prstTxWarp>
          </a:bodyPr>
          <a:lstStyle/>
          <a:p>
            <a:r>
              <a:rPr lang="en-US" b="1" dirty="0" smtClean="0">
                <a:solidFill>
                  <a:srgbClr val="006699"/>
                </a:solidFill>
                <a:latin typeface="Century Gothic" pitchFamily="34" charset="0"/>
              </a:rPr>
              <a:t>SHIP WAKE ANALYSIS </a:t>
            </a:r>
            <a:r>
              <a:rPr lang="en-US" sz="3200" b="1" dirty="0" smtClean="0">
                <a:solidFill>
                  <a:srgbClr val="006699"/>
                </a:solidFill>
                <a:latin typeface="Century Gothic" pitchFamily="34" charset="0"/>
              </a:rPr>
              <a:t>(non-dynamic)</a:t>
            </a:r>
          </a:p>
        </p:txBody>
      </p:sp>
      <p:sp>
        <p:nvSpPr>
          <p:cNvPr id="12291" name="Content Placeholder 2"/>
          <p:cNvSpPr>
            <a:spLocks noGrp="1"/>
          </p:cNvSpPr>
          <p:nvPr>
            <p:ph idx="1"/>
          </p:nvPr>
        </p:nvSpPr>
        <p:spPr bwMode="auto">
          <a:xfrm>
            <a:off x="6725809" y="3891349"/>
            <a:ext cx="2418191" cy="1869371"/>
          </a:xfrm>
          <a:noFill/>
          <a:ln>
            <a:miter lim="800000"/>
            <a:headEnd/>
            <a:tailEnd/>
          </a:ln>
        </p:spPr>
        <p:txBody>
          <a:bodyPr vert="horz" wrap="square" lIns="91440" tIns="45720" rIns="91440" bIns="45720" numCol="1" anchor="t" anchorCtr="0" compatLnSpc="1">
            <a:prstTxWarp prst="textNoShape">
              <a:avLst/>
            </a:prstTxWarp>
          </a:bodyPr>
          <a:lstStyle/>
          <a:p>
            <a:pPr marL="0" indent="0">
              <a:buSzPct val="120000"/>
              <a:buNone/>
            </a:pPr>
            <a:r>
              <a:rPr lang="en-US" sz="1900" b="1" dirty="0" smtClean="0">
                <a:latin typeface="Century Gothic" pitchFamily="34" charset="0"/>
              </a:rPr>
              <a:t>Our analysis indicates that, generally, vessel drawdown decreases with </a:t>
            </a:r>
            <a:br>
              <a:rPr lang="en-US" sz="1900" b="1" dirty="0" smtClean="0">
                <a:latin typeface="Century Gothic" pitchFamily="34" charset="0"/>
              </a:rPr>
            </a:br>
            <a:r>
              <a:rPr lang="en-US" sz="1900" b="1" dirty="0" smtClean="0">
                <a:latin typeface="Century Gothic" pitchFamily="34" charset="0"/>
              </a:rPr>
              <a:t>the project</a:t>
            </a:r>
          </a:p>
        </p:txBody>
      </p:sp>
      <p:graphicFrame>
        <p:nvGraphicFramePr>
          <p:cNvPr id="12370" name="Group 82"/>
          <p:cNvGraphicFramePr>
            <a:graphicFrameLocks noGrp="1"/>
          </p:cNvGraphicFramePr>
          <p:nvPr/>
        </p:nvGraphicFramePr>
        <p:xfrm>
          <a:off x="450751" y="3220719"/>
          <a:ext cx="6229890" cy="2678460"/>
        </p:xfrm>
        <a:graphic>
          <a:graphicData uri="http://schemas.openxmlformats.org/drawingml/2006/table">
            <a:tbl>
              <a:tblPr/>
              <a:tblGrid>
                <a:gridCol w="2077724"/>
                <a:gridCol w="1876106"/>
                <a:gridCol w="2276060"/>
              </a:tblGrid>
              <a:tr h="3586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entury Gothic" pitchFamily="34" charset="0"/>
                          <a:cs typeface="Arial" charset="0"/>
                        </a:rPr>
                        <a:t>CHANNEL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entury Gothic" pitchFamily="34" charset="0"/>
                          <a:cs typeface="Arial" charset="0"/>
                        </a:rPr>
                        <a:t>DESIGN VESSEL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Century Gothic" pitchFamily="34" charset="0"/>
                          <a:cs typeface="Arial" charset="0"/>
                        </a:rPr>
                        <a:t>DRAWDOWN (FEET)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5072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Century Gothic" pitchFamily="34" charset="0"/>
                          <a:cs typeface="Arial" charset="0"/>
                        </a:rPr>
                        <a:t>Existing  40-foot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entury Gothic" pitchFamily="34" charset="0"/>
                          <a:cs typeface="Arial" charset="0"/>
                        </a:rPr>
                        <a:t>PANAMAX </a:t>
                      </a:r>
                      <a:r>
                        <a:rPr kumimoji="0" lang="en-US" sz="1600" b="0" i="0" u="none" strike="noStrike" cap="none" normalizeH="0" baseline="0" smtClean="0">
                          <a:ln>
                            <a:noFill/>
                          </a:ln>
                          <a:solidFill>
                            <a:srgbClr val="000000"/>
                          </a:solidFill>
                          <a:effectLst/>
                          <a:latin typeface="Century Gothic" pitchFamily="34" charset="0"/>
                          <a:cs typeface="Arial" charset="0"/>
                        </a:rPr>
                        <a:t/>
                      </a:r>
                      <a:br>
                        <a:rPr kumimoji="0" lang="en-US" sz="1600" b="0" i="0" u="none" strike="noStrike" cap="none" normalizeH="0" baseline="0" smtClean="0">
                          <a:ln>
                            <a:noFill/>
                          </a:ln>
                          <a:solidFill>
                            <a:srgbClr val="000000"/>
                          </a:solidFill>
                          <a:effectLst/>
                          <a:latin typeface="Century Gothic" pitchFamily="34" charset="0"/>
                          <a:cs typeface="Arial" charset="0"/>
                        </a:rPr>
                      </a:br>
                      <a:r>
                        <a:rPr kumimoji="0" lang="en-US" sz="1600" b="0" i="0" u="none" strike="noStrike" cap="none" normalizeH="0" baseline="0" smtClean="0">
                          <a:ln>
                            <a:noFill/>
                          </a:ln>
                          <a:solidFill>
                            <a:srgbClr val="000000"/>
                          </a:solidFill>
                          <a:effectLst/>
                          <a:latin typeface="Century Gothic" pitchFamily="34" charset="0"/>
                          <a:cs typeface="Arial" charset="0"/>
                        </a:rPr>
                        <a:t>at 37-foot draft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entury Gothic" pitchFamily="34" charset="0"/>
                          <a:cs typeface="Arial" charset="0"/>
                        </a:rPr>
                        <a:t>1.04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5037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Century Gothic" pitchFamily="34" charset="0"/>
                          <a:cs typeface="Arial" charset="0"/>
                        </a:rPr>
                        <a:t>Existing 40-foot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entury Gothic" pitchFamily="34" charset="0"/>
                          <a:cs typeface="Arial" charset="0"/>
                        </a:rPr>
                        <a:t>Post PANAMAX</a:t>
                      </a:r>
                      <a:r>
                        <a:rPr kumimoji="0" lang="en-US" sz="1600" b="0" i="0" u="none" strike="noStrike" cap="none" normalizeH="0" baseline="0" smtClean="0">
                          <a:ln>
                            <a:noFill/>
                          </a:ln>
                          <a:solidFill>
                            <a:srgbClr val="000000"/>
                          </a:solidFill>
                          <a:effectLst/>
                          <a:latin typeface="Century Gothic" pitchFamily="34" charset="0"/>
                          <a:cs typeface="Arial" charset="0"/>
                        </a:rPr>
                        <a:t> </a:t>
                      </a:r>
                      <a:br>
                        <a:rPr kumimoji="0" lang="en-US" sz="1600" b="0" i="0" u="none" strike="noStrike" cap="none" normalizeH="0" baseline="0" smtClean="0">
                          <a:ln>
                            <a:noFill/>
                          </a:ln>
                          <a:solidFill>
                            <a:srgbClr val="000000"/>
                          </a:solidFill>
                          <a:effectLst/>
                          <a:latin typeface="Century Gothic" pitchFamily="34" charset="0"/>
                          <a:cs typeface="Arial" charset="0"/>
                        </a:rPr>
                      </a:br>
                      <a:r>
                        <a:rPr kumimoji="0" lang="en-US" sz="1600" b="0" i="0" u="none" strike="noStrike" cap="none" normalizeH="0" baseline="0" smtClean="0">
                          <a:ln>
                            <a:noFill/>
                          </a:ln>
                          <a:solidFill>
                            <a:srgbClr val="000000"/>
                          </a:solidFill>
                          <a:effectLst/>
                          <a:latin typeface="Century Gothic" pitchFamily="34" charset="0"/>
                          <a:cs typeface="Arial" charset="0"/>
                        </a:rPr>
                        <a:t>at 37-foot draft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cs typeface="Arial" charset="0"/>
                        </a:rPr>
                        <a:t>1.40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r h="50728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Century Gothic" pitchFamily="34" charset="0"/>
                          <a:cs typeface="Arial" charset="0"/>
                        </a:rPr>
                        <a:t>Deepened 47-foot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Century Gothic" pitchFamily="34" charset="0"/>
                          <a:cs typeface="Arial" charset="0"/>
                        </a:rPr>
                        <a:t>PANAMAX </a:t>
                      </a:r>
                      <a:r>
                        <a:rPr kumimoji="0" lang="en-US" sz="1600" b="0" i="0" u="none" strike="noStrike" cap="none" normalizeH="0" baseline="0" dirty="0" smtClean="0">
                          <a:ln>
                            <a:noFill/>
                          </a:ln>
                          <a:solidFill>
                            <a:srgbClr val="000000"/>
                          </a:solidFill>
                          <a:effectLst/>
                          <a:latin typeface="Century Gothic" pitchFamily="34" charset="0"/>
                          <a:cs typeface="Arial" charset="0"/>
                        </a:rPr>
                        <a:t/>
                      </a:r>
                      <a:br>
                        <a:rPr kumimoji="0" lang="en-US" sz="1600" b="0" i="0" u="none" strike="noStrike" cap="none" normalizeH="0" baseline="0" dirty="0" smtClean="0">
                          <a:ln>
                            <a:noFill/>
                          </a:ln>
                          <a:solidFill>
                            <a:srgbClr val="000000"/>
                          </a:solidFill>
                          <a:effectLst/>
                          <a:latin typeface="Century Gothic" pitchFamily="34" charset="0"/>
                          <a:cs typeface="Arial" charset="0"/>
                        </a:rPr>
                      </a:br>
                      <a:r>
                        <a:rPr kumimoji="0" lang="en-US" sz="1600" b="0" i="0" u="none" strike="noStrike" cap="none" normalizeH="0" baseline="0" dirty="0" smtClean="0">
                          <a:ln>
                            <a:noFill/>
                          </a:ln>
                          <a:solidFill>
                            <a:srgbClr val="000000"/>
                          </a:solidFill>
                          <a:effectLst/>
                          <a:latin typeface="Century Gothic" pitchFamily="34" charset="0"/>
                          <a:cs typeface="Arial" charset="0"/>
                        </a:rPr>
                        <a:t>at 37-foot draft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rgbClr val="000000"/>
                          </a:solidFill>
                          <a:effectLst/>
                          <a:latin typeface="Century Gothic" pitchFamily="34" charset="0"/>
                          <a:cs typeface="Arial" charset="0"/>
                        </a:rPr>
                        <a:t>0.28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r>
              <a:tr h="58245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rgbClr val="000000"/>
                          </a:solidFill>
                          <a:effectLst/>
                          <a:latin typeface="Century Gothic" pitchFamily="34" charset="0"/>
                          <a:cs typeface="Arial" charset="0"/>
                        </a:rPr>
                        <a:t>Deepened 47-foot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Century Gothic" pitchFamily="34" charset="0"/>
                          <a:cs typeface="Arial" charset="0"/>
                        </a:rPr>
                        <a:t>Post PANAMAX</a:t>
                      </a:r>
                      <a:r>
                        <a:rPr kumimoji="0" lang="en-US" sz="1600" b="0" i="0" u="none" strike="noStrike" cap="none" normalizeH="0" baseline="0" dirty="0" smtClean="0">
                          <a:ln>
                            <a:noFill/>
                          </a:ln>
                          <a:solidFill>
                            <a:srgbClr val="000000"/>
                          </a:solidFill>
                          <a:effectLst/>
                          <a:latin typeface="Century Gothic" pitchFamily="34" charset="0"/>
                          <a:cs typeface="Arial" charset="0"/>
                        </a:rPr>
                        <a:t> </a:t>
                      </a:r>
                      <a:br>
                        <a:rPr kumimoji="0" lang="en-US" sz="1600" b="0" i="0" u="none" strike="noStrike" cap="none" normalizeH="0" baseline="0" dirty="0" smtClean="0">
                          <a:ln>
                            <a:noFill/>
                          </a:ln>
                          <a:solidFill>
                            <a:srgbClr val="000000"/>
                          </a:solidFill>
                          <a:effectLst/>
                          <a:latin typeface="Century Gothic" pitchFamily="34" charset="0"/>
                          <a:cs typeface="Arial" charset="0"/>
                        </a:rPr>
                      </a:br>
                      <a:r>
                        <a:rPr kumimoji="0" lang="en-US" sz="1600" b="0" i="0" u="none" strike="noStrike" cap="none" normalizeH="0" baseline="0" dirty="0" smtClean="0">
                          <a:ln>
                            <a:noFill/>
                          </a:ln>
                          <a:solidFill>
                            <a:srgbClr val="000000"/>
                          </a:solidFill>
                          <a:effectLst/>
                          <a:latin typeface="Century Gothic" pitchFamily="34" charset="0"/>
                          <a:cs typeface="Arial" charset="0"/>
                        </a:rPr>
                        <a:t>at  44-foot draft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rgbClr val="000000"/>
                          </a:solidFill>
                          <a:effectLst/>
                          <a:latin typeface="Century Gothic" pitchFamily="34" charset="0"/>
                          <a:cs typeface="Arial" charset="0"/>
                        </a:rPr>
                        <a:t>0.47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3F9FA"/>
                    </a:solidFill>
                  </a:tcPr>
                </a:tc>
              </a:tr>
            </a:tbl>
          </a:graphicData>
        </a:graphic>
      </p:graphicFrame>
      <p:sp>
        <p:nvSpPr>
          <p:cNvPr id="12325"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
        <p:nvSpPr>
          <p:cNvPr id="6" name="Slide Number Placeholder 5"/>
          <p:cNvSpPr>
            <a:spLocks noGrp="1"/>
          </p:cNvSpPr>
          <p:nvPr>
            <p:ph type="sldNum" sz="quarter" idx="10"/>
          </p:nvPr>
        </p:nvSpPr>
        <p:spPr bwMode="auto">
          <a:xfrm>
            <a:off x="8550275" y="0"/>
            <a:ext cx="593725" cy="350838"/>
          </a:xfrm>
          <a:noFill/>
          <a:ln>
            <a:miter lim="800000"/>
            <a:headEnd/>
            <a:tailEnd/>
          </a:ln>
        </p:spPr>
        <p:txBody>
          <a:bodyPr vert="horz" wrap="square" lIns="91440" tIns="45720" rIns="91440" bIns="45720" numCol="1" anchor="t" anchorCtr="0" compatLnSpc="1">
            <a:prstTxWarp prst="textNoShape">
              <a:avLst/>
            </a:prstTxWarp>
          </a:bodyPr>
          <a:lstStyle/>
          <a:p>
            <a:pPr marL="228600" indent="-228600" algn="ctr"/>
            <a:fld id="{178BF764-AB40-4F37-ADED-22E2985BABCC}" type="slidenum">
              <a:rPr lang="en-US" sz="1200" smtClean="0">
                <a:solidFill>
                  <a:srgbClr val="000000"/>
                </a:solidFill>
              </a:rPr>
              <a:pPr marL="228600" indent="-228600" algn="ctr"/>
              <a:t>37</a:t>
            </a:fld>
            <a:endParaRPr lang="en-US" sz="1200" dirty="0" smtClean="0">
              <a:solidFill>
                <a:srgbClr val="000000"/>
              </a:solidFill>
            </a:endParaRPr>
          </a:p>
        </p:txBody>
      </p:sp>
      <p:sp>
        <p:nvSpPr>
          <p:cNvPr id="8" name="Content Placeholder 2"/>
          <p:cNvSpPr txBox="1">
            <a:spLocks/>
          </p:cNvSpPr>
          <p:nvPr/>
        </p:nvSpPr>
        <p:spPr bwMode="auto">
          <a:xfrm>
            <a:off x="336676" y="995680"/>
            <a:ext cx="8563484" cy="234667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Pct val="120000"/>
              <a:buFont typeface="Wingdings" pitchFamily="2" charset="2"/>
              <a:buChar char="§"/>
              <a:tabLst/>
              <a:defRPr/>
            </a:pPr>
            <a:r>
              <a:rPr kumimoji="0" lang="en-US" sz="1900" b="1" i="0" u="none" strike="noStrike" kern="0" cap="none" spc="0" normalizeH="0" baseline="0" noProof="0" dirty="0" smtClean="0">
                <a:ln>
                  <a:noFill/>
                </a:ln>
                <a:solidFill>
                  <a:schemeClr val="tx1"/>
                </a:solidFill>
                <a:effectLst/>
                <a:uLnTx/>
                <a:uFillTx/>
                <a:latin typeface="Century Gothic" pitchFamily="34" charset="0"/>
                <a:ea typeface="+mn-ea"/>
                <a:cs typeface="+mn-cs"/>
              </a:rPr>
              <a:t>Large ships moving along confined deep channels cause a drop in water level followed by a resulting surge as the ship proceeds along the channel.</a:t>
            </a:r>
            <a:br>
              <a:rPr kumimoji="0" lang="en-US" sz="1900" b="1" i="0" u="none" strike="noStrike" kern="0" cap="none" spc="0" normalizeH="0" baseline="0" noProof="0" dirty="0" smtClean="0">
                <a:ln>
                  <a:noFill/>
                </a:ln>
                <a:solidFill>
                  <a:schemeClr val="tx1"/>
                </a:solidFill>
                <a:effectLst/>
                <a:uLnTx/>
                <a:uFillTx/>
                <a:latin typeface="Century Gothic" pitchFamily="34" charset="0"/>
                <a:ea typeface="+mn-ea"/>
                <a:cs typeface="+mn-cs"/>
              </a:rPr>
            </a:br>
            <a:endParaRPr lang="en-US" sz="500" b="1" kern="0" dirty="0" smtClean="0">
              <a:latin typeface="Century Gothic" pitchFamily="34" charset="0"/>
              <a:cs typeface="+mn-cs"/>
            </a:endParaRPr>
          </a:p>
          <a:p>
            <a:pPr marL="342900" marR="0" lvl="0" indent="-342900" algn="l" defTabSz="914400" rtl="0" eaLnBrk="0" fontAlgn="base" latinLnBrk="0" hangingPunct="0">
              <a:lnSpc>
                <a:spcPct val="100000"/>
              </a:lnSpc>
              <a:spcBef>
                <a:spcPct val="20000"/>
              </a:spcBef>
              <a:spcAft>
                <a:spcPct val="0"/>
              </a:spcAft>
              <a:buClrTx/>
              <a:buSzPct val="120000"/>
              <a:buFont typeface="Wingdings" pitchFamily="2" charset="2"/>
              <a:buChar char="§"/>
              <a:tabLst/>
              <a:defRPr/>
            </a:pPr>
            <a:r>
              <a:rPr kumimoji="0" lang="en-US" sz="1900" b="1" i="0" u="none" strike="noStrike" kern="0" cap="none" spc="0" normalizeH="0" baseline="0" noProof="0" dirty="0" smtClean="0">
                <a:ln>
                  <a:noFill/>
                </a:ln>
                <a:solidFill>
                  <a:schemeClr val="tx1"/>
                </a:solidFill>
                <a:effectLst/>
                <a:uLnTx/>
                <a:uFillTx/>
                <a:latin typeface="Century Gothic" pitchFamily="34" charset="0"/>
                <a:ea typeface="+mn-ea"/>
                <a:cs typeface="+mn-cs"/>
              </a:rPr>
              <a:t>The drop in water level is drawdown.</a:t>
            </a:r>
            <a:br>
              <a:rPr kumimoji="0" lang="en-US" sz="1900" b="1" i="0" u="none" strike="noStrike" kern="0" cap="none" spc="0" normalizeH="0" baseline="0" noProof="0" dirty="0" smtClean="0">
                <a:ln>
                  <a:noFill/>
                </a:ln>
                <a:solidFill>
                  <a:schemeClr val="tx1"/>
                </a:solidFill>
                <a:effectLst/>
                <a:uLnTx/>
                <a:uFillTx/>
                <a:latin typeface="Century Gothic" pitchFamily="34" charset="0"/>
                <a:ea typeface="+mn-ea"/>
                <a:cs typeface="+mn-cs"/>
              </a:rPr>
            </a:br>
            <a:endParaRPr lang="en-US" sz="500" b="1" kern="0" dirty="0" smtClean="0">
              <a:latin typeface="Century Gothic" pitchFamily="34" charset="0"/>
              <a:cs typeface="+mn-cs"/>
            </a:endParaRPr>
          </a:p>
          <a:p>
            <a:pPr marL="342900" marR="0" lvl="0" indent="-342900" algn="l" defTabSz="914400" rtl="0" eaLnBrk="0" fontAlgn="base" latinLnBrk="0" hangingPunct="0">
              <a:lnSpc>
                <a:spcPct val="100000"/>
              </a:lnSpc>
              <a:spcBef>
                <a:spcPct val="20000"/>
              </a:spcBef>
              <a:spcAft>
                <a:spcPct val="0"/>
              </a:spcAft>
              <a:buClrTx/>
              <a:buSzPct val="120000"/>
              <a:buFont typeface="Wingdings" pitchFamily="2" charset="2"/>
              <a:buChar char="§"/>
              <a:tabLst/>
              <a:defRPr/>
            </a:pPr>
            <a:r>
              <a:rPr kumimoji="0" lang="en-US" sz="1900" b="1" i="0" u="none" strike="noStrike" kern="0" cap="none" spc="0" normalizeH="0" baseline="0" noProof="0" dirty="0" smtClean="0">
                <a:ln>
                  <a:noFill/>
                </a:ln>
                <a:solidFill>
                  <a:schemeClr val="tx1"/>
                </a:solidFill>
                <a:effectLst/>
                <a:uLnTx/>
                <a:uFillTx/>
                <a:latin typeface="Century Gothic" pitchFamily="34" charset="0"/>
                <a:ea typeface="+mn-ea"/>
                <a:cs typeface="+mn-cs"/>
              </a:rPr>
              <a:t>We analyze vessel drawdown to quantify and understand the surge wave generated by the vessels that use the project.</a:t>
            </a:r>
          </a:p>
          <a:p>
            <a:pPr marL="342900" marR="0" lvl="0" indent="-342900" algn="l" defTabSz="914400" rtl="0" eaLnBrk="0" fontAlgn="base" latinLnBrk="0" hangingPunct="0">
              <a:lnSpc>
                <a:spcPct val="100000"/>
              </a:lnSpc>
              <a:spcBef>
                <a:spcPct val="20000"/>
              </a:spcBef>
              <a:spcAft>
                <a:spcPct val="0"/>
              </a:spcAft>
              <a:buClrTx/>
              <a:buSzPct val="120000"/>
              <a:buFont typeface="Wingdings" pitchFamily="2" charset="2"/>
              <a:buChar char="§"/>
              <a:tabLst/>
              <a:defRPr/>
            </a:pPr>
            <a:endParaRPr kumimoji="0" lang="en-US" sz="1900" b="1" i="0" u="none" strike="noStrike" kern="0" cap="none" spc="0" normalizeH="0" baseline="0" noProof="0" dirty="0" smtClean="0">
              <a:ln>
                <a:noFill/>
              </a:ln>
              <a:solidFill>
                <a:schemeClr val="tx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Pct val="120000"/>
              <a:buFont typeface="Wingdings" pitchFamily="2" charset="2"/>
              <a:buChar char="§"/>
              <a:tabLst/>
              <a:defRPr/>
            </a:pPr>
            <a:endParaRPr lang="en-US" sz="1900" b="1" kern="0" dirty="0" smtClean="0">
              <a:latin typeface="Century Gothic" pitchFamily="34" charset="0"/>
              <a:cs typeface="+mn-cs"/>
            </a:endParaRPr>
          </a:p>
          <a:p>
            <a:pPr marL="342900" marR="0" lvl="0" indent="-342900" algn="l" defTabSz="914400" rtl="0" eaLnBrk="0" fontAlgn="base" latinLnBrk="0" hangingPunct="0">
              <a:lnSpc>
                <a:spcPct val="100000"/>
              </a:lnSpc>
              <a:spcBef>
                <a:spcPct val="20000"/>
              </a:spcBef>
              <a:spcAft>
                <a:spcPct val="0"/>
              </a:spcAft>
              <a:buClrTx/>
              <a:buSzPct val="120000"/>
              <a:buFont typeface="Wingdings" pitchFamily="2" charset="2"/>
              <a:buChar char="§"/>
              <a:tabLst/>
              <a:defRPr/>
            </a:pPr>
            <a:endParaRPr kumimoji="0" lang="en-US" sz="1900" b="1" i="0" u="none" strike="noStrike" kern="0" cap="none" spc="0" normalizeH="0" baseline="0" noProof="0" dirty="0" smtClean="0">
              <a:ln>
                <a:noFill/>
              </a:ln>
              <a:solidFill>
                <a:schemeClr val="tx1"/>
              </a:solidFill>
              <a:effectLst/>
              <a:uLnTx/>
              <a:uFillTx/>
              <a:latin typeface="Century Gothic" pitchFamily="34" charset="0"/>
              <a:ea typeface="+mn-ea"/>
              <a:cs typeface="+mn-cs"/>
            </a:endParaRPr>
          </a:p>
          <a:p>
            <a:pPr marL="342900" marR="0" lvl="0" indent="-342900" algn="l" defTabSz="914400" rtl="0" eaLnBrk="0" fontAlgn="base" latinLnBrk="0" hangingPunct="0">
              <a:lnSpc>
                <a:spcPct val="100000"/>
              </a:lnSpc>
              <a:spcBef>
                <a:spcPct val="20000"/>
              </a:spcBef>
              <a:spcAft>
                <a:spcPct val="0"/>
              </a:spcAft>
              <a:buClrTx/>
              <a:buSzPct val="120000"/>
              <a:buFont typeface="Wingdings" pitchFamily="2" charset="2"/>
              <a:buChar char="§"/>
              <a:tabLst/>
              <a:defRPr/>
            </a:pPr>
            <a:endParaRPr lang="en-US" sz="1900" kern="0" dirty="0" smtClean="0">
              <a:latin typeface="Century Gothic" pitchFamily="34" charset="0"/>
              <a:cs typeface="+mn-cs"/>
            </a:endParaRPr>
          </a:p>
          <a:p>
            <a:pPr marL="342900" marR="0" lvl="0" indent="-342900" algn="l" defTabSz="914400" rtl="0" eaLnBrk="0" fontAlgn="base" latinLnBrk="0" hangingPunct="0">
              <a:lnSpc>
                <a:spcPct val="100000"/>
              </a:lnSpc>
              <a:spcBef>
                <a:spcPct val="20000"/>
              </a:spcBef>
              <a:spcAft>
                <a:spcPct val="0"/>
              </a:spcAft>
              <a:buClrTx/>
              <a:buSzPct val="120000"/>
              <a:buFont typeface="Wingdings" pitchFamily="2" charset="2"/>
              <a:buChar char="§"/>
              <a:tabLst/>
              <a:defRPr/>
            </a:pPr>
            <a:endParaRPr kumimoji="0" lang="en-US" sz="1900" b="1" i="0" u="none" strike="noStrike" kern="0" cap="none" spc="0" normalizeH="0" baseline="0" noProof="0" dirty="0" smtClean="0">
              <a:ln>
                <a:noFill/>
              </a:ln>
              <a:solidFill>
                <a:schemeClr val="tx1"/>
              </a:solidFill>
              <a:effectLst/>
              <a:uLnTx/>
              <a:uFillTx/>
              <a:latin typeface="Century Gothic" pitchFamily="34" charset="0"/>
              <a:ea typeface="+mn-ea"/>
              <a:cs typeface="+mn-cs"/>
            </a:endParaRPr>
          </a:p>
        </p:txBody>
      </p:sp>
      <p:sp>
        <p:nvSpPr>
          <p:cNvPr id="9" name="Content Placeholder 2"/>
          <p:cNvSpPr txBox="1">
            <a:spLocks/>
          </p:cNvSpPr>
          <p:nvPr/>
        </p:nvSpPr>
        <p:spPr bwMode="auto">
          <a:xfrm>
            <a:off x="406288" y="5863273"/>
            <a:ext cx="6218032" cy="436811"/>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Pct val="120000"/>
              <a:buFont typeface="Wingdings" pitchFamily="2" charset="2"/>
              <a:buNone/>
              <a:tabLst/>
              <a:defRPr/>
            </a:pPr>
            <a:r>
              <a:rPr kumimoji="0" lang="en-US" sz="1400" b="1" i="0" u="none" strike="noStrike" kern="0" cap="none" spc="0" normalizeH="0" baseline="0" noProof="0" dirty="0" smtClean="0">
                <a:ln>
                  <a:noFill/>
                </a:ln>
                <a:solidFill>
                  <a:schemeClr val="bg1"/>
                </a:solidFill>
                <a:effectLst/>
                <a:uLnTx/>
                <a:uFillTx/>
                <a:latin typeface="Century Gothic" pitchFamily="34" charset="0"/>
                <a:ea typeface="+mn-ea"/>
                <a:cs typeface="+mn-cs"/>
              </a:rPr>
              <a:t>Using Existing and With-Deepening Project Cross-Section at </a:t>
            </a:r>
            <a:r>
              <a:rPr kumimoji="0" lang="en-US" sz="1400" b="1" i="0" u="none" strike="noStrike" kern="0" cap="none" spc="0" normalizeH="0" baseline="0" noProof="0" smtClean="0">
                <a:ln>
                  <a:noFill/>
                </a:ln>
                <a:solidFill>
                  <a:schemeClr val="bg1"/>
                </a:solidFill>
                <a:effectLst/>
                <a:uLnTx/>
                <a:uFillTx/>
                <a:latin typeface="Century Gothic" pitchFamily="34" charset="0"/>
                <a:ea typeface="+mn-ea"/>
                <a:cs typeface="+mn-cs"/>
              </a:rPr>
              <a:t>the </a:t>
            </a:r>
            <a:br>
              <a:rPr kumimoji="0" lang="en-US" sz="1400" b="1" i="0" u="none" strike="noStrike" kern="0" cap="none" spc="0" normalizeH="0" baseline="0" noProof="0" smtClean="0">
                <a:ln>
                  <a:noFill/>
                </a:ln>
                <a:solidFill>
                  <a:schemeClr val="bg1"/>
                </a:solidFill>
                <a:effectLst/>
                <a:uLnTx/>
                <a:uFillTx/>
                <a:latin typeface="Century Gothic" pitchFamily="34" charset="0"/>
                <a:ea typeface="+mn-ea"/>
                <a:cs typeface="+mn-cs"/>
              </a:rPr>
            </a:br>
            <a:r>
              <a:rPr kumimoji="0" lang="en-US" sz="1400" b="1" i="0" u="none" strike="noStrike" kern="0" cap="none" spc="0" normalizeH="0" baseline="0" noProof="0" smtClean="0">
                <a:ln>
                  <a:noFill/>
                </a:ln>
                <a:solidFill>
                  <a:schemeClr val="bg1"/>
                </a:solidFill>
                <a:effectLst/>
                <a:uLnTx/>
                <a:uFillTx/>
                <a:latin typeface="Century Gothic" pitchFamily="34" charset="0"/>
                <a:ea typeface="+mn-ea"/>
                <a:cs typeface="+mn-cs"/>
              </a:rPr>
              <a:t>St</a:t>
            </a:r>
            <a:r>
              <a:rPr kumimoji="0" lang="en-US" sz="1400" b="1" i="0" u="none" strike="noStrike" kern="0" cap="none" spc="0" normalizeH="0" baseline="0" noProof="0" dirty="0" smtClean="0">
                <a:ln>
                  <a:noFill/>
                </a:ln>
                <a:solidFill>
                  <a:schemeClr val="bg1"/>
                </a:solidFill>
                <a:effectLst/>
                <a:uLnTx/>
                <a:uFillTx/>
                <a:latin typeface="Century Gothic" pitchFamily="34" charset="0"/>
                <a:ea typeface="+mn-ea"/>
                <a:cs typeface="+mn-cs"/>
              </a:rPr>
              <a:t>. Johns Bluff Reach and a vessel speed of 7 knots at slack tide</a:t>
            </a:r>
          </a:p>
          <a:p>
            <a:pPr marL="342900" marR="0" lvl="0" indent="-342900" algn="l" defTabSz="914400" rtl="0" eaLnBrk="0" fontAlgn="base" latinLnBrk="0" hangingPunct="0">
              <a:lnSpc>
                <a:spcPct val="100000"/>
              </a:lnSpc>
              <a:spcBef>
                <a:spcPct val="20000"/>
              </a:spcBef>
              <a:spcAft>
                <a:spcPct val="0"/>
              </a:spcAft>
              <a:buClrTx/>
              <a:buSzPct val="120000"/>
              <a:buFont typeface="Wingdings" pitchFamily="2" charset="2"/>
              <a:buNone/>
              <a:tabLst/>
              <a:defRPr/>
            </a:pPr>
            <a:r>
              <a:rPr kumimoji="0" lang="en-US" sz="1400" b="0" i="0" u="none" strike="noStrike" kern="0" cap="none" spc="0" normalizeH="0" baseline="0" noProof="0" dirty="0" smtClean="0">
                <a:ln>
                  <a:noFill/>
                </a:ln>
                <a:solidFill>
                  <a:schemeClr val="bg1"/>
                </a:solidFill>
                <a:effectLst/>
                <a:uLnTx/>
                <a:uFillTx/>
                <a:latin typeface="Century Gothic" pitchFamily="34" charset="0"/>
                <a:ea typeface="+mn-ea"/>
                <a:cs typeface="+mn-cs"/>
              </a:rPr>
              <a:t/>
            </a:r>
            <a:br>
              <a:rPr kumimoji="0" lang="en-US" sz="1400" b="0" i="0" u="none" strike="noStrike" kern="0" cap="none" spc="0" normalizeH="0" baseline="0" noProof="0" dirty="0" smtClean="0">
                <a:ln>
                  <a:noFill/>
                </a:ln>
                <a:solidFill>
                  <a:schemeClr val="bg1"/>
                </a:solidFill>
                <a:effectLst/>
                <a:uLnTx/>
                <a:uFillTx/>
                <a:latin typeface="Century Gothic" pitchFamily="34" charset="0"/>
                <a:ea typeface="+mn-ea"/>
                <a:cs typeface="+mn-cs"/>
              </a:rPr>
            </a:br>
            <a:r>
              <a:rPr kumimoji="0" lang="en-US" sz="1400" b="0" i="0" u="none" strike="noStrike" kern="0" cap="none" spc="0" normalizeH="0" baseline="0" noProof="0" dirty="0" smtClean="0">
                <a:ln>
                  <a:noFill/>
                </a:ln>
                <a:solidFill>
                  <a:schemeClr val="bg1"/>
                </a:solidFill>
                <a:effectLst/>
                <a:uLnTx/>
                <a:uFillTx/>
                <a:latin typeface="Century Gothic" pitchFamily="34" charset="0"/>
                <a:ea typeface="+mn-ea"/>
                <a:cs typeface="+mn-cs"/>
              </a:rPr>
              <a:t/>
            </a:r>
            <a:br>
              <a:rPr kumimoji="0" lang="en-US" sz="1400" b="0" i="0" u="none" strike="noStrike" kern="0" cap="none" spc="0" normalizeH="0" baseline="0" noProof="0" dirty="0" smtClean="0">
                <a:ln>
                  <a:noFill/>
                </a:ln>
                <a:solidFill>
                  <a:schemeClr val="bg1"/>
                </a:solidFill>
                <a:effectLst/>
                <a:uLnTx/>
                <a:uFillTx/>
                <a:latin typeface="Century Gothic" pitchFamily="34" charset="0"/>
                <a:ea typeface="+mn-ea"/>
                <a:cs typeface="+mn-cs"/>
              </a:rPr>
            </a:br>
            <a:r>
              <a:rPr kumimoji="0" lang="en-US" sz="1400" b="0" i="0" u="none" strike="noStrike" kern="0" cap="none" spc="0" normalizeH="0" baseline="0" noProof="0" dirty="0" smtClean="0">
                <a:ln>
                  <a:noFill/>
                </a:ln>
                <a:solidFill>
                  <a:schemeClr val="bg1"/>
                </a:solidFill>
                <a:effectLst/>
                <a:uLnTx/>
                <a:uFillTx/>
                <a:latin typeface="Century Gothic" pitchFamily="34" charset="0"/>
                <a:ea typeface="+mn-ea"/>
                <a:cs typeface="+mn-cs"/>
              </a:rPr>
              <a:t/>
            </a:r>
            <a:br>
              <a:rPr kumimoji="0" lang="en-US" sz="1400" b="0" i="0" u="none" strike="noStrike" kern="0" cap="none" spc="0" normalizeH="0" baseline="0" noProof="0" dirty="0" smtClean="0">
                <a:ln>
                  <a:noFill/>
                </a:ln>
                <a:solidFill>
                  <a:schemeClr val="bg1"/>
                </a:solidFill>
                <a:effectLst/>
                <a:uLnTx/>
                <a:uFillTx/>
                <a:latin typeface="Century Gothic" pitchFamily="34" charset="0"/>
                <a:ea typeface="+mn-ea"/>
                <a:cs typeface="+mn-cs"/>
              </a:rPr>
            </a:br>
            <a:r>
              <a:rPr kumimoji="0" lang="en-US" sz="1400" b="0" i="0" u="none" strike="noStrike" kern="0" cap="none" spc="0" normalizeH="0" baseline="0" noProof="0" dirty="0" smtClean="0">
                <a:ln>
                  <a:noFill/>
                </a:ln>
                <a:solidFill>
                  <a:schemeClr val="bg1"/>
                </a:solidFill>
                <a:effectLst/>
                <a:uLnTx/>
                <a:uFillTx/>
                <a:latin typeface="Century Gothic" pitchFamily="34" charset="0"/>
                <a:ea typeface="+mn-ea"/>
                <a:cs typeface="+mn-cs"/>
              </a:rPr>
              <a:t/>
            </a:r>
            <a:br>
              <a:rPr kumimoji="0" lang="en-US" sz="1400" b="0" i="0" u="none" strike="noStrike" kern="0" cap="none" spc="0" normalizeH="0" baseline="0" noProof="0" dirty="0" smtClean="0">
                <a:ln>
                  <a:noFill/>
                </a:ln>
                <a:solidFill>
                  <a:schemeClr val="bg1"/>
                </a:solidFill>
                <a:effectLst/>
                <a:uLnTx/>
                <a:uFillTx/>
                <a:latin typeface="Century Gothic" pitchFamily="34" charset="0"/>
                <a:ea typeface="+mn-ea"/>
                <a:cs typeface="+mn-cs"/>
              </a:rPr>
            </a:br>
            <a:r>
              <a:rPr kumimoji="0" lang="en-US" sz="1400" b="0" i="0" u="none" strike="noStrike" kern="0" cap="none" spc="0" normalizeH="0" baseline="0" noProof="0" dirty="0" smtClean="0">
                <a:ln>
                  <a:noFill/>
                </a:ln>
                <a:solidFill>
                  <a:schemeClr val="bg1"/>
                </a:solidFill>
                <a:effectLst/>
                <a:uLnTx/>
                <a:uFillTx/>
                <a:latin typeface="Century Gothic" pitchFamily="34" charset="0"/>
                <a:ea typeface="+mn-ea"/>
                <a:cs typeface="+mn-cs"/>
              </a:rPr>
              <a:t/>
            </a:r>
            <a:br>
              <a:rPr kumimoji="0" lang="en-US" sz="1400" b="0" i="0" u="none" strike="noStrike" kern="0" cap="none" spc="0" normalizeH="0" baseline="0" noProof="0" dirty="0" smtClean="0">
                <a:ln>
                  <a:noFill/>
                </a:ln>
                <a:solidFill>
                  <a:schemeClr val="bg1"/>
                </a:solidFill>
                <a:effectLst/>
                <a:uLnTx/>
                <a:uFillTx/>
                <a:latin typeface="Century Gothic" pitchFamily="34" charset="0"/>
                <a:ea typeface="+mn-ea"/>
                <a:cs typeface="+mn-cs"/>
              </a:rPr>
            </a:br>
            <a:r>
              <a:rPr kumimoji="0" lang="en-US" sz="1400" b="0" i="0" u="none" strike="noStrike" kern="0" cap="none" spc="0" normalizeH="0" baseline="0" noProof="0" dirty="0" smtClean="0">
                <a:ln>
                  <a:noFill/>
                </a:ln>
                <a:solidFill>
                  <a:schemeClr val="bg1"/>
                </a:solidFill>
                <a:effectLst/>
                <a:uLnTx/>
                <a:uFillTx/>
                <a:latin typeface="Century Gothic" pitchFamily="34" charset="0"/>
                <a:ea typeface="+mn-ea"/>
                <a:cs typeface="+mn-cs"/>
              </a:rPr>
              <a:t/>
            </a:r>
            <a:br>
              <a:rPr kumimoji="0" lang="en-US" sz="1400" b="0" i="0" u="none" strike="noStrike" kern="0" cap="none" spc="0" normalizeH="0" baseline="0" noProof="0" dirty="0" smtClean="0">
                <a:ln>
                  <a:noFill/>
                </a:ln>
                <a:solidFill>
                  <a:schemeClr val="bg1"/>
                </a:solidFill>
                <a:effectLst/>
                <a:uLnTx/>
                <a:uFillTx/>
                <a:latin typeface="Century Gothic" pitchFamily="34" charset="0"/>
                <a:ea typeface="+mn-ea"/>
                <a:cs typeface="+mn-cs"/>
              </a:rPr>
            </a:br>
            <a:r>
              <a:rPr kumimoji="0" lang="en-US" sz="1400" b="0" i="0" u="none" strike="noStrike" kern="0" cap="none" spc="0" normalizeH="0" baseline="0" noProof="0" dirty="0" smtClean="0">
                <a:ln>
                  <a:noFill/>
                </a:ln>
                <a:solidFill>
                  <a:schemeClr val="bg1"/>
                </a:solidFill>
                <a:effectLst/>
                <a:uLnTx/>
                <a:uFillTx/>
                <a:latin typeface="Century Gothic" pitchFamily="34" charset="0"/>
                <a:ea typeface="+mn-ea"/>
                <a:cs typeface="+mn-cs"/>
              </a:rPr>
              <a:t/>
            </a:r>
            <a:br>
              <a:rPr kumimoji="0" lang="en-US" sz="1400" b="0" i="0" u="none" strike="noStrike" kern="0" cap="none" spc="0" normalizeH="0" baseline="0" noProof="0" dirty="0" smtClean="0">
                <a:ln>
                  <a:noFill/>
                </a:ln>
                <a:solidFill>
                  <a:schemeClr val="bg1"/>
                </a:solidFill>
                <a:effectLst/>
                <a:uLnTx/>
                <a:uFillTx/>
                <a:latin typeface="Century Gothic" pitchFamily="34" charset="0"/>
                <a:ea typeface="+mn-ea"/>
                <a:cs typeface="+mn-cs"/>
              </a:rPr>
            </a:br>
            <a:r>
              <a:rPr kumimoji="0" lang="en-US" sz="1400" b="0" i="0" u="none" strike="noStrike" kern="0" cap="none" spc="0" normalizeH="0" baseline="0" noProof="0" dirty="0" smtClean="0">
                <a:ln>
                  <a:noFill/>
                </a:ln>
                <a:solidFill>
                  <a:schemeClr val="bg1"/>
                </a:solidFill>
                <a:effectLst/>
                <a:uLnTx/>
                <a:uFillTx/>
                <a:latin typeface="Century Gothic" pitchFamily="34" charset="0"/>
                <a:ea typeface="+mn-ea"/>
                <a:cs typeface="+mn-cs"/>
              </a:rPr>
              <a:t/>
            </a:r>
            <a:br>
              <a:rPr kumimoji="0" lang="en-US" sz="1400" b="0" i="0" u="none" strike="noStrike" kern="0" cap="none" spc="0" normalizeH="0" baseline="0" noProof="0" dirty="0" smtClean="0">
                <a:ln>
                  <a:noFill/>
                </a:ln>
                <a:solidFill>
                  <a:schemeClr val="bg1"/>
                </a:solidFill>
                <a:effectLst/>
                <a:uLnTx/>
                <a:uFillTx/>
                <a:latin typeface="Century Gothic" pitchFamily="34" charset="0"/>
                <a:ea typeface="+mn-ea"/>
                <a:cs typeface="+mn-cs"/>
              </a:rPr>
            </a:br>
            <a:endParaRPr kumimoji="0" lang="en-US" sz="1400" b="1" i="0" u="none" strike="noStrike" kern="0" cap="none" spc="0" normalizeH="0" baseline="0" noProof="0" dirty="0" smtClean="0">
              <a:ln>
                <a:noFill/>
              </a:ln>
              <a:solidFill>
                <a:schemeClr val="bg1"/>
              </a:solidFill>
              <a:effectLst/>
              <a:uLnTx/>
              <a:uFillTx/>
              <a:latin typeface="Century Gothic" pitchFamily="34" charset="0"/>
              <a:ea typeface="+mn-ea"/>
              <a:cs typeface="+mn-cs"/>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4293704"/>
            <a:ext cx="9144000" cy="2256183"/>
          </a:xfrm>
          <a:prstGeom prst="rect">
            <a:avLst/>
          </a:prstGeom>
          <a:solidFill>
            <a:srgbClr val="FFFFFF">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5" name="Content Placeholder 2"/>
          <p:cNvSpPr>
            <a:spLocks noGrp="1"/>
          </p:cNvSpPr>
          <p:nvPr>
            <p:ph idx="1"/>
          </p:nvPr>
        </p:nvSpPr>
        <p:spPr bwMode="auto">
          <a:xfrm>
            <a:off x="203200" y="996950"/>
            <a:ext cx="8597900" cy="5243513"/>
          </a:xfrm>
          <a:noFill/>
          <a:ln>
            <a:miter lim="800000"/>
            <a:headEnd/>
            <a:tailEnd/>
          </a:ln>
        </p:spPr>
        <p:txBody>
          <a:bodyPr vert="horz" wrap="square" lIns="91440" tIns="45720" rIns="91440" bIns="45720" numCol="1" anchor="t" anchorCtr="0" compatLnSpc="1">
            <a:prstTxWarp prst="textNoShape">
              <a:avLst/>
            </a:prstTxWarp>
          </a:bodyPr>
          <a:lstStyle/>
          <a:p>
            <a:pPr marL="514350" indent="-514350"/>
            <a:endParaRPr lang="en-US" sz="2800" b="1" smtClean="0">
              <a:latin typeface="Century Gothic" pitchFamily="34" charset="0"/>
            </a:endParaRPr>
          </a:p>
          <a:p>
            <a:pPr marL="514350" indent="-514350"/>
            <a:endParaRPr lang="en-US" sz="2800" b="1" smtClean="0">
              <a:latin typeface="Century Gothic" pitchFamily="34" charset="0"/>
            </a:endParaRPr>
          </a:p>
          <a:p>
            <a:pPr marL="514350" indent="-514350">
              <a:buFont typeface="Arial" charset="0"/>
              <a:buAutoNum type="arabicPeriod"/>
            </a:pPr>
            <a:endParaRPr lang="en-US" sz="2800" smtClean="0">
              <a:latin typeface="Century Gothic" pitchFamily="34" charset="0"/>
            </a:endParaRPr>
          </a:p>
        </p:txBody>
      </p:sp>
      <p:sp>
        <p:nvSpPr>
          <p:cNvPr id="13318" name="TextBox 6"/>
          <p:cNvSpPr txBox="1">
            <a:spLocks noChangeArrowheads="1"/>
          </p:cNvSpPr>
          <p:nvPr/>
        </p:nvSpPr>
        <p:spPr bwMode="auto">
          <a:xfrm>
            <a:off x="5283200" y="1203325"/>
            <a:ext cx="3598863" cy="4664075"/>
          </a:xfrm>
          <a:prstGeom prst="rect">
            <a:avLst/>
          </a:prstGeom>
          <a:noFill/>
          <a:ln w="9525">
            <a:noFill/>
            <a:miter lim="800000"/>
            <a:headEnd/>
            <a:tailEnd/>
          </a:ln>
        </p:spPr>
        <p:txBody>
          <a:bodyPr>
            <a:spAutoFit/>
          </a:bodyPr>
          <a:lstStyle/>
          <a:p>
            <a:pPr marL="231775" indent="-231775">
              <a:buSzPct val="120000"/>
              <a:buFont typeface="Wingdings" pitchFamily="2" charset="2"/>
              <a:buChar char="§"/>
            </a:pPr>
            <a:r>
              <a:rPr lang="en-US" sz="2000" b="1" dirty="0">
                <a:latin typeface="Century Gothic" pitchFamily="34" charset="0"/>
              </a:rPr>
              <a:t>Water stages associated with ship passage tend to decrease with the project</a:t>
            </a:r>
            <a:br>
              <a:rPr lang="en-US" sz="2000" b="1" dirty="0">
                <a:latin typeface="Century Gothic" pitchFamily="34" charset="0"/>
              </a:rPr>
            </a:br>
            <a:endParaRPr lang="en-US" sz="2000" b="1" dirty="0">
              <a:latin typeface="Century Gothic" pitchFamily="34" charset="0"/>
            </a:endParaRPr>
          </a:p>
          <a:p>
            <a:pPr marL="231775" indent="-231775">
              <a:buSzPct val="120000"/>
              <a:buFont typeface="Wingdings" pitchFamily="2" charset="2"/>
              <a:buChar char="§"/>
            </a:pPr>
            <a:r>
              <a:rPr lang="en-US" sz="2000" b="1" dirty="0">
                <a:latin typeface="Century Gothic" pitchFamily="34" charset="0"/>
              </a:rPr>
              <a:t>Results depend on location in river, local bathymetry, and whether ship is running with or against tidal currents</a:t>
            </a:r>
            <a:br>
              <a:rPr lang="en-US" sz="2000" b="1" dirty="0">
                <a:latin typeface="Century Gothic" pitchFamily="34" charset="0"/>
              </a:rPr>
            </a:br>
            <a:endParaRPr lang="en-US" sz="2000" b="1" dirty="0">
              <a:latin typeface="Century Gothic" pitchFamily="34" charset="0"/>
            </a:endParaRPr>
          </a:p>
          <a:p>
            <a:pPr marL="231775" indent="-231775">
              <a:buSzPct val="120000"/>
              <a:buFont typeface="Wingdings" pitchFamily="2" charset="2"/>
              <a:buChar char="§"/>
            </a:pPr>
            <a:r>
              <a:rPr lang="en-US" sz="2000" b="1" dirty="0">
                <a:latin typeface="Century Gothic" pitchFamily="34" charset="0"/>
              </a:rPr>
              <a:t>Maximum increases in water surface elevation occur along St. Johns Bluff Reach south bank</a:t>
            </a:r>
          </a:p>
          <a:p>
            <a:pPr marL="231775" indent="-231775">
              <a:buFont typeface="Arial" charset="0"/>
              <a:buChar char="•"/>
            </a:pPr>
            <a:endParaRPr lang="en-US" sz="2000" dirty="0">
              <a:latin typeface="Century Gothic" pitchFamily="34" charset="0"/>
            </a:endParaRPr>
          </a:p>
        </p:txBody>
      </p:sp>
      <p:sp>
        <p:nvSpPr>
          <p:cNvPr id="13319" name="Slide Number Placeholder 5"/>
          <p:cNvSpPr>
            <a:spLocks noGrp="1"/>
          </p:cNvSpPr>
          <p:nvPr>
            <p:ph type="sldNum" sz="quarter" idx="10"/>
          </p:nvPr>
        </p:nvSpPr>
        <p:spPr bwMode="auto">
          <a:xfrm>
            <a:off x="8550275" y="0"/>
            <a:ext cx="593725" cy="350838"/>
          </a:xfrm>
          <a:noFill/>
          <a:ln>
            <a:miter lim="800000"/>
            <a:headEnd/>
            <a:tailEnd/>
          </a:ln>
        </p:spPr>
        <p:txBody>
          <a:bodyPr vert="horz" wrap="square" lIns="91440" tIns="45720" rIns="91440" bIns="45720" numCol="1" anchor="t" anchorCtr="0" compatLnSpc="1">
            <a:prstTxWarp prst="textNoShape">
              <a:avLst/>
            </a:prstTxWarp>
          </a:bodyPr>
          <a:lstStyle/>
          <a:p>
            <a:pPr marL="228600" indent="-228600" algn="ctr"/>
            <a:fld id="{1F5D9DD8-5BB8-40BB-BCF4-E6BB9396B08D}" type="slidenum">
              <a:rPr lang="en-US" sz="1200" smtClean="0"/>
              <a:pPr marL="228600" indent="-228600" algn="ctr"/>
              <a:t>38</a:t>
            </a:fld>
            <a:endParaRPr lang="en-US" sz="1200" smtClean="0"/>
          </a:p>
        </p:txBody>
      </p:sp>
      <p:graphicFrame>
        <p:nvGraphicFramePr>
          <p:cNvPr id="13379" name="Group 67"/>
          <p:cNvGraphicFramePr>
            <a:graphicFrameLocks noGrp="1"/>
          </p:cNvGraphicFramePr>
          <p:nvPr/>
        </p:nvGraphicFramePr>
        <p:xfrm>
          <a:off x="0" y="1176338"/>
          <a:ext cx="5153025" cy="4249806"/>
        </p:xfrm>
        <a:graphic>
          <a:graphicData uri="http://schemas.openxmlformats.org/drawingml/2006/table">
            <a:tbl>
              <a:tblPr/>
              <a:tblGrid>
                <a:gridCol w="2957513"/>
                <a:gridCol w="2195512"/>
              </a:tblGrid>
              <a:tr h="2714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Mile Point / Maximum Differences</a:t>
                      </a:r>
                      <a:endParaRPr kumimoji="0" lang="en-US" sz="13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Stages (feet)</a:t>
                      </a:r>
                      <a:endPar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987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In Bound  at  High Water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Varies from -0.16 to 0.19</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Out Bound  at High Water</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Varies from -0.13 to 0.10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In Bound  at  Low Water</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Varies from -0.79 to 0.23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Out Bound  at  Low Water</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Varies from -0.39 to 0.13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987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In Bound against Maximum Current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Varies from -1.41 to 0.08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Out Bound with Maximum Current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Varies from -1.05 to 0.07</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endPar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300" b="1"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St. Johns Bluff / Maximum Differences</a:t>
                      </a:r>
                      <a:endPar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Stages (feet)</a:t>
                      </a:r>
                      <a:endParaRPr kumimoji="0" lang="en-US" sz="13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987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In Bound  at  High Water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Varies from -0.07 to 0.30</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Out Bound  at High Water</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1"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Varies from -0.03 to 0.98</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271463">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In Bound  at  Low Water</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Varies from -0.72 to 0.16</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Out Bound  at  High Water</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Varies from -0.59 to 0.02</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987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In Bound against Maximum Current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Varies from -1.57 to 1.25</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71463">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Out Bound with Maximum Current</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3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Varies from -0.95 to -0.13</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3370" name="Rectangle 1"/>
          <p:cNvSpPr>
            <a:spLocks noChangeArrowheads="1"/>
          </p:cNvSpPr>
          <p:nvPr/>
        </p:nvSpPr>
        <p:spPr bwMode="auto">
          <a:xfrm>
            <a:off x="-42863" y="5418138"/>
            <a:ext cx="5167313" cy="730250"/>
          </a:xfrm>
          <a:prstGeom prst="rect">
            <a:avLst/>
          </a:prstGeom>
          <a:noFill/>
          <a:ln w="9525">
            <a:noFill/>
            <a:miter lim="800000"/>
            <a:headEnd/>
            <a:tailEnd/>
          </a:ln>
        </p:spPr>
        <p:txBody>
          <a:bodyPr anchor="ctr">
            <a:spAutoFit/>
          </a:bodyPr>
          <a:lstStyle/>
          <a:p>
            <a:pPr algn="just"/>
            <a:r>
              <a:rPr lang="en-US" sz="1400" b="1">
                <a:latin typeface="Century Gothic" pitchFamily="34" charset="0"/>
                <a:ea typeface="Calibri" pitchFamily="34" charset="0"/>
                <a:cs typeface="Times New Roman" pitchFamily="18" charset="0"/>
              </a:rPr>
              <a:t>Summary of the Minimum and Maximum Water Stage Differences Between the Existing and With-Project Conditions Due to Ship Passage</a:t>
            </a:r>
          </a:p>
        </p:txBody>
      </p:sp>
      <p:sp>
        <p:nvSpPr>
          <p:cNvPr id="13374" name="Title 1"/>
          <p:cNvSpPr>
            <a:spLocks/>
          </p:cNvSpPr>
          <p:nvPr/>
        </p:nvSpPr>
        <p:spPr bwMode="auto">
          <a:xfrm>
            <a:off x="0" y="100013"/>
            <a:ext cx="9144000" cy="1143000"/>
          </a:xfrm>
          <a:prstGeom prst="rect">
            <a:avLst/>
          </a:prstGeom>
          <a:noFill/>
          <a:ln w="9525">
            <a:noFill/>
            <a:miter lim="800000"/>
            <a:headEnd/>
            <a:tailEnd/>
          </a:ln>
        </p:spPr>
        <p:txBody>
          <a:bodyPr/>
          <a:lstStyle/>
          <a:p>
            <a:pPr algn="ctr" eaLnBrk="0" hangingPunct="0"/>
            <a:r>
              <a:rPr lang="en-US" sz="4400" b="1">
                <a:solidFill>
                  <a:srgbClr val="006699"/>
                </a:solidFill>
                <a:latin typeface="Century Gothic" pitchFamily="34" charset="0"/>
              </a:rPr>
              <a:t>SHIP WAKE ANALYSIS </a:t>
            </a:r>
            <a:r>
              <a:rPr lang="en-US" sz="3200" b="1">
                <a:solidFill>
                  <a:srgbClr val="006699"/>
                </a:solidFill>
                <a:latin typeface="Century Gothic" pitchFamily="34" charset="0"/>
              </a:rPr>
              <a:t>(dynamic)</a:t>
            </a:r>
          </a:p>
        </p:txBody>
      </p:sp>
      <p:sp>
        <p:nvSpPr>
          <p:cNvPr id="13375"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50" name="Picture 14" descr="BACKGROUNDS_2"/>
          <p:cNvPicPr>
            <a:picLocks noChangeAspect="1" noChangeArrowheads="1"/>
          </p:cNvPicPr>
          <p:nvPr/>
        </p:nvPicPr>
        <p:blipFill>
          <a:blip r:embed="rId3" cstate="print"/>
          <a:srcRect t="4630"/>
          <a:stretch>
            <a:fillRect/>
          </a:stretch>
        </p:blipFill>
        <p:spPr bwMode="auto">
          <a:xfrm>
            <a:off x="0" y="0"/>
            <a:ext cx="9144000" cy="6540500"/>
          </a:xfrm>
          <a:prstGeom prst="rect">
            <a:avLst/>
          </a:prstGeom>
          <a:noFill/>
        </p:spPr>
      </p:pic>
      <p:sp>
        <p:nvSpPr>
          <p:cNvPr id="14342" name="TextBox 7"/>
          <p:cNvSpPr txBox="1">
            <a:spLocks noChangeArrowheads="1"/>
          </p:cNvSpPr>
          <p:nvPr/>
        </p:nvSpPr>
        <p:spPr bwMode="auto">
          <a:xfrm>
            <a:off x="0" y="1203049"/>
            <a:ext cx="5056188" cy="4278094"/>
          </a:xfrm>
          <a:prstGeom prst="rect">
            <a:avLst/>
          </a:prstGeom>
          <a:noFill/>
          <a:ln w="9525">
            <a:noFill/>
            <a:miter lim="800000"/>
            <a:headEnd/>
            <a:tailEnd/>
          </a:ln>
        </p:spPr>
        <p:txBody>
          <a:bodyPr>
            <a:spAutoFit/>
          </a:bodyPr>
          <a:lstStyle/>
          <a:p>
            <a:pPr marL="290513" indent="-290513">
              <a:buSzPct val="120000"/>
              <a:buFont typeface="Wingdings" pitchFamily="2" charset="2"/>
              <a:buChar char="§"/>
            </a:pPr>
            <a:r>
              <a:rPr lang="en-US" sz="2200" b="1" dirty="0">
                <a:latin typeface="Century Gothic" pitchFamily="34" charset="0"/>
              </a:rPr>
              <a:t>Maximum ship wake increase </a:t>
            </a:r>
            <a:r>
              <a:rPr lang="en-US" sz="2200" b="1" dirty="0" smtClean="0">
                <a:latin typeface="Century Gothic" pitchFamily="34" charset="0"/>
              </a:rPr>
              <a:t>of 1 foot occurs </a:t>
            </a:r>
            <a:r>
              <a:rPr lang="en-US" sz="2200" b="1" dirty="0">
                <a:latin typeface="Century Gothic" pitchFamily="34" charset="0"/>
              </a:rPr>
              <a:t>on south </a:t>
            </a:r>
            <a:r>
              <a:rPr lang="en-US" sz="2200" b="1" dirty="0" smtClean="0">
                <a:latin typeface="Century Gothic" pitchFamily="34" charset="0"/>
              </a:rPr>
              <a:t>bank; </a:t>
            </a:r>
            <a:r>
              <a:rPr lang="en-US" sz="2200" b="1" dirty="0">
                <a:latin typeface="Century Gothic" pitchFamily="34" charset="0"/>
              </a:rPr>
              <a:t>average increase is 4 inches</a:t>
            </a:r>
          </a:p>
          <a:p>
            <a:pPr marL="290513" indent="-290513">
              <a:buSzPct val="120000"/>
              <a:buFont typeface="Wingdings" pitchFamily="2" charset="2"/>
              <a:buChar char="§"/>
            </a:pPr>
            <a:endParaRPr lang="en-US" sz="1200" b="1" dirty="0">
              <a:latin typeface="Century Gothic" pitchFamily="34" charset="0"/>
            </a:endParaRPr>
          </a:p>
          <a:p>
            <a:pPr marL="290513" indent="-290513">
              <a:buSzPct val="120000"/>
              <a:buFont typeface="Wingdings" pitchFamily="2" charset="2"/>
              <a:buChar char="§"/>
            </a:pPr>
            <a:r>
              <a:rPr lang="en-US" sz="2200" b="1" dirty="0">
                <a:latin typeface="Century Gothic" pitchFamily="34" charset="0"/>
              </a:rPr>
              <a:t>Maximum </a:t>
            </a:r>
            <a:r>
              <a:rPr lang="en-US" sz="2200" b="1" dirty="0" smtClean="0">
                <a:latin typeface="Century Gothic" pitchFamily="34" charset="0"/>
              </a:rPr>
              <a:t>occurs </a:t>
            </a:r>
            <a:r>
              <a:rPr lang="en-US" sz="2200" b="1" dirty="0">
                <a:latin typeface="Century Gothic" pitchFamily="34" charset="0"/>
              </a:rPr>
              <a:t>for less </a:t>
            </a:r>
            <a:r>
              <a:rPr lang="en-US" sz="2200" b="1" dirty="0" smtClean="0">
                <a:latin typeface="Century Gothic" pitchFamily="34" charset="0"/>
              </a:rPr>
              <a:t/>
            </a:r>
            <a:br>
              <a:rPr lang="en-US" sz="2200" b="1" dirty="0" smtClean="0">
                <a:latin typeface="Century Gothic" pitchFamily="34" charset="0"/>
              </a:rPr>
            </a:br>
            <a:r>
              <a:rPr lang="en-US" sz="2200" b="1" dirty="0" smtClean="0">
                <a:latin typeface="Century Gothic" pitchFamily="34" charset="0"/>
              </a:rPr>
              <a:t>than 60 </a:t>
            </a:r>
            <a:r>
              <a:rPr lang="en-US" sz="2200" b="1" dirty="0">
                <a:latin typeface="Century Gothic" pitchFamily="34" charset="0"/>
              </a:rPr>
              <a:t>seconds</a:t>
            </a:r>
          </a:p>
          <a:p>
            <a:pPr marL="290513" indent="-290513">
              <a:buSzPct val="120000"/>
              <a:buFont typeface="Wingdings" pitchFamily="2" charset="2"/>
              <a:buChar char="§"/>
            </a:pPr>
            <a:endParaRPr lang="en-US" sz="1200" b="1" dirty="0">
              <a:latin typeface="Century Gothic" pitchFamily="34" charset="0"/>
            </a:endParaRPr>
          </a:p>
          <a:p>
            <a:pPr marL="290513" indent="-290513">
              <a:buSzPct val="120000"/>
              <a:buFont typeface="Wingdings" pitchFamily="2" charset="2"/>
              <a:buChar char="§"/>
            </a:pPr>
            <a:r>
              <a:rPr lang="en-US" sz="2200" b="1" dirty="0">
                <a:latin typeface="Century Gothic" pitchFamily="34" charset="0"/>
              </a:rPr>
              <a:t>Occurs when </a:t>
            </a:r>
            <a:r>
              <a:rPr lang="en-US" sz="2200" b="1" dirty="0" smtClean="0">
                <a:latin typeface="Century Gothic" pitchFamily="34" charset="0"/>
              </a:rPr>
              <a:t>fully loaded design </a:t>
            </a:r>
            <a:r>
              <a:rPr lang="en-US" sz="2200" b="1" dirty="0">
                <a:latin typeface="Century Gothic" pitchFamily="34" charset="0"/>
              </a:rPr>
              <a:t>vessel </a:t>
            </a:r>
            <a:r>
              <a:rPr lang="en-US" sz="2200" b="1" dirty="0" smtClean="0">
                <a:latin typeface="Century Gothic" pitchFamily="34" charset="0"/>
              </a:rPr>
              <a:t>(</a:t>
            </a:r>
            <a:r>
              <a:rPr lang="en-US" sz="2200" b="1" dirty="0">
                <a:latin typeface="Century Gothic" pitchFamily="34" charset="0"/>
              </a:rPr>
              <a:t>SUSAN MAERSK) is outbound against flood tide at high </a:t>
            </a:r>
            <a:r>
              <a:rPr lang="en-US" sz="2200" b="1" dirty="0" smtClean="0">
                <a:latin typeface="Century Gothic" pitchFamily="34" charset="0"/>
              </a:rPr>
              <a:t>water</a:t>
            </a:r>
            <a:endParaRPr lang="en-US" sz="2200" b="1" dirty="0">
              <a:latin typeface="Century Gothic" pitchFamily="34" charset="0"/>
            </a:endParaRPr>
          </a:p>
          <a:p>
            <a:pPr marL="290513" indent="-290513">
              <a:buSzPct val="120000"/>
              <a:buFont typeface="Wingdings" pitchFamily="2" charset="2"/>
              <a:buChar char="§"/>
            </a:pPr>
            <a:endParaRPr lang="en-US" sz="2200" b="1" dirty="0">
              <a:latin typeface="Century Gothic" pitchFamily="34" charset="0"/>
            </a:endParaRPr>
          </a:p>
          <a:p>
            <a:pPr marL="290513" indent="-290513">
              <a:buFont typeface="Arial" charset="0"/>
              <a:buChar char="•"/>
            </a:pPr>
            <a:endParaRPr lang="en-US" sz="2200" b="1" dirty="0">
              <a:latin typeface="Century Gothic" pitchFamily="34" charset="0"/>
            </a:endParaRPr>
          </a:p>
        </p:txBody>
      </p:sp>
      <p:sp>
        <p:nvSpPr>
          <p:cNvPr id="14346" name="Slide Number Placeholder 5"/>
          <p:cNvSpPr>
            <a:spLocks noGrp="1"/>
          </p:cNvSpPr>
          <p:nvPr>
            <p:ph type="sldNum" sz="quarter" idx="10"/>
          </p:nvPr>
        </p:nvSpPr>
        <p:spPr bwMode="auto">
          <a:xfrm>
            <a:off x="8550275" y="0"/>
            <a:ext cx="593725" cy="350838"/>
          </a:xfrm>
          <a:noFill/>
          <a:ln>
            <a:miter lim="800000"/>
            <a:headEnd/>
            <a:tailEnd/>
          </a:ln>
        </p:spPr>
        <p:txBody>
          <a:bodyPr vert="horz" wrap="square" lIns="91440" tIns="45720" rIns="91440" bIns="45720" numCol="1" anchor="t" anchorCtr="0" compatLnSpc="1">
            <a:prstTxWarp prst="textNoShape">
              <a:avLst/>
            </a:prstTxWarp>
          </a:bodyPr>
          <a:lstStyle/>
          <a:p>
            <a:pPr marL="228600" indent="-228600" algn="ctr"/>
            <a:fld id="{CBF96966-811B-4FE1-9A95-25DB23F936E0}" type="slidenum">
              <a:rPr lang="en-US" sz="1200" smtClean="0"/>
              <a:pPr marL="228600" indent="-228600" algn="ctr"/>
              <a:t>39</a:t>
            </a:fld>
            <a:endParaRPr lang="en-US" sz="1200" smtClean="0"/>
          </a:p>
        </p:txBody>
      </p:sp>
      <p:sp>
        <p:nvSpPr>
          <p:cNvPr id="14352" name="Title 1"/>
          <p:cNvSpPr>
            <a:spLocks/>
          </p:cNvSpPr>
          <p:nvPr/>
        </p:nvSpPr>
        <p:spPr bwMode="auto">
          <a:xfrm>
            <a:off x="0" y="100013"/>
            <a:ext cx="9144000" cy="1143000"/>
          </a:xfrm>
          <a:prstGeom prst="rect">
            <a:avLst/>
          </a:prstGeom>
          <a:noFill/>
          <a:ln w="9525">
            <a:noFill/>
            <a:miter lim="800000"/>
            <a:headEnd/>
            <a:tailEnd/>
          </a:ln>
        </p:spPr>
        <p:txBody>
          <a:bodyPr/>
          <a:lstStyle/>
          <a:p>
            <a:pPr algn="ctr" eaLnBrk="0" hangingPunct="0"/>
            <a:r>
              <a:rPr lang="en-US" sz="4400" b="1" dirty="0">
                <a:solidFill>
                  <a:srgbClr val="006699"/>
                </a:solidFill>
                <a:latin typeface="Century Gothic" pitchFamily="34" charset="0"/>
              </a:rPr>
              <a:t>SHIP WAKE ANALYSIS RESULTS</a:t>
            </a:r>
            <a:endParaRPr lang="en-US" sz="3200" b="1" dirty="0">
              <a:solidFill>
                <a:srgbClr val="006699"/>
              </a:solidFill>
              <a:latin typeface="Century Gothic" pitchFamily="34" charset="0"/>
            </a:endParaRPr>
          </a:p>
        </p:txBody>
      </p:sp>
      <p:sp>
        <p:nvSpPr>
          <p:cNvPr id="14353"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grpSp>
        <p:nvGrpSpPr>
          <p:cNvPr id="12" name="Group 11"/>
          <p:cNvGrpSpPr/>
          <p:nvPr/>
        </p:nvGrpSpPr>
        <p:grpSpPr>
          <a:xfrm>
            <a:off x="4880113" y="1371600"/>
            <a:ext cx="3924162" cy="4740965"/>
            <a:chOff x="4880113" y="1371600"/>
            <a:chExt cx="3924162" cy="4740965"/>
          </a:xfrm>
        </p:grpSpPr>
        <p:pic>
          <p:nvPicPr>
            <p:cNvPr id="14345" name="Picture 5"/>
            <p:cNvPicPr>
              <a:picLocks noChangeAspect="1" noChangeArrowheads="1"/>
            </p:cNvPicPr>
            <p:nvPr/>
          </p:nvPicPr>
          <p:blipFill>
            <a:blip r:embed="rId4" cstate="print"/>
            <a:srcRect r="29019"/>
            <a:stretch>
              <a:fillRect/>
            </a:stretch>
          </p:blipFill>
          <p:spPr bwMode="auto">
            <a:xfrm>
              <a:off x="5175250" y="1371600"/>
              <a:ext cx="3629025" cy="3270250"/>
            </a:xfrm>
            <a:prstGeom prst="rect">
              <a:avLst/>
            </a:prstGeom>
            <a:noFill/>
            <a:ln w="9525">
              <a:solidFill>
                <a:schemeClr val="tx1"/>
              </a:solidFill>
              <a:miter lim="800000"/>
              <a:headEnd/>
              <a:tailEnd/>
            </a:ln>
          </p:spPr>
        </p:pic>
        <p:sp>
          <p:nvSpPr>
            <p:cNvPr id="10" name="Freeform 9"/>
            <p:cNvSpPr/>
            <p:nvPr/>
          </p:nvSpPr>
          <p:spPr>
            <a:xfrm>
              <a:off x="6427305" y="3955774"/>
              <a:ext cx="321365" cy="196745"/>
            </a:xfrm>
            <a:custGeom>
              <a:avLst/>
              <a:gdLst>
                <a:gd name="connsiteX0" fmla="*/ 3313 w 321365"/>
                <a:gd name="connsiteY0" fmla="*/ 59635 h 196745"/>
                <a:gd name="connsiteX1" fmla="*/ 23191 w 321365"/>
                <a:gd name="connsiteY1" fmla="*/ 29817 h 196745"/>
                <a:gd name="connsiteX2" fmla="*/ 53008 w 321365"/>
                <a:gd name="connsiteY2" fmla="*/ 19878 h 196745"/>
                <a:gd name="connsiteX3" fmla="*/ 82826 w 321365"/>
                <a:gd name="connsiteY3" fmla="*/ 0 h 196745"/>
                <a:gd name="connsiteX4" fmla="*/ 251791 w 321365"/>
                <a:gd name="connsiteY4" fmla="*/ 9939 h 196745"/>
                <a:gd name="connsiteX5" fmla="*/ 281608 w 321365"/>
                <a:gd name="connsiteY5" fmla="*/ 19878 h 196745"/>
                <a:gd name="connsiteX6" fmla="*/ 291547 w 321365"/>
                <a:gd name="connsiteY6" fmla="*/ 49696 h 196745"/>
                <a:gd name="connsiteX7" fmla="*/ 311426 w 321365"/>
                <a:gd name="connsiteY7" fmla="*/ 69574 h 196745"/>
                <a:gd name="connsiteX8" fmla="*/ 321365 w 321365"/>
                <a:gd name="connsiteY8" fmla="*/ 99391 h 196745"/>
                <a:gd name="connsiteX9" fmla="*/ 291547 w 321365"/>
                <a:gd name="connsiteY9" fmla="*/ 159026 h 196745"/>
                <a:gd name="connsiteX10" fmla="*/ 231913 w 321365"/>
                <a:gd name="connsiteY10" fmla="*/ 178904 h 196745"/>
                <a:gd name="connsiteX11" fmla="*/ 202095 w 321365"/>
                <a:gd name="connsiteY11" fmla="*/ 188843 h 196745"/>
                <a:gd name="connsiteX12" fmla="*/ 82826 w 321365"/>
                <a:gd name="connsiteY12" fmla="*/ 178904 h 196745"/>
                <a:gd name="connsiteX13" fmla="*/ 62947 w 321365"/>
                <a:gd name="connsiteY13" fmla="*/ 119269 h 196745"/>
                <a:gd name="connsiteX14" fmla="*/ 43069 w 321365"/>
                <a:gd name="connsiteY14" fmla="*/ 89452 h 196745"/>
                <a:gd name="connsiteX15" fmla="*/ 3313 w 321365"/>
                <a:gd name="connsiteY15" fmla="*/ 59635 h 19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1365" h="196745">
                  <a:moveTo>
                    <a:pt x="3313" y="59635"/>
                  </a:moveTo>
                  <a:cubicBezTo>
                    <a:pt x="0" y="49696"/>
                    <a:pt x="13863" y="37279"/>
                    <a:pt x="23191" y="29817"/>
                  </a:cubicBezTo>
                  <a:cubicBezTo>
                    <a:pt x="31372" y="23272"/>
                    <a:pt x="43637" y="24563"/>
                    <a:pt x="53008" y="19878"/>
                  </a:cubicBezTo>
                  <a:cubicBezTo>
                    <a:pt x="63692" y="14536"/>
                    <a:pt x="72887" y="6626"/>
                    <a:pt x="82826" y="0"/>
                  </a:cubicBezTo>
                  <a:cubicBezTo>
                    <a:pt x="139148" y="3313"/>
                    <a:pt x="195652" y="4325"/>
                    <a:pt x="251791" y="9939"/>
                  </a:cubicBezTo>
                  <a:cubicBezTo>
                    <a:pt x="262216" y="10981"/>
                    <a:pt x="274200" y="12470"/>
                    <a:pt x="281608" y="19878"/>
                  </a:cubicBezTo>
                  <a:cubicBezTo>
                    <a:pt x="289016" y="27286"/>
                    <a:pt x="286157" y="40712"/>
                    <a:pt x="291547" y="49696"/>
                  </a:cubicBezTo>
                  <a:cubicBezTo>
                    <a:pt x="296368" y="57731"/>
                    <a:pt x="304800" y="62948"/>
                    <a:pt x="311426" y="69574"/>
                  </a:cubicBezTo>
                  <a:cubicBezTo>
                    <a:pt x="314739" y="79513"/>
                    <a:pt x="321365" y="88914"/>
                    <a:pt x="321365" y="99391"/>
                  </a:cubicBezTo>
                  <a:cubicBezTo>
                    <a:pt x="321365" y="120606"/>
                    <a:pt x="312708" y="148445"/>
                    <a:pt x="291547" y="159026"/>
                  </a:cubicBezTo>
                  <a:cubicBezTo>
                    <a:pt x="272806" y="168396"/>
                    <a:pt x="251791" y="172278"/>
                    <a:pt x="231913" y="178904"/>
                  </a:cubicBezTo>
                  <a:lnTo>
                    <a:pt x="202095" y="188843"/>
                  </a:lnTo>
                  <a:cubicBezTo>
                    <a:pt x="162339" y="185530"/>
                    <a:pt x="118508" y="196745"/>
                    <a:pt x="82826" y="178904"/>
                  </a:cubicBezTo>
                  <a:cubicBezTo>
                    <a:pt x="64084" y="169533"/>
                    <a:pt x="74570" y="136704"/>
                    <a:pt x="62947" y="119269"/>
                  </a:cubicBezTo>
                  <a:cubicBezTo>
                    <a:pt x="56321" y="109330"/>
                    <a:pt x="48411" y="100136"/>
                    <a:pt x="43069" y="89452"/>
                  </a:cubicBezTo>
                  <a:cubicBezTo>
                    <a:pt x="20228" y="43770"/>
                    <a:pt x="6626" y="69574"/>
                    <a:pt x="3313" y="596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54" name="Line 18"/>
            <p:cNvSpPr>
              <a:spLocks noChangeShapeType="1"/>
            </p:cNvSpPr>
            <p:nvPr/>
          </p:nvSpPr>
          <p:spPr bwMode="auto">
            <a:xfrm flipH="1">
              <a:off x="4880113" y="3948113"/>
              <a:ext cx="1811200" cy="2164452"/>
            </a:xfrm>
            <a:prstGeom prst="line">
              <a:avLst/>
            </a:prstGeom>
            <a:noFill/>
            <a:ln w="53975">
              <a:solidFill>
                <a:srgbClr val="00FFFF"/>
              </a:solidFill>
              <a:round/>
              <a:headEnd/>
              <a:tailEnd type="triangle" w="med" len="med"/>
            </a:ln>
            <a:effectLst>
              <a:outerShdw dist="35921" dir="2700000" algn="ctr" rotWithShape="0">
                <a:schemeClr val="tx1"/>
              </a:outerShdw>
            </a:effectLst>
          </p:spPr>
          <p:txBody>
            <a:bodyPr/>
            <a:lstStyle/>
            <a:p>
              <a:endParaRPr lang="en-US"/>
            </a:p>
          </p:txBody>
        </p:sp>
        <p:sp>
          <p:nvSpPr>
            <p:cNvPr id="11" name="Freeform 10"/>
            <p:cNvSpPr/>
            <p:nvPr/>
          </p:nvSpPr>
          <p:spPr>
            <a:xfrm>
              <a:off x="7732645" y="2985053"/>
              <a:ext cx="321365" cy="196745"/>
            </a:xfrm>
            <a:custGeom>
              <a:avLst/>
              <a:gdLst>
                <a:gd name="connsiteX0" fmla="*/ 3313 w 321365"/>
                <a:gd name="connsiteY0" fmla="*/ 59635 h 196745"/>
                <a:gd name="connsiteX1" fmla="*/ 23191 w 321365"/>
                <a:gd name="connsiteY1" fmla="*/ 29817 h 196745"/>
                <a:gd name="connsiteX2" fmla="*/ 53008 w 321365"/>
                <a:gd name="connsiteY2" fmla="*/ 19878 h 196745"/>
                <a:gd name="connsiteX3" fmla="*/ 82826 w 321365"/>
                <a:gd name="connsiteY3" fmla="*/ 0 h 196745"/>
                <a:gd name="connsiteX4" fmla="*/ 251791 w 321365"/>
                <a:gd name="connsiteY4" fmla="*/ 9939 h 196745"/>
                <a:gd name="connsiteX5" fmla="*/ 281608 w 321365"/>
                <a:gd name="connsiteY5" fmla="*/ 19878 h 196745"/>
                <a:gd name="connsiteX6" fmla="*/ 291547 w 321365"/>
                <a:gd name="connsiteY6" fmla="*/ 49696 h 196745"/>
                <a:gd name="connsiteX7" fmla="*/ 311426 w 321365"/>
                <a:gd name="connsiteY7" fmla="*/ 69574 h 196745"/>
                <a:gd name="connsiteX8" fmla="*/ 321365 w 321365"/>
                <a:gd name="connsiteY8" fmla="*/ 99391 h 196745"/>
                <a:gd name="connsiteX9" fmla="*/ 291547 w 321365"/>
                <a:gd name="connsiteY9" fmla="*/ 159026 h 196745"/>
                <a:gd name="connsiteX10" fmla="*/ 231913 w 321365"/>
                <a:gd name="connsiteY10" fmla="*/ 178904 h 196745"/>
                <a:gd name="connsiteX11" fmla="*/ 202095 w 321365"/>
                <a:gd name="connsiteY11" fmla="*/ 188843 h 196745"/>
                <a:gd name="connsiteX12" fmla="*/ 82826 w 321365"/>
                <a:gd name="connsiteY12" fmla="*/ 178904 h 196745"/>
                <a:gd name="connsiteX13" fmla="*/ 62947 w 321365"/>
                <a:gd name="connsiteY13" fmla="*/ 119269 h 196745"/>
                <a:gd name="connsiteX14" fmla="*/ 43069 w 321365"/>
                <a:gd name="connsiteY14" fmla="*/ 89452 h 196745"/>
                <a:gd name="connsiteX15" fmla="*/ 3313 w 321365"/>
                <a:gd name="connsiteY15" fmla="*/ 59635 h 196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1365" h="196745">
                  <a:moveTo>
                    <a:pt x="3313" y="59635"/>
                  </a:moveTo>
                  <a:cubicBezTo>
                    <a:pt x="0" y="49696"/>
                    <a:pt x="13863" y="37279"/>
                    <a:pt x="23191" y="29817"/>
                  </a:cubicBezTo>
                  <a:cubicBezTo>
                    <a:pt x="31372" y="23272"/>
                    <a:pt x="43637" y="24563"/>
                    <a:pt x="53008" y="19878"/>
                  </a:cubicBezTo>
                  <a:cubicBezTo>
                    <a:pt x="63692" y="14536"/>
                    <a:pt x="72887" y="6626"/>
                    <a:pt x="82826" y="0"/>
                  </a:cubicBezTo>
                  <a:cubicBezTo>
                    <a:pt x="139148" y="3313"/>
                    <a:pt x="195652" y="4325"/>
                    <a:pt x="251791" y="9939"/>
                  </a:cubicBezTo>
                  <a:cubicBezTo>
                    <a:pt x="262216" y="10981"/>
                    <a:pt x="274200" y="12470"/>
                    <a:pt x="281608" y="19878"/>
                  </a:cubicBezTo>
                  <a:cubicBezTo>
                    <a:pt x="289016" y="27286"/>
                    <a:pt x="286157" y="40712"/>
                    <a:pt x="291547" y="49696"/>
                  </a:cubicBezTo>
                  <a:cubicBezTo>
                    <a:pt x="296368" y="57731"/>
                    <a:pt x="304800" y="62948"/>
                    <a:pt x="311426" y="69574"/>
                  </a:cubicBezTo>
                  <a:cubicBezTo>
                    <a:pt x="314739" y="79513"/>
                    <a:pt x="321365" y="88914"/>
                    <a:pt x="321365" y="99391"/>
                  </a:cubicBezTo>
                  <a:cubicBezTo>
                    <a:pt x="321365" y="120606"/>
                    <a:pt x="312708" y="148445"/>
                    <a:pt x="291547" y="159026"/>
                  </a:cubicBezTo>
                  <a:cubicBezTo>
                    <a:pt x="272806" y="168396"/>
                    <a:pt x="251791" y="172278"/>
                    <a:pt x="231913" y="178904"/>
                  </a:cubicBezTo>
                  <a:lnTo>
                    <a:pt x="202095" y="188843"/>
                  </a:lnTo>
                  <a:cubicBezTo>
                    <a:pt x="162339" y="185530"/>
                    <a:pt x="118508" y="196745"/>
                    <a:pt x="82826" y="178904"/>
                  </a:cubicBezTo>
                  <a:cubicBezTo>
                    <a:pt x="64084" y="169533"/>
                    <a:pt x="74570" y="136704"/>
                    <a:pt x="62947" y="119269"/>
                  </a:cubicBezTo>
                  <a:cubicBezTo>
                    <a:pt x="56321" y="109330"/>
                    <a:pt x="48411" y="100136"/>
                    <a:pt x="43069" y="89452"/>
                  </a:cubicBezTo>
                  <a:cubicBezTo>
                    <a:pt x="20228" y="43770"/>
                    <a:pt x="6626" y="69574"/>
                    <a:pt x="3313" y="596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Segment 1" descr="3525546086_b6f9dc0ee8_o.jpg"/>
          <p:cNvPicPr>
            <a:picLocks noChangeAspect="1"/>
          </p:cNvPicPr>
          <p:nvPr/>
        </p:nvPicPr>
        <p:blipFill>
          <a:blip r:embed="rId3" cstate="print"/>
          <a:srcRect l="5249" t="4630" r="6377"/>
          <a:stretch>
            <a:fillRect/>
          </a:stretch>
        </p:blipFill>
        <p:spPr bwMode="auto">
          <a:xfrm>
            <a:off x="0" y="0"/>
            <a:ext cx="9144000" cy="6540500"/>
          </a:xfrm>
          <a:prstGeom prst="rect">
            <a:avLst/>
          </a:prstGeom>
          <a:noFill/>
          <a:ln w="9525">
            <a:noFill/>
            <a:miter lim="800000"/>
            <a:headEnd/>
            <a:tailEnd/>
          </a:ln>
        </p:spPr>
      </p:pic>
      <p:sp>
        <p:nvSpPr>
          <p:cNvPr id="17411" name="TextBox 3"/>
          <p:cNvSpPr txBox="1">
            <a:spLocks noChangeArrowheads="1"/>
          </p:cNvSpPr>
          <p:nvPr/>
        </p:nvSpPr>
        <p:spPr bwMode="auto">
          <a:xfrm>
            <a:off x="3900488" y="1787525"/>
            <a:ext cx="1501775" cy="3048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defRPr/>
            </a:pPr>
            <a:r>
              <a:rPr lang="en-US" sz="1400" b="1" dirty="0">
                <a:solidFill>
                  <a:schemeClr val="accent3"/>
                </a:solidFill>
                <a:latin typeface="Century Gothic" pitchFamily="34" charset="0"/>
              </a:rPr>
              <a:t>BLOUNT ISLAND</a:t>
            </a:r>
          </a:p>
        </p:txBody>
      </p:sp>
      <p:sp>
        <p:nvSpPr>
          <p:cNvPr id="17412" name="TextBox 5"/>
          <p:cNvSpPr txBox="1">
            <a:spLocks noChangeArrowheads="1"/>
          </p:cNvSpPr>
          <p:nvPr/>
        </p:nvSpPr>
        <p:spPr bwMode="auto">
          <a:xfrm>
            <a:off x="4178300" y="3617913"/>
            <a:ext cx="1350963" cy="3048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defRPr/>
            </a:pPr>
            <a:r>
              <a:rPr lang="en-US" sz="1400" b="1" dirty="0">
                <a:solidFill>
                  <a:schemeClr val="accent3"/>
                </a:solidFill>
                <a:latin typeface="Century Gothic" pitchFamily="34" charset="0"/>
              </a:rPr>
              <a:t>DAMES POINT</a:t>
            </a:r>
          </a:p>
        </p:txBody>
      </p:sp>
      <p:sp>
        <p:nvSpPr>
          <p:cNvPr id="17413" name="TextBox 6"/>
          <p:cNvSpPr txBox="1">
            <a:spLocks noChangeArrowheads="1"/>
          </p:cNvSpPr>
          <p:nvPr/>
        </p:nvSpPr>
        <p:spPr bwMode="auto">
          <a:xfrm>
            <a:off x="3684588" y="669925"/>
            <a:ext cx="1120775" cy="3048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defRPr/>
            </a:pPr>
            <a:r>
              <a:rPr lang="en-US" sz="1400" b="1" dirty="0">
                <a:solidFill>
                  <a:schemeClr val="accent3"/>
                </a:solidFill>
                <a:latin typeface="Century Gothic" pitchFamily="34" charset="0"/>
              </a:rPr>
              <a:t>MILE POINT</a:t>
            </a:r>
          </a:p>
        </p:txBody>
      </p:sp>
      <p:sp>
        <p:nvSpPr>
          <p:cNvPr id="17414" name="TextBox 8"/>
          <p:cNvSpPr txBox="1">
            <a:spLocks noChangeArrowheads="1"/>
          </p:cNvSpPr>
          <p:nvPr/>
        </p:nvSpPr>
        <p:spPr bwMode="auto">
          <a:xfrm>
            <a:off x="4484688" y="252413"/>
            <a:ext cx="2427287" cy="304800"/>
          </a:xfrm>
          <a:prstGeom prst="rect">
            <a:avLst/>
          </a:prstGeom>
          <a:noFill/>
          <a:ln w="9525">
            <a:noFill/>
            <a:miter lim="800000"/>
            <a:headEnd/>
            <a:tailEnd/>
          </a:ln>
          <a:effectLst>
            <a:outerShdw dist="17961" dir="2700000" algn="ctr" rotWithShape="0">
              <a:schemeClr val="tx1"/>
            </a:outerShdw>
          </a:effectLst>
        </p:spPr>
        <p:txBody>
          <a:bodyPr wrap="none">
            <a:spAutoFit/>
          </a:bodyPr>
          <a:lstStyle/>
          <a:p>
            <a:pPr>
              <a:defRPr/>
            </a:pPr>
            <a:r>
              <a:rPr lang="en-US" sz="1400" b="1" dirty="0">
                <a:solidFill>
                  <a:schemeClr val="accent3"/>
                </a:solidFill>
                <a:latin typeface="Century Gothic" pitchFamily="34" charset="0"/>
              </a:rPr>
              <a:t>MAYPORT NAVAL STATION</a:t>
            </a:r>
          </a:p>
        </p:txBody>
      </p:sp>
      <p:sp>
        <p:nvSpPr>
          <p:cNvPr id="7175" name="Slide Number Placeholder 5"/>
          <p:cNvSpPr>
            <a:spLocks noGrp="1"/>
          </p:cNvSpPr>
          <p:nvPr>
            <p:ph type="sldNum" sz="quarter" idx="4294967295"/>
          </p:nvPr>
        </p:nvSpPr>
        <p:spPr bwMode="auto">
          <a:xfrm>
            <a:off x="8550275" y="28575"/>
            <a:ext cx="593725" cy="350838"/>
          </a:xfrm>
          <a:prstGeom prst="rect">
            <a:avLst/>
          </a:prstGeom>
          <a:noFill/>
          <a:ln>
            <a:miter lim="800000"/>
            <a:headEnd/>
            <a:tailEnd/>
          </a:ln>
        </p:spPr>
        <p:txBody>
          <a:bodyPr/>
          <a:lstStyle/>
          <a:p>
            <a:pPr marL="228600" indent="-228600" algn="ctr"/>
            <a:fld id="{589530F5-1BDA-49FD-B54E-AA5CAFAA1AAA}" type="slidenum">
              <a:rPr lang="en-US" sz="1200"/>
              <a:pPr marL="228600" indent="-228600" algn="ctr"/>
              <a:t>4</a:t>
            </a:fld>
            <a:endParaRPr lang="en-US" sz="1200"/>
          </a:p>
        </p:txBody>
      </p:sp>
      <p:sp>
        <p:nvSpPr>
          <p:cNvPr id="7176" name="TextBox 7"/>
          <p:cNvSpPr txBox="1">
            <a:spLocks noChangeArrowheads="1"/>
          </p:cNvSpPr>
          <p:nvPr/>
        </p:nvSpPr>
        <p:spPr bwMode="auto">
          <a:xfrm>
            <a:off x="1287104" y="3857472"/>
            <a:ext cx="1230313" cy="522287"/>
          </a:xfrm>
          <a:prstGeom prst="rect">
            <a:avLst/>
          </a:prstGeom>
          <a:noFill/>
          <a:ln w="9525">
            <a:noFill/>
            <a:miter lim="800000"/>
            <a:headEnd/>
            <a:tailEnd/>
          </a:ln>
        </p:spPr>
        <p:txBody>
          <a:bodyPr>
            <a:spAutoFit/>
          </a:bodyPr>
          <a:lstStyle/>
          <a:p>
            <a:pPr algn="ctr"/>
            <a:r>
              <a:rPr lang="en-US" sz="1400" b="1" dirty="0" smtClean="0">
                <a:solidFill>
                  <a:srgbClr val="FFFF00"/>
                </a:solidFill>
                <a:latin typeface="Century Gothic" pitchFamily="34" charset="0"/>
              </a:rPr>
              <a:t>YOU </a:t>
            </a:r>
            <a:r>
              <a:rPr lang="en-US" sz="1400" b="1" dirty="0">
                <a:solidFill>
                  <a:srgbClr val="FFFF00"/>
                </a:solidFill>
                <a:latin typeface="Century Gothic" pitchFamily="34" charset="0"/>
              </a:rPr>
              <a:t>ARE HERE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4" name="Picture 94" descr="BACKGROUNDS_2"/>
          <p:cNvPicPr>
            <a:picLocks noChangeAspect="1" noChangeArrowheads="1"/>
          </p:cNvPicPr>
          <p:nvPr/>
        </p:nvPicPr>
        <p:blipFill>
          <a:blip r:embed="rId2" cstate="print"/>
          <a:srcRect t="4839"/>
          <a:stretch>
            <a:fillRect/>
          </a:stretch>
        </p:blipFill>
        <p:spPr bwMode="auto">
          <a:xfrm>
            <a:off x="0" y="0"/>
            <a:ext cx="9144000" cy="6526213"/>
          </a:xfrm>
          <a:prstGeom prst="rect">
            <a:avLst/>
          </a:prstGeom>
          <a:noFill/>
        </p:spPr>
      </p:pic>
      <p:sp>
        <p:nvSpPr>
          <p:cNvPr id="10244" name="Rectangle 6"/>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a:p>
        </p:txBody>
      </p:sp>
      <p:graphicFrame>
        <p:nvGraphicFramePr>
          <p:cNvPr id="10333" name="Group 93"/>
          <p:cNvGraphicFramePr>
            <a:graphicFrameLocks noGrp="1"/>
          </p:cNvGraphicFramePr>
          <p:nvPr/>
        </p:nvGraphicFramePr>
        <p:xfrm>
          <a:off x="109538" y="1020487"/>
          <a:ext cx="8934450" cy="2706688"/>
        </p:xfrm>
        <a:graphic>
          <a:graphicData uri="http://schemas.openxmlformats.org/drawingml/2006/table">
            <a:tbl>
              <a:tblPr/>
              <a:tblGrid>
                <a:gridCol w="1384300"/>
                <a:gridCol w="1166812"/>
                <a:gridCol w="1277938"/>
                <a:gridCol w="1276350"/>
                <a:gridCol w="1274762"/>
                <a:gridCol w="1276350"/>
                <a:gridCol w="1277938"/>
              </a:tblGrid>
              <a:tr h="683001">
                <a:tc rowSpan="2">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Location</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Existing condition</a:t>
                      </a:r>
                    </a:p>
                  </a:txBody>
                  <a:tcPr marL="73152" marR="73152" marT="22860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With-project (47-ft depth) condition</a:t>
                      </a:r>
                    </a:p>
                  </a:txBody>
                  <a:tcPr marL="73152" marR="73152" marT="22860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420175">
                <a:tc vMerge="1">
                  <a:txBody>
                    <a:bodyPr/>
                    <a:lstStyle/>
                    <a:p>
                      <a:endParaRPr lang="en-US"/>
                    </a:p>
                  </a:txBody>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Minimum</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Maximum</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Average</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Minimum</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Maximum</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Average</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725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1</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0.006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4.69</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1.61</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0.02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4.66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1.59</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725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2 (Mile Point)</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0.07</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3.86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1.50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0.06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4.05</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1.53</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725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3 (Ramoth)</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0.02</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4.09</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1.65</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3.38</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1.29</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725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4 (Blount)</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0.06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2.00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0.85</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0.04</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1.76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0.69</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725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5</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0.001</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2.16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0.94</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0.005</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1.87</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0.76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725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6</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0.01</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2.30</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0.99</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0.01</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Century Gothic" pitchFamily="34" charset="0"/>
                          <a:ea typeface="Calibri" pitchFamily="34" charset="0"/>
                          <a:cs typeface="Times New Roman" pitchFamily="18" charset="0"/>
                        </a:rPr>
                        <a:t>2.97</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1.18</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0314" name="Rectangle 8"/>
          <p:cNvSpPr>
            <a:spLocks noChangeArrowheads="1"/>
          </p:cNvSpPr>
          <p:nvPr/>
        </p:nvSpPr>
        <p:spPr bwMode="auto">
          <a:xfrm>
            <a:off x="-31062" y="759235"/>
            <a:ext cx="9521825" cy="292388"/>
          </a:xfrm>
          <a:prstGeom prst="rect">
            <a:avLst/>
          </a:prstGeom>
          <a:noFill/>
          <a:ln w="9525">
            <a:noFill/>
            <a:miter lim="800000"/>
            <a:headEnd/>
            <a:tailEnd/>
          </a:ln>
        </p:spPr>
        <p:txBody>
          <a:bodyPr anchor="ctr">
            <a:spAutoFit/>
          </a:bodyPr>
          <a:lstStyle/>
          <a:p>
            <a:r>
              <a:rPr lang="en-US" sz="1300" b="1" dirty="0" smtClean="0">
                <a:latin typeface="Century Gothic" pitchFamily="34" charset="0"/>
                <a:ea typeface="Calibri" pitchFamily="34" charset="0"/>
                <a:cs typeface="Times New Roman" pitchFamily="18" charset="0"/>
              </a:rPr>
              <a:t>COMPARISON OF OVERALL CURRENTS (FT/S) FOR THE EXISTING AND 47-FT DEPTH CONDITIONS IN THE CHANNEL</a:t>
            </a:r>
            <a:endParaRPr lang="en-US" sz="1300" b="1" dirty="0">
              <a:latin typeface="Century Gothic" pitchFamily="34" charset="0"/>
              <a:ea typeface="Calibri" pitchFamily="34" charset="0"/>
              <a:cs typeface="Times New Roman" pitchFamily="18" charset="0"/>
            </a:endParaRPr>
          </a:p>
        </p:txBody>
      </p:sp>
      <p:sp>
        <p:nvSpPr>
          <p:cNvPr id="10315" name="TextBox 16"/>
          <p:cNvSpPr txBox="1">
            <a:spLocks noChangeArrowheads="1"/>
          </p:cNvSpPr>
          <p:nvPr/>
        </p:nvSpPr>
        <p:spPr bwMode="auto">
          <a:xfrm>
            <a:off x="506889" y="3742774"/>
            <a:ext cx="9144000" cy="615553"/>
          </a:xfrm>
          <a:prstGeom prst="rect">
            <a:avLst/>
          </a:prstGeom>
          <a:noFill/>
          <a:ln w="9525">
            <a:noFill/>
            <a:miter lim="800000"/>
            <a:headEnd/>
            <a:tailEnd/>
          </a:ln>
        </p:spPr>
        <p:txBody>
          <a:bodyPr wrap="square">
            <a:spAutoFit/>
          </a:bodyPr>
          <a:lstStyle/>
          <a:p>
            <a:pPr marL="174625" indent="-174625">
              <a:buSzPct val="120000"/>
              <a:buFont typeface="Wingdings" pitchFamily="2" charset="2"/>
              <a:buChar char="§"/>
            </a:pPr>
            <a:r>
              <a:rPr lang="en-US" sz="1700" b="1" dirty="0">
                <a:latin typeface="Century Gothic" pitchFamily="34" charset="0"/>
              </a:rPr>
              <a:t>Maximum and average currents </a:t>
            </a:r>
            <a:r>
              <a:rPr lang="en-US" sz="1700" b="1" dirty="0" smtClean="0">
                <a:latin typeface="Century Gothic" pitchFamily="34" charset="0"/>
              </a:rPr>
              <a:t>tend to </a:t>
            </a:r>
            <a:r>
              <a:rPr lang="en-US" sz="1700" b="1" dirty="0">
                <a:latin typeface="Century Gothic" pitchFamily="34" charset="0"/>
              </a:rPr>
              <a:t>decrease throughout the project</a:t>
            </a:r>
          </a:p>
          <a:p>
            <a:pPr marL="174625" indent="-174625">
              <a:buFont typeface="Arial" charset="0"/>
              <a:buNone/>
            </a:pPr>
            <a:endParaRPr lang="en-US" sz="1700" b="1" dirty="0">
              <a:latin typeface="Century Gothic" pitchFamily="34" charset="0"/>
            </a:endParaRPr>
          </a:p>
        </p:txBody>
      </p:sp>
      <p:sp>
        <p:nvSpPr>
          <p:cNvPr id="10" name="Title 1"/>
          <p:cNvSpPr txBox="1">
            <a:spLocks/>
          </p:cNvSpPr>
          <p:nvPr/>
        </p:nvSpPr>
        <p:spPr>
          <a:xfrm>
            <a:off x="0" y="146050"/>
            <a:ext cx="9144000" cy="814388"/>
          </a:xfrm>
          <a:prstGeom prst="rect">
            <a:avLst/>
          </a:prstGeom>
        </p:spPr>
        <p:txBody>
          <a:bodyPr/>
          <a:lstStyle/>
          <a:p>
            <a:pPr algn="ctr" eaLnBrk="0" hangingPunct="0"/>
            <a:r>
              <a:rPr lang="en-US" sz="3200" b="1">
                <a:solidFill>
                  <a:srgbClr val="006699"/>
                </a:solidFill>
                <a:latin typeface="Century Gothic" pitchFamily="34" charset="0"/>
              </a:rPr>
              <a:t>PREDICTED CHANGES IN CURRENT VELOCITIES</a:t>
            </a:r>
          </a:p>
        </p:txBody>
      </p:sp>
      <p:sp>
        <p:nvSpPr>
          <p:cNvPr id="10337" name="Text Box 97"/>
          <p:cNvSpPr txBox="1">
            <a:spLocks noChangeArrowheads="1"/>
          </p:cNvSpPr>
          <p:nvPr/>
        </p:nvSpPr>
        <p:spPr bwMode="auto">
          <a:xfrm>
            <a:off x="4819650" y="5846763"/>
            <a:ext cx="312738" cy="366712"/>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b="1">
                <a:solidFill>
                  <a:srgbClr val="FFCC00"/>
                </a:solidFill>
                <a:latin typeface="Century Gothic" pitchFamily="34" charset="0"/>
              </a:rPr>
              <a:t>3</a:t>
            </a:r>
          </a:p>
        </p:txBody>
      </p:sp>
      <p:sp>
        <p:nvSpPr>
          <p:cNvPr id="10343" name="TextBox 16"/>
          <p:cNvSpPr txBox="1">
            <a:spLocks noChangeArrowheads="1"/>
          </p:cNvSpPr>
          <p:nvPr/>
        </p:nvSpPr>
        <p:spPr bwMode="auto">
          <a:xfrm>
            <a:off x="506889" y="4048472"/>
            <a:ext cx="9919258" cy="877163"/>
          </a:xfrm>
          <a:prstGeom prst="rect">
            <a:avLst/>
          </a:prstGeom>
          <a:noFill/>
          <a:ln w="9525">
            <a:noFill/>
            <a:miter lim="800000"/>
            <a:headEnd/>
            <a:tailEnd/>
          </a:ln>
        </p:spPr>
        <p:txBody>
          <a:bodyPr wrap="square">
            <a:spAutoFit/>
          </a:bodyPr>
          <a:lstStyle/>
          <a:p>
            <a:pPr marL="174625" indent="-174625">
              <a:buSzPct val="120000"/>
              <a:buFont typeface="Wingdings" pitchFamily="2" charset="2"/>
              <a:buChar char="§"/>
            </a:pPr>
            <a:r>
              <a:rPr lang="en-US" sz="1700" b="1" dirty="0" smtClean="0">
                <a:latin typeface="Century Gothic" pitchFamily="34" charset="0"/>
              </a:rPr>
              <a:t>Average currents range from a decrease of 0.36 feet/second to an increase </a:t>
            </a:r>
            <a:br>
              <a:rPr lang="en-US" sz="1700" b="1" dirty="0" smtClean="0">
                <a:latin typeface="Century Gothic" pitchFamily="34" charset="0"/>
              </a:rPr>
            </a:br>
            <a:r>
              <a:rPr lang="en-US" sz="1700" b="1" dirty="0" smtClean="0">
                <a:latin typeface="Century Gothic" pitchFamily="34" charset="0"/>
              </a:rPr>
              <a:t>of 0.2 feet/second</a:t>
            </a:r>
            <a:endParaRPr lang="en-US" sz="1700" b="1" dirty="0">
              <a:latin typeface="Century Gothic" pitchFamily="34" charset="0"/>
            </a:endParaRPr>
          </a:p>
          <a:p>
            <a:pPr marL="174625" indent="-174625">
              <a:buFont typeface="Arial" charset="0"/>
              <a:buChar char="•"/>
            </a:pPr>
            <a:endParaRPr lang="en-US" sz="1700" b="1" dirty="0">
              <a:latin typeface="Century Gothic" pitchFamily="34" charset="0"/>
            </a:endParaRPr>
          </a:p>
        </p:txBody>
      </p:sp>
      <p:sp>
        <p:nvSpPr>
          <p:cNvPr id="10344" name="Text Box 104"/>
          <p:cNvSpPr txBox="1">
            <a:spLocks noChangeArrowheads="1"/>
          </p:cNvSpPr>
          <p:nvPr/>
        </p:nvSpPr>
        <p:spPr bwMode="auto">
          <a:xfrm>
            <a:off x="7732713" y="5418138"/>
            <a:ext cx="312737" cy="366712"/>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b="1">
                <a:solidFill>
                  <a:srgbClr val="FFCC00"/>
                </a:solidFill>
                <a:latin typeface="Century Gothic" pitchFamily="34" charset="0"/>
              </a:rPr>
              <a:t>1</a:t>
            </a:r>
          </a:p>
        </p:txBody>
      </p:sp>
      <p:sp>
        <p:nvSpPr>
          <p:cNvPr id="10345" name="Text Box 105"/>
          <p:cNvSpPr txBox="1">
            <a:spLocks noChangeArrowheads="1"/>
          </p:cNvSpPr>
          <p:nvPr/>
        </p:nvSpPr>
        <p:spPr bwMode="auto">
          <a:xfrm>
            <a:off x="6200775" y="6108700"/>
            <a:ext cx="312738" cy="366713"/>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b="1">
                <a:solidFill>
                  <a:srgbClr val="FFCC00"/>
                </a:solidFill>
                <a:latin typeface="Century Gothic" pitchFamily="34" charset="0"/>
              </a:rPr>
              <a:t>2</a:t>
            </a:r>
          </a:p>
        </p:txBody>
      </p:sp>
      <p:sp>
        <p:nvSpPr>
          <p:cNvPr id="10346" name="Text Box 106"/>
          <p:cNvSpPr txBox="1">
            <a:spLocks noChangeArrowheads="1"/>
          </p:cNvSpPr>
          <p:nvPr/>
        </p:nvSpPr>
        <p:spPr bwMode="auto">
          <a:xfrm>
            <a:off x="3635375" y="6043613"/>
            <a:ext cx="312738" cy="366712"/>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b="1">
                <a:solidFill>
                  <a:srgbClr val="FFCC00"/>
                </a:solidFill>
                <a:latin typeface="Century Gothic" pitchFamily="34" charset="0"/>
              </a:rPr>
              <a:t>4</a:t>
            </a:r>
          </a:p>
        </p:txBody>
      </p:sp>
      <p:sp>
        <p:nvSpPr>
          <p:cNvPr id="10347" name="Text Box 107"/>
          <p:cNvSpPr txBox="1">
            <a:spLocks noChangeArrowheads="1"/>
          </p:cNvSpPr>
          <p:nvPr/>
        </p:nvSpPr>
        <p:spPr bwMode="auto">
          <a:xfrm>
            <a:off x="2439988" y="5440363"/>
            <a:ext cx="312737" cy="366712"/>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b="1">
                <a:solidFill>
                  <a:srgbClr val="FFCC00"/>
                </a:solidFill>
                <a:latin typeface="Century Gothic" pitchFamily="34" charset="0"/>
              </a:rPr>
              <a:t>5</a:t>
            </a:r>
          </a:p>
        </p:txBody>
      </p:sp>
      <p:sp>
        <p:nvSpPr>
          <p:cNvPr id="10348" name="Text Box 108"/>
          <p:cNvSpPr txBox="1">
            <a:spLocks noChangeArrowheads="1"/>
          </p:cNvSpPr>
          <p:nvPr/>
        </p:nvSpPr>
        <p:spPr bwMode="auto">
          <a:xfrm flipH="1">
            <a:off x="1989138" y="5083175"/>
            <a:ext cx="311150" cy="366713"/>
          </a:xfrm>
          <a:prstGeom prst="rect">
            <a:avLst/>
          </a:prstGeom>
          <a:noFill/>
          <a:ln w="9525">
            <a:noFill/>
            <a:miter lim="800000"/>
            <a:headEnd/>
            <a:tailEnd/>
          </a:ln>
          <a:effectLst>
            <a:outerShdw dist="35921" dir="2700000" algn="ctr" rotWithShape="0">
              <a:schemeClr val="tx1"/>
            </a:outerShdw>
          </a:effectLst>
        </p:spPr>
        <p:txBody>
          <a:bodyPr>
            <a:spAutoFit/>
          </a:bodyPr>
          <a:lstStyle/>
          <a:p>
            <a:r>
              <a:rPr lang="en-US" b="1">
                <a:solidFill>
                  <a:srgbClr val="FFCC00"/>
                </a:solidFill>
                <a:latin typeface="Century Gothic" pitchFamily="34" charset="0"/>
              </a:rPr>
              <a:t>6</a:t>
            </a:r>
          </a:p>
        </p:txBody>
      </p:sp>
      <p:sp>
        <p:nvSpPr>
          <p:cNvPr id="15" name="Slide Number Placeholder 5"/>
          <p:cNvSpPr>
            <a:spLocks noGrp="1"/>
          </p:cNvSpPr>
          <p:nvPr>
            <p:ph type="sldNum" sz="quarter" idx="10"/>
          </p:nvPr>
        </p:nvSpPr>
        <p:spPr bwMode="auto">
          <a:xfrm>
            <a:off x="8550275" y="0"/>
            <a:ext cx="593725" cy="350838"/>
          </a:xfrm>
          <a:noFill/>
          <a:ln>
            <a:miter lim="800000"/>
            <a:headEnd/>
            <a:tailEnd/>
          </a:ln>
        </p:spPr>
        <p:txBody>
          <a:bodyPr vert="horz" wrap="square" lIns="91440" tIns="45720" rIns="91440" bIns="45720" numCol="1" anchor="t" anchorCtr="0" compatLnSpc="1">
            <a:prstTxWarp prst="textNoShape">
              <a:avLst/>
            </a:prstTxWarp>
          </a:bodyPr>
          <a:lstStyle/>
          <a:p>
            <a:pPr marL="228600" indent="-228600" algn="ctr"/>
            <a:fld id="{178BF764-AB40-4F37-ADED-22E2985BABCC}" type="slidenum">
              <a:rPr lang="en-US" sz="1200" smtClean="0">
                <a:solidFill>
                  <a:srgbClr val="000000"/>
                </a:solidFill>
              </a:rPr>
              <a:pPr marL="228600" indent="-228600" algn="ctr"/>
              <a:t>40</a:t>
            </a:fld>
            <a:endParaRPr lang="en-US" sz="1200" dirty="0" smtClean="0">
              <a:solidFill>
                <a:srgbClr val="000000"/>
              </a:solidFill>
            </a:endParaRPr>
          </a:p>
        </p:txBody>
      </p:sp>
      <p:sp>
        <p:nvSpPr>
          <p:cNvPr id="18" name="Down Arrow 17"/>
          <p:cNvSpPr/>
          <p:nvPr/>
        </p:nvSpPr>
        <p:spPr>
          <a:xfrm>
            <a:off x="8390358" y="2172503"/>
            <a:ext cx="45719" cy="176981"/>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Down Arrow 18"/>
          <p:cNvSpPr/>
          <p:nvPr/>
        </p:nvSpPr>
        <p:spPr>
          <a:xfrm>
            <a:off x="8403612" y="2712524"/>
            <a:ext cx="45719" cy="176981"/>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1" name="Down Arrow 20"/>
          <p:cNvSpPr/>
          <p:nvPr/>
        </p:nvSpPr>
        <p:spPr>
          <a:xfrm>
            <a:off x="8413551" y="2960999"/>
            <a:ext cx="45719" cy="176981"/>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Down Arrow 21"/>
          <p:cNvSpPr/>
          <p:nvPr/>
        </p:nvSpPr>
        <p:spPr>
          <a:xfrm>
            <a:off x="8426805" y="3232667"/>
            <a:ext cx="45719" cy="176981"/>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Down Arrow 22"/>
          <p:cNvSpPr/>
          <p:nvPr/>
        </p:nvSpPr>
        <p:spPr>
          <a:xfrm flipV="1">
            <a:off x="8436744" y="3501020"/>
            <a:ext cx="45719" cy="176981"/>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Down Arrow 23"/>
          <p:cNvSpPr/>
          <p:nvPr/>
        </p:nvSpPr>
        <p:spPr>
          <a:xfrm flipV="1">
            <a:off x="8400301" y="2450786"/>
            <a:ext cx="45719" cy="176981"/>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0" y="3776870"/>
            <a:ext cx="9144000" cy="2753139"/>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7" name="Picture 4" descr="CrossSection_Cut10.jpg"/>
          <p:cNvPicPr>
            <a:picLocks noChangeAspect="1"/>
          </p:cNvPicPr>
          <p:nvPr/>
        </p:nvPicPr>
        <p:blipFill>
          <a:blip r:embed="rId2" cstate="print"/>
          <a:srcRect/>
          <a:stretch>
            <a:fillRect/>
          </a:stretch>
        </p:blipFill>
        <p:spPr bwMode="auto">
          <a:xfrm>
            <a:off x="69850" y="917575"/>
            <a:ext cx="8963025" cy="1981200"/>
          </a:xfrm>
          <a:prstGeom prst="rect">
            <a:avLst/>
          </a:prstGeom>
          <a:noFill/>
          <a:ln w="9525">
            <a:noFill/>
            <a:miter lim="800000"/>
            <a:headEnd/>
            <a:tailEnd/>
          </a:ln>
        </p:spPr>
      </p:pic>
      <p:pic>
        <p:nvPicPr>
          <p:cNvPr id="11268" name="Picture 6" descr="CrossSection_Cut10.jpg"/>
          <p:cNvPicPr>
            <a:picLocks noChangeAspect="1"/>
          </p:cNvPicPr>
          <p:nvPr/>
        </p:nvPicPr>
        <p:blipFill>
          <a:blip r:embed="rId3" cstate="print"/>
          <a:srcRect l="71922" t="90453" r="10863" b="754"/>
          <a:stretch>
            <a:fillRect/>
          </a:stretch>
        </p:blipFill>
        <p:spPr bwMode="auto">
          <a:xfrm>
            <a:off x="87313" y="5219700"/>
            <a:ext cx="3044825" cy="1190625"/>
          </a:xfrm>
          <a:prstGeom prst="rect">
            <a:avLst/>
          </a:prstGeom>
          <a:noFill/>
          <a:ln w="9525">
            <a:solidFill>
              <a:schemeClr val="tx1"/>
            </a:solidFill>
            <a:miter lim="800000"/>
            <a:headEnd/>
            <a:tailEnd/>
          </a:ln>
        </p:spPr>
      </p:pic>
      <p:pic>
        <p:nvPicPr>
          <p:cNvPr id="11269" name="Picture 5" descr="CrossSection_Cut40.jpg"/>
          <p:cNvPicPr>
            <a:picLocks noChangeAspect="1"/>
          </p:cNvPicPr>
          <p:nvPr/>
        </p:nvPicPr>
        <p:blipFill>
          <a:blip r:embed="rId4" cstate="print"/>
          <a:srcRect/>
          <a:stretch>
            <a:fillRect/>
          </a:stretch>
        </p:blipFill>
        <p:spPr bwMode="auto">
          <a:xfrm>
            <a:off x="79375" y="2914650"/>
            <a:ext cx="8963025" cy="2249488"/>
          </a:xfrm>
          <a:prstGeom prst="rect">
            <a:avLst/>
          </a:prstGeom>
          <a:noFill/>
          <a:ln w="9525">
            <a:noFill/>
            <a:miter lim="800000"/>
            <a:headEnd/>
            <a:tailEnd/>
          </a:ln>
        </p:spPr>
      </p:pic>
      <p:cxnSp>
        <p:nvCxnSpPr>
          <p:cNvPr id="10" name="Straight Arrow Connector 9"/>
          <p:cNvCxnSpPr/>
          <p:nvPr/>
        </p:nvCxnSpPr>
        <p:spPr>
          <a:xfrm>
            <a:off x="127000" y="2922588"/>
            <a:ext cx="8888413" cy="0"/>
          </a:xfrm>
          <a:prstGeom prst="straightConnector1">
            <a:avLst/>
          </a:prstGeom>
          <a:ln w="19050">
            <a:solidFill>
              <a:schemeClr val="tx1"/>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1271" name="TextBox 2"/>
          <p:cNvSpPr txBox="1">
            <a:spLocks noChangeArrowheads="1"/>
          </p:cNvSpPr>
          <p:nvPr/>
        </p:nvSpPr>
        <p:spPr bwMode="auto">
          <a:xfrm>
            <a:off x="0" y="188913"/>
            <a:ext cx="9144000" cy="701675"/>
          </a:xfrm>
          <a:prstGeom prst="rect">
            <a:avLst/>
          </a:prstGeom>
          <a:noFill/>
          <a:ln w="9525">
            <a:noFill/>
            <a:miter lim="800000"/>
            <a:headEnd/>
            <a:tailEnd/>
          </a:ln>
        </p:spPr>
        <p:txBody>
          <a:bodyPr>
            <a:spAutoFit/>
          </a:bodyPr>
          <a:lstStyle/>
          <a:p>
            <a:pPr algn="ctr"/>
            <a:r>
              <a:rPr lang="en-US" sz="4000" b="1">
                <a:solidFill>
                  <a:srgbClr val="006699"/>
                </a:solidFill>
                <a:latin typeface="Century Gothic" pitchFamily="34" charset="0"/>
              </a:rPr>
              <a:t>SIDE SLOPE ANALYSIS</a:t>
            </a:r>
          </a:p>
        </p:txBody>
      </p:sp>
      <p:sp>
        <p:nvSpPr>
          <p:cNvPr id="13" name="Rectangle 22"/>
          <p:cNvSpPr>
            <a:spLocks noChangeArrowheads="1"/>
          </p:cNvSpPr>
          <p:nvPr/>
        </p:nvSpPr>
        <p:spPr bwMode="auto">
          <a:xfrm>
            <a:off x="0" y="6510338"/>
            <a:ext cx="9144000" cy="376237"/>
          </a:xfrm>
          <a:prstGeom prst="rect">
            <a:avLst/>
          </a:prstGeom>
          <a:solidFill>
            <a:srgbClr val="000000"/>
          </a:solidFill>
          <a:ln w="9525">
            <a:solidFill>
              <a:srgbClr val="000000"/>
            </a:solidFill>
            <a:miter lim="800000"/>
            <a:headEnd/>
            <a:tailEnd/>
          </a:ln>
        </p:spPr>
        <p:txBody>
          <a:bodyPr anchor="ctr">
            <a:spAutoFit/>
          </a:bodyPr>
          <a:lstStyle/>
          <a:p>
            <a:pPr fontAlgn="auto">
              <a:spcBef>
                <a:spcPts val="0"/>
              </a:spcBef>
              <a:spcAft>
                <a:spcPts val="0"/>
              </a:spcAft>
              <a:defRPr/>
            </a:pPr>
            <a:endParaRPr lang="en-US" kern="0" dirty="0">
              <a:solidFill>
                <a:sysClr val="windowText" lastClr="000000"/>
              </a:solidFill>
              <a:latin typeface="+mn-lt"/>
              <a:cs typeface="+mn-cs"/>
            </a:endParaRPr>
          </a:p>
        </p:txBody>
      </p:sp>
      <p:sp>
        <p:nvSpPr>
          <p:cNvPr id="14" name="Rectangle 23"/>
          <p:cNvSpPr>
            <a:spLocks noChangeArrowheads="1"/>
          </p:cNvSpPr>
          <p:nvPr/>
        </p:nvSpPr>
        <p:spPr bwMode="auto">
          <a:xfrm>
            <a:off x="0" y="6529388"/>
            <a:ext cx="3781425" cy="366712"/>
          </a:xfrm>
          <a:prstGeom prst="rect">
            <a:avLst/>
          </a:prstGeom>
          <a:noFill/>
          <a:ln w="9525">
            <a:noFill/>
            <a:miter lim="800000"/>
            <a:headEnd/>
            <a:tailEnd/>
          </a:ln>
          <a:effectLst/>
        </p:spPr>
        <p:txBody>
          <a:bodyPr>
            <a:spAutoFit/>
          </a:bodyPr>
          <a:lstStyle/>
          <a:p>
            <a:pPr fontAlgn="auto">
              <a:spcBef>
                <a:spcPts val="0"/>
              </a:spcBef>
              <a:spcAft>
                <a:spcPts val="0"/>
              </a:spcAft>
              <a:defRPr/>
            </a:pPr>
            <a:r>
              <a:rPr lang="en-US" kern="0" dirty="0">
                <a:solidFill>
                  <a:srgbClr val="FFFFFF"/>
                </a:solidFill>
                <a:latin typeface="+mn-lt"/>
                <a:cs typeface="+mn-cs"/>
              </a:rPr>
              <a:t>BUILDING STRONG</a:t>
            </a:r>
            <a:r>
              <a:rPr lang="en-US" sz="900" kern="0" dirty="0">
                <a:solidFill>
                  <a:srgbClr val="FFFFFF"/>
                </a:solidFill>
                <a:latin typeface="+mn-lt"/>
                <a:cs typeface="+mn-cs"/>
              </a:rPr>
              <a:t>®</a:t>
            </a:r>
            <a:endParaRPr lang="en-US" kern="0" dirty="0">
              <a:solidFill>
                <a:srgbClr val="FFFFFF"/>
              </a:solidFill>
              <a:latin typeface="+mn-lt"/>
              <a:cs typeface="+mn-cs"/>
            </a:endParaRPr>
          </a:p>
        </p:txBody>
      </p:sp>
      <p:sp>
        <p:nvSpPr>
          <p:cNvPr id="15" name="Text Box 11"/>
          <p:cNvSpPr txBox="1">
            <a:spLocks noChangeArrowheads="1"/>
          </p:cNvSpPr>
          <p:nvPr/>
        </p:nvSpPr>
        <p:spPr bwMode="auto">
          <a:xfrm>
            <a:off x="4105275" y="6591300"/>
            <a:ext cx="5038725" cy="257175"/>
          </a:xfrm>
          <a:prstGeom prst="rect">
            <a:avLst/>
          </a:prstGeom>
          <a:noFill/>
          <a:ln w="9525">
            <a:noFill/>
            <a:miter lim="800000"/>
            <a:headEnd/>
            <a:tailEnd/>
          </a:ln>
          <a:effectLst/>
        </p:spPr>
        <p:txBody>
          <a:bodyPr>
            <a:spAutoFit/>
          </a:bodyPr>
          <a:lstStyle/>
          <a:p>
            <a:pPr algn="r" fontAlgn="auto">
              <a:lnSpc>
                <a:spcPct val="90000"/>
              </a:lnSpc>
              <a:spcAft>
                <a:spcPts val="0"/>
              </a:spcAft>
              <a:defRPr/>
            </a:pPr>
            <a:r>
              <a:rPr lang="en-US" sz="1200" kern="0" dirty="0">
                <a:solidFill>
                  <a:srgbClr val="FFFFFF"/>
                </a:solidFill>
                <a:cs typeface="+mn-cs"/>
              </a:rPr>
              <a:t>US ARMY CORPS OF ENGINEERS | Jacksonville District</a:t>
            </a:r>
          </a:p>
        </p:txBody>
      </p:sp>
      <p:sp>
        <p:nvSpPr>
          <p:cNvPr id="12" name="Content Placeholder 2"/>
          <p:cNvSpPr txBox="1">
            <a:spLocks/>
          </p:cNvSpPr>
          <p:nvPr/>
        </p:nvSpPr>
        <p:spPr bwMode="auto">
          <a:xfrm>
            <a:off x="3566906" y="5294382"/>
            <a:ext cx="5577094" cy="1304925"/>
          </a:xfrm>
          <a:prstGeom prst="rect">
            <a:avLst/>
          </a:prstGeom>
          <a:noFill/>
          <a:ln w="9525">
            <a:noFill/>
            <a:miter lim="800000"/>
            <a:headEnd/>
            <a:tailEnd/>
          </a:ln>
        </p:spPr>
        <p:txBody>
          <a:bodyPr/>
          <a:lstStyle/>
          <a:p>
            <a:pPr eaLnBrk="0" hangingPunct="0">
              <a:spcBef>
                <a:spcPct val="20000"/>
              </a:spcBef>
              <a:buFont typeface="Wingdings" pitchFamily="2" charset="2"/>
              <a:buNone/>
            </a:pPr>
            <a:r>
              <a:rPr lang="en-US" b="1" dirty="0">
                <a:latin typeface="Century Gothic" pitchFamily="34" charset="0"/>
              </a:rPr>
              <a:t>We have performed a cross sectional analysis every one hundred feet along the river for the length of the project.   </a:t>
            </a:r>
          </a:p>
        </p:txBody>
      </p:sp>
      <p:sp>
        <p:nvSpPr>
          <p:cNvPr id="11280" name="Freeform 16"/>
          <p:cNvSpPr>
            <a:spLocks/>
          </p:cNvSpPr>
          <p:nvPr/>
        </p:nvSpPr>
        <p:spPr bwMode="auto">
          <a:xfrm>
            <a:off x="704850" y="1190625"/>
            <a:ext cx="7686675" cy="1352550"/>
          </a:xfrm>
          <a:custGeom>
            <a:avLst/>
            <a:gdLst/>
            <a:ahLst/>
            <a:cxnLst>
              <a:cxn ang="0">
                <a:pos x="4842" y="30"/>
              </a:cxn>
              <a:cxn ang="0">
                <a:pos x="4842" y="852"/>
              </a:cxn>
              <a:cxn ang="0">
                <a:pos x="0" y="846"/>
              </a:cxn>
              <a:cxn ang="0">
                <a:pos x="0" y="0"/>
              </a:cxn>
              <a:cxn ang="0">
                <a:pos x="246" y="84"/>
              </a:cxn>
              <a:cxn ang="0">
                <a:pos x="434" y="402"/>
              </a:cxn>
              <a:cxn ang="0">
                <a:pos x="534" y="457"/>
              </a:cxn>
              <a:cxn ang="0">
                <a:pos x="671" y="539"/>
              </a:cxn>
              <a:cxn ang="0">
                <a:pos x="781" y="566"/>
              </a:cxn>
              <a:cxn ang="0">
                <a:pos x="863" y="566"/>
              </a:cxn>
              <a:cxn ang="0">
                <a:pos x="955" y="612"/>
              </a:cxn>
              <a:cxn ang="0">
                <a:pos x="1083" y="603"/>
              </a:cxn>
              <a:cxn ang="0">
                <a:pos x="1165" y="594"/>
              </a:cxn>
              <a:cxn ang="0">
                <a:pos x="1293" y="667"/>
              </a:cxn>
              <a:cxn ang="0">
                <a:pos x="1449" y="685"/>
              </a:cxn>
              <a:cxn ang="0">
                <a:pos x="1577" y="676"/>
              </a:cxn>
              <a:cxn ang="0">
                <a:pos x="1732" y="630"/>
              </a:cxn>
              <a:cxn ang="0">
                <a:pos x="2354" y="566"/>
              </a:cxn>
              <a:cxn ang="0">
                <a:pos x="2388" y="534"/>
              </a:cxn>
              <a:cxn ang="0">
                <a:pos x="2436" y="521"/>
              </a:cxn>
              <a:cxn ang="0">
                <a:pos x="2646" y="521"/>
              </a:cxn>
              <a:cxn ang="0">
                <a:pos x="2820" y="502"/>
              </a:cxn>
              <a:cxn ang="0">
                <a:pos x="3058" y="521"/>
              </a:cxn>
              <a:cxn ang="0">
                <a:pos x="3250" y="502"/>
              </a:cxn>
              <a:cxn ang="0">
                <a:pos x="3396" y="512"/>
              </a:cxn>
              <a:cxn ang="0">
                <a:pos x="3540" y="504"/>
              </a:cxn>
              <a:cxn ang="0">
                <a:pos x="3661" y="502"/>
              </a:cxn>
              <a:cxn ang="0">
                <a:pos x="3789" y="484"/>
              </a:cxn>
              <a:cxn ang="0">
                <a:pos x="3853" y="429"/>
              </a:cxn>
              <a:cxn ang="0">
                <a:pos x="3963" y="457"/>
              </a:cxn>
              <a:cxn ang="0">
                <a:pos x="4109" y="429"/>
              </a:cxn>
              <a:cxn ang="0">
                <a:pos x="4237" y="438"/>
              </a:cxn>
              <a:cxn ang="0">
                <a:pos x="4383" y="393"/>
              </a:cxn>
              <a:cxn ang="0">
                <a:pos x="4511" y="374"/>
              </a:cxn>
              <a:cxn ang="0">
                <a:pos x="4603" y="329"/>
              </a:cxn>
              <a:cxn ang="0">
                <a:pos x="4795" y="91"/>
              </a:cxn>
              <a:cxn ang="0">
                <a:pos x="4842" y="30"/>
              </a:cxn>
            </a:cxnLst>
            <a:rect l="0" t="0" r="r" b="b"/>
            <a:pathLst>
              <a:path w="4842" h="852">
                <a:moveTo>
                  <a:pt x="4842" y="30"/>
                </a:moveTo>
                <a:lnTo>
                  <a:pt x="4842" y="852"/>
                </a:lnTo>
                <a:lnTo>
                  <a:pt x="0" y="846"/>
                </a:lnTo>
                <a:lnTo>
                  <a:pt x="0" y="0"/>
                </a:lnTo>
                <a:lnTo>
                  <a:pt x="246" y="84"/>
                </a:lnTo>
                <a:lnTo>
                  <a:pt x="434" y="402"/>
                </a:lnTo>
                <a:lnTo>
                  <a:pt x="534" y="457"/>
                </a:lnTo>
                <a:lnTo>
                  <a:pt x="671" y="539"/>
                </a:lnTo>
                <a:lnTo>
                  <a:pt x="781" y="566"/>
                </a:lnTo>
                <a:lnTo>
                  <a:pt x="863" y="566"/>
                </a:lnTo>
                <a:lnTo>
                  <a:pt x="955" y="612"/>
                </a:lnTo>
                <a:lnTo>
                  <a:pt x="1083" y="603"/>
                </a:lnTo>
                <a:lnTo>
                  <a:pt x="1165" y="594"/>
                </a:lnTo>
                <a:lnTo>
                  <a:pt x="1293" y="667"/>
                </a:lnTo>
                <a:lnTo>
                  <a:pt x="1449" y="685"/>
                </a:lnTo>
                <a:lnTo>
                  <a:pt x="1577" y="676"/>
                </a:lnTo>
                <a:lnTo>
                  <a:pt x="1732" y="630"/>
                </a:lnTo>
                <a:lnTo>
                  <a:pt x="2354" y="566"/>
                </a:lnTo>
                <a:lnTo>
                  <a:pt x="2388" y="534"/>
                </a:lnTo>
                <a:lnTo>
                  <a:pt x="2436" y="521"/>
                </a:lnTo>
                <a:lnTo>
                  <a:pt x="2646" y="521"/>
                </a:lnTo>
                <a:lnTo>
                  <a:pt x="2820" y="502"/>
                </a:lnTo>
                <a:lnTo>
                  <a:pt x="3058" y="521"/>
                </a:lnTo>
                <a:lnTo>
                  <a:pt x="3250" y="502"/>
                </a:lnTo>
                <a:lnTo>
                  <a:pt x="3396" y="512"/>
                </a:lnTo>
                <a:lnTo>
                  <a:pt x="3540" y="504"/>
                </a:lnTo>
                <a:lnTo>
                  <a:pt x="3661" y="502"/>
                </a:lnTo>
                <a:lnTo>
                  <a:pt x="3789" y="484"/>
                </a:lnTo>
                <a:lnTo>
                  <a:pt x="3853" y="429"/>
                </a:lnTo>
                <a:lnTo>
                  <a:pt x="3963" y="457"/>
                </a:lnTo>
                <a:lnTo>
                  <a:pt x="4109" y="429"/>
                </a:lnTo>
                <a:lnTo>
                  <a:pt x="4237" y="438"/>
                </a:lnTo>
                <a:lnTo>
                  <a:pt x="4383" y="393"/>
                </a:lnTo>
                <a:lnTo>
                  <a:pt x="4511" y="374"/>
                </a:lnTo>
                <a:lnTo>
                  <a:pt x="4603" y="329"/>
                </a:lnTo>
                <a:lnTo>
                  <a:pt x="4795" y="91"/>
                </a:lnTo>
                <a:lnTo>
                  <a:pt x="4842" y="30"/>
                </a:lnTo>
                <a:close/>
              </a:path>
            </a:pathLst>
          </a:custGeom>
          <a:solidFill>
            <a:srgbClr val="996633">
              <a:alpha val="55000"/>
            </a:srgbClr>
          </a:solidFill>
          <a:ln w="25400">
            <a:solidFill>
              <a:srgbClr val="996633"/>
            </a:solidFill>
            <a:round/>
            <a:headEnd/>
            <a:tailEnd/>
          </a:ln>
          <a:effectLst/>
        </p:spPr>
        <p:txBody>
          <a:bodyPr/>
          <a:lstStyle/>
          <a:p>
            <a:endParaRPr lang="en-US"/>
          </a:p>
        </p:txBody>
      </p:sp>
      <p:sp>
        <p:nvSpPr>
          <p:cNvPr id="11281" name="Freeform 17"/>
          <p:cNvSpPr>
            <a:spLocks/>
          </p:cNvSpPr>
          <p:nvPr/>
        </p:nvSpPr>
        <p:spPr bwMode="auto">
          <a:xfrm>
            <a:off x="696913" y="3192463"/>
            <a:ext cx="7721600" cy="1336675"/>
          </a:xfrm>
          <a:custGeom>
            <a:avLst/>
            <a:gdLst/>
            <a:ahLst/>
            <a:cxnLst>
              <a:cxn ang="0">
                <a:pos x="0" y="302"/>
              </a:cxn>
              <a:cxn ang="0">
                <a:pos x="91" y="394"/>
              </a:cxn>
              <a:cxn ang="0">
                <a:pos x="384" y="512"/>
              </a:cxn>
              <a:cxn ang="0">
                <a:pos x="612" y="549"/>
              </a:cxn>
              <a:cxn ang="0">
                <a:pos x="814" y="522"/>
              </a:cxn>
              <a:cxn ang="0">
                <a:pos x="1179" y="476"/>
              </a:cxn>
              <a:cxn ang="0">
                <a:pos x="1490" y="485"/>
              </a:cxn>
              <a:cxn ang="0">
                <a:pos x="1728" y="540"/>
              </a:cxn>
              <a:cxn ang="0">
                <a:pos x="2148" y="540"/>
              </a:cxn>
              <a:cxn ang="0">
                <a:pos x="2285" y="545"/>
              </a:cxn>
              <a:cxn ang="0">
                <a:pos x="2834" y="540"/>
              </a:cxn>
              <a:cxn ang="0">
                <a:pos x="2999" y="476"/>
              </a:cxn>
              <a:cxn ang="0">
                <a:pos x="3639" y="448"/>
              </a:cxn>
              <a:cxn ang="0">
                <a:pos x="3767" y="476"/>
              </a:cxn>
              <a:cxn ang="0">
                <a:pos x="3875" y="473"/>
              </a:cxn>
              <a:cxn ang="0">
                <a:pos x="3895" y="494"/>
              </a:cxn>
              <a:cxn ang="0">
                <a:pos x="4043" y="521"/>
              </a:cxn>
              <a:cxn ang="0">
                <a:pos x="4151" y="509"/>
              </a:cxn>
              <a:cxn ang="0">
                <a:pos x="4242" y="467"/>
              </a:cxn>
              <a:cxn ang="0">
                <a:pos x="4343" y="437"/>
              </a:cxn>
              <a:cxn ang="0">
                <a:pos x="4397" y="425"/>
              </a:cxn>
              <a:cxn ang="0">
                <a:pos x="4445" y="377"/>
              </a:cxn>
              <a:cxn ang="0">
                <a:pos x="4451" y="401"/>
              </a:cxn>
              <a:cxn ang="0">
                <a:pos x="4469" y="365"/>
              </a:cxn>
              <a:cxn ang="0">
                <a:pos x="4535" y="383"/>
              </a:cxn>
              <a:cxn ang="0">
                <a:pos x="4571" y="339"/>
              </a:cxn>
              <a:cxn ang="0">
                <a:pos x="4690" y="147"/>
              </a:cxn>
              <a:cxn ang="0">
                <a:pos x="4864" y="0"/>
              </a:cxn>
              <a:cxn ang="0">
                <a:pos x="4855" y="823"/>
              </a:cxn>
              <a:cxn ang="0">
                <a:pos x="9" y="842"/>
              </a:cxn>
              <a:cxn ang="0">
                <a:pos x="0" y="302"/>
              </a:cxn>
            </a:cxnLst>
            <a:rect l="0" t="0" r="r" b="b"/>
            <a:pathLst>
              <a:path w="4864" h="842">
                <a:moveTo>
                  <a:pt x="0" y="302"/>
                </a:moveTo>
                <a:lnTo>
                  <a:pt x="91" y="394"/>
                </a:lnTo>
                <a:lnTo>
                  <a:pt x="384" y="512"/>
                </a:lnTo>
                <a:lnTo>
                  <a:pt x="612" y="549"/>
                </a:lnTo>
                <a:lnTo>
                  <a:pt x="814" y="522"/>
                </a:lnTo>
                <a:lnTo>
                  <a:pt x="1179" y="476"/>
                </a:lnTo>
                <a:lnTo>
                  <a:pt x="1490" y="485"/>
                </a:lnTo>
                <a:lnTo>
                  <a:pt x="1728" y="540"/>
                </a:lnTo>
                <a:lnTo>
                  <a:pt x="2148" y="540"/>
                </a:lnTo>
                <a:lnTo>
                  <a:pt x="2285" y="545"/>
                </a:lnTo>
                <a:lnTo>
                  <a:pt x="2834" y="540"/>
                </a:lnTo>
                <a:lnTo>
                  <a:pt x="2999" y="476"/>
                </a:lnTo>
                <a:lnTo>
                  <a:pt x="3639" y="448"/>
                </a:lnTo>
                <a:lnTo>
                  <a:pt x="3767" y="476"/>
                </a:lnTo>
                <a:lnTo>
                  <a:pt x="3875" y="473"/>
                </a:lnTo>
                <a:lnTo>
                  <a:pt x="3895" y="494"/>
                </a:lnTo>
                <a:lnTo>
                  <a:pt x="4043" y="521"/>
                </a:lnTo>
                <a:lnTo>
                  <a:pt x="4151" y="509"/>
                </a:lnTo>
                <a:lnTo>
                  <a:pt x="4242" y="467"/>
                </a:lnTo>
                <a:lnTo>
                  <a:pt x="4343" y="437"/>
                </a:lnTo>
                <a:lnTo>
                  <a:pt x="4397" y="425"/>
                </a:lnTo>
                <a:lnTo>
                  <a:pt x="4445" y="377"/>
                </a:lnTo>
                <a:lnTo>
                  <a:pt x="4451" y="401"/>
                </a:lnTo>
                <a:lnTo>
                  <a:pt x="4469" y="365"/>
                </a:lnTo>
                <a:lnTo>
                  <a:pt x="4535" y="383"/>
                </a:lnTo>
                <a:lnTo>
                  <a:pt x="4571" y="339"/>
                </a:lnTo>
                <a:lnTo>
                  <a:pt x="4690" y="147"/>
                </a:lnTo>
                <a:lnTo>
                  <a:pt x="4864" y="0"/>
                </a:lnTo>
                <a:lnTo>
                  <a:pt x="4855" y="823"/>
                </a:lnTo>
                <a:lnTo>
                  <a:pt x="9" y="842"/>
                </a:lnTo>
                <a:lnTo>
                  <a:pt x="0" y="302"/>
                </a:lnTo>
                <a:close/>
              </a:path>
            </a:pathLst>
          </a:custGeom>
          <a:solidFill>
            <a:srgbClr val="996633">
              <a:alpha val="55000"/>
            </a:srgbClr>
          </a:solidFill>
          <a:ln w="25400">
            <a:solidFill>
              <a:srgbClr val="996633"/>
            </a:solidFill>
            <a:round/>
            <a:headEnd/>
            <a:tailEnd/>
          </a:ln>
          <a:effectLst/>
        </p:spPr>
        <p:txBody>
          <a:bodyPr/>
          <a:lstStyle/>
          <a:p>
            <a:endParaRPr lang="en-US"/>
          </a:p>
        </p:txBody>
      </p:sp>
      <p:sp>
        <p:nvSpPr>
          <p:cNvPr id="11278" name="Freeform 14"/>
          <p:cNvSpPr>
            <a:spLocks/>
          </p:cNvSpPr>
          <p:nvPr/>
        </p:nvSpPr>
        <p:spPr bwMode="auto">
          <a:xfrm>
            <a:off x="1887538" y="1292225"/>
            <a:ext cx="3946525" cy="884238"/>
          </a:xfrm>
          <a:custGeom>
            <a:avLst/>
            <a:gdLst/>
            <a:ahLst/>
            <a:cxnLst>
              <a:cxn ang="0">
                <a:pos x="0" y="9"/>
              </a:cxn>
              <a:cxn ang="0">
                <a:pos x="329" y="557"/>
              </a:cxn>
              <a:cxn ang="0">
                <a:pos x="2157" y="557"/>
              </a:cxn>
              <a:cxn ang="0">
                <a:pos x="2486" y="0"/>
              </a:cxn>
            </a:cxnLst>
            <a:rect l="0" t="0" r="r" b="b"/>
            <a:pathLst>
              <a:path w="2486" h="557">
                <a:moveTo>
                  <a:pt x="0" y="9"/>
                </a:moveTo>
                <a:lnTo>
                  <a:pt x="329" y="557"/>
                </a:lnTo>
                <a:lnTo>
                  <a:pt x="2157" y="557"/>
                </a:lnTo>
                <a:lnTo>
                  <a:pt x="2486" y="0"/>
                </a:lnTo>
              </a:path>
            </a:pathLst>
          </a:custGeom>
          <a:noFill/>
          <a:ln w="34925" cap="flat">
            <a:solidFill>
              <a:srgbClr val="800000"/>
            </a:solidFill>
            <a:prstDash val="dash"/>
            <a:round/>
            <a:headEnd/>
            <a:tailEnd/>
          </a:ln>
          <a:effectLst/>
        </p:spPr>
        <p:txBody>
          <a:bodyPr/>
          <a:lstStyle/>
          <a:p>
            <a:endParaRPr lang="en-US"/>
          </a:p>
        </p:txBody>
      </p:sp>
      <p:sp>
        <p:nvSpPr>
          <p:cNvPr id="11279" name="Freeform 15"/>
          <p:cNvSpPr>
            <a:spLocks/>
          </p:cNvSpPr>
          <p:nvPr/>
        </p:nvSpPr>
        <p:spPr bwMode="auto">
          <a:xfrm>
            <a:off x="1574800" y="3273425"/>
            <a:ext cx="5238750" cy="863600"/>
          </a:xfrm>
          <a:custGeom>
            <a:avLst/>
            <a:gdLst/>
            <a:ahLst/>
            <a:cxnLst>
              <a:cxn ang="0">
                <a:pos x="0" y="9"/>
              </a:cxn>
              <a:cxn ang="0">
                <a:pos x="334" y="544"/>
              </a:cxn>
              <a:cxn ang="0">
                <a:pos x="2976" y="544"/>
              </a:cxn>
              <a:cxn ang="0">
                <a:pos x="3300" y="0"/>
              </a:cxn>
            </a:cxnLst>
            <a:rect l="0" t="0" r="r" b="b"/>
            <a:pathLst>
              <a:path w="3300" h="544">
                <a:moveTo>
                  <a:pt x="0" y="9"/>
                </a:moveTo>
                <a:lnTo>
                  <a:pt x="334" y="544"/>
                </a:lnTo>
                <a:lnTo>
                  <a:pt x="2976" y="544"/>
                </a:lnTo>
                <a:lnTo>
                  <a:pt x="3300" y="0"/>
                </a:lnTo>
              </a:path>
            </a:pathLst>
          </a:custGeom>
          <a:noFill/>
          <a:ln w="34925" cap="flat">
            <a:solidFill>
              <a:srgbClr val="800000"/>
            </a:solidFill>
            <a:prstDash val="dash"/>
            <a:round/>
            <a:headEnd/>
            <a:tailEnd/>
          </a:ln>
          <a:effectLst/>
        </p:spPr>
        <p:txBody>
          <a:bodyPr/>
          <a:lstStyle/>
          <a:p>
            <a:endParaRPr lang="en-US"/>
          </a:p>
        </p:txBody>
      </p:sp>
      <p:sp>
        <p:nvSpPr>
          <p:cNvPr id="11282" name="Line 18"/>
          <p:cNvSpPr>
            <a:spLocks noChangeShapeType="1"/>
          </p:cNvSpPr>
          <p:nvPr/>
        </p:nvSpPr>
        <p:spPr bwMode="auto">
          <a:xfrm>
            <a:off x="4591050" y="1209675"/>
            <a:ext cx="0" cy="1000125"/>
          </a:xfrm>
          <a:prstGeom prst="line">
            <a:avLst/>
          </a:prstGeom>
          <a:noFill/>
          <a:ln w="15875">
            <a:solidFill>
              <a:schemeClr val="tx1"/>
            </a:solidFill>
            <a:round/>
            <a:headEnd/>
            <a:tailEnd/>
          </a:ln>
          <a:effectLst/>
        </p:spPr>
        <p:txBody>
          <a:bodyPr/>
          <a:lstStyle/>
          <a:p>
            <a:endParaRPr lang="en-US"/>
          </a:p>
        </p:txBody>
      </p:sp>
      <p:sp>
        <p:nvSpPr>
          <p:cNvPr id="11283" name="Line 19"/>
          <p:cNvSpPr>
            <a:spLocks noChangeShapeType="1"/>
          </p:cNvSpPr>
          <p:nvPr/>
        </p:nvSpPr>
        <p:spPr bwMode="auto">
          <a:xfrm>
            <a:off x="5267325" y="3162300"/>
            <a:ext cx="0" cy="1000125"/>
          </a:xfrm>
          <a:prstGeom prst="line">
            <a:avLst/>
          </a:prstGeom>
          <a:noFill/>
          <a:ln w="15875">
            <a:solidFill>
              <a:schemeClr val="tx1"/>
            </a:solidFill>
            <a:round/>
            <a:headEnd/>
            <a:tailEnd/>
          </a:ln>
          <a:effectLst/>
        </p:spPr>
        <p:txBody>
          <a:bodyPr/>
          <a:lstStyle/>
          <a:p>
            <a:endParaRPr lang="en-US"/>
          </a:p>
        </p:txBody>
      </p:sp>
      <p:sp>
        <p:nvSpPr>
          <p:cNvPr id="11284" name="Line 20"/>
          <p:cNvSpPr>
            <a:spLocks noChangeShapeType="1"/>
          </p:cNvSpPr>
          <p:nvPr/>
        </p:nvSpPr>
        <p:spPr bwMode="auto">
          <a:xfrm>
            <a:off x="3152775" y="3171825"/>
            <a:ext cx="0" cy="1000125"/>
          </a:xfrm>
          <a:prstGeom prst="line">
            <a:avLst/>
          </a:prstGeom>
          <a:noFill/>
          <a:ln w="15875">
            <a:solidFill>
              <a:schemeClr val="tx1"/>
            </a:solidFill>
            <a:round/>
            <a:headEnd/>
            <a:tailEnd/>
          </a:ln>
          <a:effectLst/>
        </p:spPr>
        <p:txBody>
          <a:bodyPr/>
          <a:lstStyle/>
          <a:p>
            <a:endParaRPr lang="en-US"/>
          </a:p>
        </p:txBody>
      </p:sp>
      <p:sp>
        <p:nvSpPr>
          <p:cNvPr id="11286" name="Rectangle 22"/>
          <p:cNvSpPr>
            <a:spLocks noChangeArrowheads="1"/>
          </p:cNvSpPr>
          <p:nvPr/>
        </p:nvSpPr>
        <p:spPr bwMode="auto">
          <a:xfrm>
            <a:off x="4076700" y="1323975"/>
            <a:ext cx="352425" cy="171450"/>
          </a:xfrm>
          <a:prstGeom prst="rect">
            <a:avLst/>
          </a:prstGeom>
          <a:solidFill>
            <a:schemeClr val="bg1"/>
          </a:solidFill>
          <a:ln w="9525">
            <a:noFill/>
            <a:miter lim="800000"/>
            <a:headEnd/>
            <a:tailEnd/>
          </a:ln>
          <a:effectLst/>
        </p:spPr>
        <p:txBody>
          <a:bodyPr wrap="none" anchor="ctr"/>
          <a:lstStyle/>
          <a:p>
            <a:endParaRPr lang="en-US"/>
          </a:p>
        </p:txBody>
      </p:sp>
      <p:sp>
        <p:nvSpPr>
          <p:cNvPr id="11287" name="Rectangle 23"/>
          <p:cNvSpPr>
            <a:spLocks noChangeArrowheads="1"/>
          </p:cNvSpPr>
          <p:nvPr/>
        </p:nvSpPr>
        <p:spPr bwMode="auto">
          <a:xfrm>
            <a:off x="4772025" y="1343025"/>
            <a:ext cx="352425" cy="152400"/>
          </a:xfrm>
          <a:prstGeom prst="rect">
            <a:avLst/>
          </a:prstGeom>
          <a:solidFill>
            <a:schemeClr val="bg1"/>
          </a:solidFill>
          <a:ln w="9525">
            <a:noFill/>
            <a:miter lim="800000"/>
            <a:headEnd/>
            <a:tailEnd/>
          </a:ln>
          <a:effectLst/>
        </p:spPr>
        <p:txBody>
          <a:bodyPr wrap="none" anchor="ctr"/>
          <a:lstStyle/>
          <a:p>
            <a:endParaRPr lang="en-US"/>
          </a:p>
        </p:txBody>
      </p:sp>
      <p:sp>
        <p:nvSpPr>
          <p:cNvPr id="11285" name="Text Box 21"/>
          <p:cNvSpPr txBox="1">
            <a:spLocks noChangeArrowheads="1"/>
          </p:cNvSpPr>
          <p:nvPr/>
        </p:nvSpPr>
        <p:spPr bwMode="auto">
          <a:xfrm>
            <a:off x="3575050" y="1214438"/>
            <a:ext cx="901700" cy="457200"/>
          </a:xfrm>
          <a:prstGeom prst="rect">
            <a:avLst/>
          </a:prstGeom>
          <a:noFill/>
          <a:ln w="9525">
            <a:noFill/>
            <a:miter lim="800000"/>
            <a:headEnd/>
            <a:tailEnd/>
          </a:ln>
          <a:effectLst/>
        </p:spPr>
        <p:txBody>
          <a:bodyPr wrap="none">
            <a:spAutoFit/>
          </a:bodyPr>
          <a:lstStyle/>
          <a:p>
            <a:pPr algn="r"/>
            <a:r>
              <a:rPr lang="en-US" sz="1200">
                <a:latin typeface="Century Gothic" pitchFamily="34" charset="0"/>
              </a:rPr>
              <a:t>EXISTING</a:t>
            </a:r>
            <a:br>
              <a:rPr lang="en-US" sz="1200">
                <a:latin typeface="Century Gothic" pitchFamily="34" charset="0"/>
              </a:rPr>
            </a:br>
            <a:r>
              <a:rPr lang="en-US" sz="1200">
                <a:latin typeface="Century Gothic" pitchFamily="34" charset="0"/>
              </a:rPr>
              <a:t>CHANNEL</a:t>
            </a:r>
          </a:p>
        </p:txBody>
      </p:sp>
      <p:sp>
        <p:nvSpPr>
          <p:cNvPr id="11288" name="Text Box 24"/>
          <p:cNvSpPr txBox="1">
            <a:spLocks noChangeArrowheads="1"/>
          </p:cNvSpPr>
          <p:nvPr/>
        </p:nvSpPr>
        <p:spPr bwMode="auto">
          <a:xfrm>
            <a:off x="4703763" y="1214438"/>
            <a:ext cx="990600" cy="457200"/>
          </a:xfrm>
          <a:prstGeom prst="rect">
            <a:avLst/>
          </a:prstGeom>
          <a:noFill/>
          <a:ln w="9525">
            <a:noFill/>
            <a:miter lim="800000"/>
            <a:headEnd/>
            <a:tailEnd/>
          </a:ln>
          <a:effectLst/>
        </p:spPr>
        <p:txBody>
          <a:bodyPr wrap="none">
            <a:spAutoFit/>
          </a:bodyPr>
          <a:lstStyle/>
          <a:p>
            <a:r>
              <a:rPr lang="en-US" sz="1200">
                <a:latin typeface="Century Gothic" pitchFamily="34" charset="0"/>
              </a:rPr>
              <a:t>PROPOSED</a:t>
            </a:r>
            <a:br>
              <a:rPr lang="en-US" sz="1200">
                <a:latin typeface="Century Gothic" pitchFamily="34" charset="0"/>
              </a:rPr>
            </a:br>
            <a:r>
              <a:rPr lang="en-US" sz="1200">
                <a:latin typeface="Century Gothic" pitchFamily="34" charset="0"/>
              </a:rPr>
              <a:t>WIDENING</a:t>
            </a:r>
          </a:p>
        </p:txBody>
      </p:sp>
      <p:sp>
        <p:nvSpPr>
          <p:cNvPr id="11289" name="Rectangle 25"/>
          <p:cNvSpPr>
            <a:spLocks noChangeArrowheads="1"/>
          </p:cNvSpPr>
          <p:nvPr/>
        </p:nvSpPr>
        <p:spPr bwMode="auto">
          <a:xfrm>
            <a:off x="2638425" y="3305175"/>
            <a:ext cx="371475" cy="142875"/>
          </a:xfrm>
          <a:prstGeom prst="rect">
            <a:avLst/>
          </a:prstGeom>
          <a:solidFill>
            <a:schemeClr val="bg1"/>
          </a:solidFill>
          <a:ln w="9525">
            <a:noFill/>
            <a:miter lim="800000"/>
            <a:headEnd/>
            <a:tailEnd/>
          </a:ln>
          <a:effectLst/>
        </p:spPr>
        <p:txBody>
          <a:bodyPr wrap="none" anchor="ctr"/>
          <a:lstStyle/>
          <a:p>
            <a:endParaRPr lang="en-US"/>
          </a:p>
        </p:txBody>
      </p:sp>
      <p:sp>
        <p:nvSpPr>
          <p:cNvPr id="11290" name="Rectangle 26"/>
          <p:cNvSpPr>
            <a:spLocks noChangeArrowheads="1"/>
          </p:cNvSpPr>
          <p:nvPr/>
        </p:nvSpPr>
        <p:spPr bwMode="auto">
          <a:xfrm>
            <a:off x="3324225" y="3305175"/>
            <a:ext cx="371475" cy="142875"/>
          </a:xfrm>
          <a:prstGeom prst="rect">
            <a:avLst/>
          </a:prstGeom>
          <a:solidFill>
            <a:schemeClr val="bg1"/>
          </a:solidFill>
          <a:ln w="9525">
            <a:noFill/>
            <a:miter lim="800000"/>
            <a:headEnd/>
            <a:tailEnd/>
          </a:ln>
          <a:effectLst/>
        </p:spPr>
        <p:txBody>
          <a:bodyPr wrap="none" anchor="ctr"/>
          <a:lstStyle/>
          <a:p>
            <a:endParaRPr lang="en-US"/>
          </a:p>
        </p:txBody>
      </p:sp>
      <p:sp>
        <p:nvSpPr>
          <p:cNvPr id="11291" name="Text Box 27"/>
          <p:cNvSpPr txBox="1">
            <a:spLocks noChangeArrowheads="1"/>
          </p:cNvSpPr>
          <p:nvPr/>
        </p:nvSpPr>
        <p:spPr bwMode="auto">
          <a:xfrm>
            <a:off x="3232150" y="3138488"/>
            <a:ext cx="901700" cy="457200"/>
          </a:xfrm>
          <a:prstGeom prst="rect">
            <a:avLst/>
          </a:prstGeom>
          <a:noFill/>
          <a:ln w="9525">
            <a:noFill/>
            <a:miter lim="800000"/>
            <a:headEnd/>
            <a:tailEnd/>
          </a:ln>
          <a:effectLst/>
        </p:spPr>
        <p:txBody>
          <a:bodyPr wrap="none">
            <a:spAutoFit/>
          </a:bodyPr>
          <a:lstStyle/>
          <a:p>
            <a:r>
              <a:rPr lang="en-US" sz="1200">
                <a:latin typeface="Century Gothic" pitchFamily="34" charset="0"/>
              </a:rPr>
              <a:t>EXISTING</a:t>
            </a:r>
            <a:br>
              <a:rPr lang="en-US" sz="1200">
                <a:latin typeface="Century Gothic" pitchFamily="34" charset="0"/>
              </a:rPr>
            </a:br>
            <a:r>
              <a:rPr lang="en-US" sz="1200">
                <a:latin typeface="Century Gothic" pitchFamily="34" charset="0"/>
              </a:rPr>
              <a:t>CHANNEL</a:t>
            </a:r>
          </a:p>
        </p:txBody>
      </p:sp>
      <p:sp>
        <p:nvSpPr>
          <p:cNvPr id="11292" name="Text Box 28"/>
          <p:cNvSpPr txBox="1">
            <a:spLocks noChangeArrowheads="1"/>
          </p:cNvSpPr>
          <p:nvPr/>
        </p:nvSpPr>
        <p:spPr bwMode="auto">
          <a:xfrm>
            <a:off x="2046288" y="3119438"/>
            <a:ext cx="990600" cy="457200"/>
          </a:xfrm>
          <a:prstGeom prst="rect">
            <a:avLst/>
          </a:prstGeom>
          <a:noFill/>
          <a:ln w="9525">
            <a:noFill/>
            <a:miter lim="800000"/>
            <a:headEnd/>
            <a:tailEnd/>
          </a:ln>
          <a:effectLst/>
        </p:spPr>
        <p:txBody>
          <a:bodyPr wrap="none">
            <a:spAutoFit/>
          </a:bodyPr>
          <a:lstStyle/>
          <a:p>
            <a:pPr algn="r"/>
            <a:r>
              <a:rPr lang="en-US" sz="1200">
                <a:latin typeface="Century Gothic" pitchFamily="34" charset="0"/>
              </a:rPr>
              <a:t>PROPOSED</a:t>
            </a:r>
            <a:br>
              <a:rPr lang="en-US" sz="1200">
                <a:latin typeface="Century Gothic" pitchFamily="34" charset="0"/>
              </a:rPr>
            </a:br>
            <a:r>
              <a:rPr lang="en-US" sz="1200">
                <a:latin typeface="Century Gothic" pitchFamily="34" charset="0"/>
              </a:rPr>
              <a:t>WIDENING</a:t>
            </a:r>
          </a:p>
        </p:txBody>
      </p:sp>
      <p:sp>
        <p:nvSpPr>
          <p:cNvPr id="11293" name="Rectangle 29"/>
          <p:cNvSpPr>
            <a:spLocks noChangeArrowheads="1"/>
          </p:cNvSpPr>
          <p:nvPr/>
        </p:nvSpPr>
        <p:spPr bwMode="auto">
          <a:xfrm>
            <a:off x="4724400" y="3314700"/>
            <a:ext cx="371475" cy="142875"/>
          </a:xfrm>
          <a:prstGeom prst="rect">
            <a:avLst/>
          </a:prstGeom>
          <a:solidFill>
            <a:schemeClr val="bg1"/>
          </a:solidFill>
          <a:ln w="9525">
            <a:noFill/>
            <a:miter lim="800000"/>
            <a:headEnd/>
            <a:tailEnd/>
          </a:ln>
          <a:effectLst/>
        </p:spPr>
        <p:txBody>
          <a:bodyPr wrap="none" anchor="ctr"/>
          <a:lstStyle/>
          <a:p>
            <a:endParaRPr lang="en-US"/>
          </a:p>
        </p:txBody>
      </p:sp>
      <p:sp>
        <p:nvSpPr>
          <p:cNvPr id="11294" name="Rectangle 30"/>
          <p:cNvSpPr>
            <a:spLocks noChangeArrowheads="1"/>
          </p:cNvSpPr>
          <p:nvPr/>
        </p:nvSpPr>
        <p:spPr bwMode="auto">
          <a:xfrm>
            <a:off x="5410200" y="3314700"/>
            <a:ext cx="371475" cy="142875"/>
          </a:xfrm>
          <a:prstGeom prst="rect">
            <a:avLst/>
          </a:prstGeom>
          <a:solidFill>
            <a:schemeClr val="bg1"/>
          </a:solidFill>
          <a:ln w="9525">
            <a:noFill/>
            <a:miter lim="800000"/>
            <a:headEnd/>
            <a:tailEnd/>
          </a:ln>
          <a:effectLst/>
        </p:spPr>
        <p:txBody>
          <a:bodyPr wrap="none" anchor="ctr"/>
          <a:lstStyle/>
          <a:p>
            <a:endParaRPr lang="en-US"/>
          </a:p>
        </p:txBody>
      </p:sp>
      <p:sp>
        <p:nvSpPr>
          <p:cNvPr id="11295" name="Text Box 31"/>
          <p:cNvSpPr txBox="1">
            <a:spLocks noChangeArrowheads="1"/>
          </p:cNvSpPr>
          <p:nvPr/>
        </p:nvSpPr>
        <p:spPr bwMode="auto">
          <a:xfrm>
            <a:off x="4289425" y="3148013"/>
            <a:ext cx="901700" cy="457200"/>
          </a:xfrm>
          <a:prstGeom prst="rect">
            <a:avLst/>
          </a:prstGeom>
          <a:noFill/>
          <a:ln w="9525">
            <a:noFill/>
            <a:miter lim="800000"/>
            <a:headEnd/>
            <a:tailEnd/>
          </a:ln>
          <a:effectLst/>
        </p:spPr>
        <p:txBody>
          <a:bodyPr wrap="none">
            <a:spAutoFit/>
          </a:bodyPr>
          <a:lstStyle/>
          <a:p>
            <a:pPr algn="r"/>
            <a:r>
              <a:rPr lang="en-US" sz="1200">
                <a:latin typeface="Century Gothic" pitchFamily="34" charset="0"/>
              </a:rPr>
              <a:t>EXISTING</a:t>
            </a:r>
            <a:br>
              <a:rPr lang="en-US" sz="1200">
                <a:latin typeface="Century Gothic" pitchFamily="34" charset="0"/>
              </a:rPr>
            </a:br>
            <a:r>
              <a:rPr lang="en-US" sz="1200">
                <a:latin typeface="Century Gothic" pitchFamily="34" charset="0"/>
              </a:rPr>
              <a:t>CHANNEL</a:t>
            </a:r>
          </a:p>
        </p:txBody>
      </p:sp>
      <p:sp>
        <p:nvSpPr>
          <p:cNvPr id="11296" name="Text Box 32"/>
          <p:cNvSpPr txBox="1">
            <a:spLocks noChangeArrowheads="1"/>
          </p:cNvSpPr>
          <p:nvPr/>
        </p:nvSpPr>
        <p:spPr bwMode="auto">
          <a:xfrm>
            <a:off x="5322888" y="3148013"/>
            <a:ext cx="990600" cy="457200"/>
          </a:xfrm>
          <a:prstGeom prst="rect">
            <a:avLst/>
          </a:prstGeom>
          <a:noFill/>
          <a:ln w="9525">
            <a:noFill/>
            <a:miter lim="800000"/>
            <a:headEnd/>
            <a:tailEnd/>
          </a:ln>
          <a:effectLst/>
        </p:spPr>
        <p:txBody>
          <a:bodyPr wrap="none">
            <a:spAutoFit/>
          </a:bodyPr>
          <a:lstStyle/>
          <a:p>
            <a:r>
              <a:rPr lang="en-US" sz="1200">
                <a:latin typeface="Century Gothic" pitchFamily="34" charset="0"/>
              </a:rPr>
              <a:t>PROPOSED</a:t>
            </a:r>
            <a:br>
              <a:rPr lang="en-US" sz="1200">
                <a:latin typeface="Century Gothic" pitchFamily="34" charset="0"/>
              </a:rPr>
            </a:br>
            <a:r>
              <a:rPr lang="en-US" sz="1200">
                <a:latin typeface="Century Gothic" pitchFamily="34" charset="0"/>
              </a:rPr>
              <a:t>WIDENING</a:t>
            </a:r>
          </a:p>
        </p:txBody>
      </p:sp>
      <p:sp>
        <p:nvSpPr>
          <p:cNvPr id="31" name="Slide Number Placeholder 5"/>
          <p:cNvSpPr>
            <a:spLocks noGrp="1"/>
          </p:cNvSpPr>
          <p:nvPr>
            <p:ph type="sldNum" sz="quarter" idx="10"/>
          </p:nvPr>
        </p:nvSpPr>
        <p:spPr bwMode="auto">
          <a:xfrm>
            <a:off x="8550275" y="0"/>
            <a:ext cx="593725" cy="350838"/>
          </a:xfrm>
          <a:noFill/>
          <a:ln>
            <a:miter lim="800000"/>
            <a:headEnd/>
            <a:tailEnd/>
          </a:ln>
        </p:spPr>
        <p:txBody>
          <a:bodyPr vert="horz" wrap="square" lIns="91440" tIns="45720" rIns="91440" bIns="45720" numCol="1" anchor="t" anchorCtr="0" compatLnSpc="1">
            <a:prstTxWarp prst="textNoShape">
              <a:avLst/>
            </a:prstTxWarp>
          </a:bodyPr>
          <a:lstStyle/>
          <a:p>
            <a:pPr marL="228600" indent="-228600" algn="ctr"/>
            <a:fld id="{178BF764-AB40-4F37-ADED-22E2985BABCC}" type="slidenum">
              <a:rPr lang="en-US" sz="1200" smtClean="0">
                <a:solidFill>
                  <a:srgbClr val="000000"/>
                </a:solidFill>
              </a:rPr>
              <a:pPr marL="228600" indent="-228600" algn="ctr"/>
              <a:t>41</a:t>
            </a:fld>
            <a:endParaRPr lang="en-US" sz="1200" dirty="0" smtClean="0">
              <a:solidFill>
                <a:srgbClr val="000000"/>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idx="4294967295"/>
          </p:nvPr>
        </p:nvSpPr>
        <p:spPr bwMode="auto">
          <a:xfrm>
            <a:off x="0" y="142875"/>
            <a:ext cx="9144000" cy="841375"/>
          </a:xfrm>
          <a:prstGeom prst="rect">
            <a:avLst/>
          </a:prstGeom>
          <a:noFill/>
          <a:ln>
            <a:miter lim="800000"/>
            <a:headEnd/>
            <a:tailEnd/>
          </a:ln>
        </p:spPr>
        <p:txBody>
          <a:bodyPr/>
          <a:lstStyle/>
          <a:p>
            <a:r>
              <a:rPr lang="en-US" b="1" smtClean="0">
                <a:solidFill>
                  <a:srgbClr val="006699"/>
                </a:solidFill>
                <a:latin typeface="Century Gothic" pitchFamily="34" charset="0"/>
              </a:rPr>
              <a:t>PUBLIC COMMENTS</a:t>
            </a:r>
          </a:p>
        </p:txBody>
      </p:sp>
      <p:sp>
        <p:nvSpPr>
          <p:cNvPr id="46083" name="Content Placeholder 2"/>
          <p:cNvSpPr>
            <a:spLocks noGrp="1"/>
          </p:cNvSpPr>
          <p:nvPr>
            <p:ph idx="4294967295"/>
          </p:nvPr>
        </p:nvSpPr>
        <p:spPr bwMode="auto">
          <a:xfrm>
            <a:off x="365125" y="1154113"/>
            <a:ext cx="9013825" cy="5646737"/>
          </a:xfrm>
          <a:prstGeom prst="rect">
            <a:avLst/>
          </a:prstGeom>
          <a:noFill/>
          <a:ln>
            <a:miter lim="800000"/>
            <a:headEnd/>
            <a:tailEnd/>
          </a:ln>
        </p:spPr>
        <p:txBody>
          <a:bodyPr/>
          <a:lstStyle/>
          <a:p>
            <a:r>
              <a:rPr lang="en-US" sz="1800" b="1" smtClean="0">
                <a:latin typeface="Century Gothic" pitchFamily="34" charset="0"/>
              </a:rPr>
              <a:t>Public comments are due </a:t>
            </a:r>
            <a:r>
              <a:rPr lang="en-US" sz="1800" b="1" u="sng" smtClean="0">
                <a:latin typeface="Century Gothic" pitchFamily="34" charset="0"/>
              </a:rPr>
              <a:t>October 24, 2013</a:t>
            </a:r>
            <a:br>
              <a:rPr lang="en-US" sz="1800" b="1" u="sng" smtClean="0">
                <a:latin typeface="Century Gothic" pitchFamily="34" charset="0"/>
              </a:rPr>
            </a:br>
            <a:endParaRPr lang="en-US" sz="500" b="1" u="sng" smtClean="0">
              <a:latin typeface="Century Gothic" pitchFamily="34" charset="0"/>
            </a:endParaRPr>
          </a:p>
          <a:p>
            <a:r>
              <a:rPr lang="en-US" sz="1800" b="1" smtClean="0">
                <a:latin typeface="Century Gothic" pitchFamily="34" charset="0"/>
              </a:rPr>
              <a:t>Please send all comments to:</a:t>
            </a:r>
          </a:p>
          <a:p>
            <a:pPr marL="914400" lvl="2" indent="0">
              <a:buFontTx/>
              <a:buNone/>
            </a:pPr>
            <a:r>
              <a:rPr lang="en-US" sz="1600" b="1" smtClean="0">
                <a:latin typeface="Century Gothic" pitchFamily="34" charset="0"/>
              </a:rPr>
              <a:t>Attn:  Paul Stodola</a:t>
            </a:r>
          </a:p>
          <a:p>
            <a:pPr marL="914400" lvl="2" indent="0">
              <a:spcBef>
                <a:spcPct val="0"/>
              </a:spcBef>
              <a:buFontTx/>
              <a:buNone/>
            </a:pPr>
            <a:r>
              <a:rPr lang="en-US" sz="1600" b="1" smtClean="0">
                <a:latin typeface="Century Gothic" pitchFamily="34" charset="0"/>
              </a:rPr>
              <a:t>U.S. Army Corps of Engineers</a:t>
            </a:r>
          </a:p>
          <a:p>
            <a:pPr marL="914400" lvl="2" indent="0">
              <a:spcBef>
                <a:spcPct val="0"/>
              </a:spcBef>
              <a:buFontTx/>
              <a:buNone/>
            </a:pPr>
            <a:r>
              <a:rPr lang="en-US" sz="1600" b="1" smtClean="0">
                <a:latin typeface="Century Gothic" pitchFamily="34" charset="0"/>
              </a:rPr>
              <a:t>P.O. Box 4970</a:t>
            </a:r>
          </a:p>
          <a:p>
            <a:pPr marL="914400" lvl="2" indent="0">
              <a:spcBef>
                <a:spcPct val="0"/>
              </a:spcBef>
              <a:buFontTx/>
              <a:buNone/>
            </a:pPr>
            <a:r>
              <a:rPr lang="en-US" sz="1600" b="1" smtClean="0">
                <a:latin typeface="Century Gothic" pitchFamily="34" charset="0"/>
              </a:rPr>
              <a:t>Jacksonville, FL 32232-0019</a:t>
            </a:r>
          </a:p>
          <a:p>
            <a:pPr marL="914400" lvl="2" indent="0">
              <a:spcBef>
                <a:spcPct val="0"/>
              </a:spcBef>
              <a:buFontTx/>
              <a:buNone/>
            </a:pPr>
            <a:r>
              <a:rPr lang="en-US" sz="1600" b="1" smtClean="0">
                <a:latin typeface="Century Gothic" pitchFamily="34" charset="0"/>
              </a:rPr>
              <a:t>(904)232-3271</a:t>
            </a:r>
            <a:br>
              <a:rPr lang="en-US" sz="1600" b="1" smtClean="0">
                <a:latin typeface="Century Gothic" pitchFamily="34" charset="0"/>
              </a:rPr>
            </a:br>
            <a:r>
              <a:rPr lang="en-US" sz="1600" b="1" smtClean="0">
                <a:solidFill>
                  <a:srgbClr val="0070C0"/>
                </a:solidFill>
                <a:latin typeface="Century Gothic" pitchFamily="34" charset="0"/>
              </a:rPr>
              <a:t>Paul.E.Stodola@usace.army.mil </a:t>
            </a:r>
            <a:r>
              <a:rPr lang="en-US" sz="1600" b="1" smtClean="0">
                <a:latin typeface="Century Gothic" pitchFamily="34" charset="0"/>
              </a:rPr>
              <a:t/>
            </a:r>
            <a:br>
              <a:rPr lang="en-US" sz="1600" b="1" smtClean="0">
                <a:latin typeface="Century Gothic" pitchFamily="34" charset="0"/>
              </a:rPr>
            </a:br>
            <a:endParaRPr lang="en-US" sz="500" b="1" smtClean="0">
              <a:latin typeface="Century Gothic" pitchFamily="34" charset="0"/>
            </a:endParaRPr>
          </a:p>
          <a:p>
            <a:r>
              <a:rPr lang="en-US" sz="1800" b="1" smtClean="0">
                <a:latin typeface="Century Gothic" pitchFamily="34" charset="0"/>
              </a:rPr>
              <a:t>The Draft Jacksonville Harbor General Reevaluation Report II (GRR2) and Supplemental Environmental Impact Statement (SEIS) can be found at the following locations:</a:t>
            </a:r>
          </a:p>
          <a:p>
            <a:pPr lvl="1"/>
            <a:r>
              <a:rPr lang="en-US" sz="1600" b="1" u="sng" smtClean="0">
                <a:latin typeface="Century Gothic" pitchFamily="34" charset="0"/>
              </a:rPr>
              <a:t>Library Locations:</a:t>
            </a:r>
            <a:r>
              <a:rPr lang="en-US" sz="1600" b="1" smtClean="0">
                <a:latin typeface="Century Gothic" pitchFamily="34" charset="0"/>
              </a:rPr>
              <a:t>  Main, Highlands, Mandarin, Regency</a:t>
            </a:r>
          </a:p>
          <a:p>
            <a:pPr lvl="1"/>
            <a:r>
              <a:rPr lang="en-US" sz="1600" b="1" u="sng" smtClean="0">
                <a:latin typeface="Century Gothic" pitchFamily="34" charset="0"/>
              </a:rPr>
              <a:t>Online:</a:t>
            </a:r>
            <a:r>
              <a:rPr lang="en-US" sz="1600" b="1" smtClean="0">
                <a:latin typeface="Century Gothic" pitchFamily="34" charset="0"/>
              </a:rPr>
              <a:t>  </a:t>
            </a:r>
            <a:br>
              <a:rPr lang="en-US" sz="1600" b="1" smtClean="0">
                <a:latin typeface="Century Gothic" pitchFamily="34" charset="0"/>
              </a:rPr>
            </a:br>
            <a:r>
              <a:rPr lang="en-US" sz="1600" b="1" smtClean="0">
                <a:solidFill>
                  <a:srgbClr val="0070C0"/>
                </a:solidFill>
                <a:latin typeface="Century Gothic" pitchFamily="34" charset="0"/>
              </a:rPr>
              <a:t>http://www.saj.usace.army.mil/Missions/CivilWorks/Navigation/</a:t>
            </a:r>
            <a:br>
              <a:rPr lang="en-US" sz="1600" b="1" smtClean="0">
                <a:solidFill>
                  <a:srgbClr val="0070C0"/>
                </a:solidFill>
                <a:latin typeface="Century Gothic" pitchFamily="34" charset="0"/>
              </a:rPr>
            </a:br>
            <a:r>
              <a:rPr lang="en-US" sz="1600" b="1" smtClean="0">
                <a:solidFill>
                  <a:srgbClr val="0070C0"/>
                </a:solidFill>
                <a:latin typeface="Century Gothic" pitchFamily="34" charset="0"/>
              </a:rPr>
              <a:t>NavigationProjects/JacksonvilleHarborChannelDeepeningStudy.aspx</a:t>
            </a:r>
          </a:p>
        </p:txBody>
      </p:sp>
      <p:sp>
        <p:nvSpPr>
          <p:cNvPr id="46085" name="Slide Number Placeholder 5"/>
          <p:cNvSpPr txBox="1">
            <a:spLocks/>
          </p:cNvSpPr>
          <p:nvPr/>
        </p:nvSpPr>
        <p:spPr bwMode="auto">
          <a:xfrm>
            <a:off x="8550275" y="0"/>
            <a:ext cx="593725" cy="350838"/>
          </a:xfrm>
          <a:prstGeom prst="rect">
            <a:avLst/>
          </a:prstGeom>
          <a:noFill/>
          <a:ln w="9525">
            <a:noFill/>
            <a:miter lim="800000"/>
            <a:headEnd/>
            <a:tailEnd/>
          </a:ln>
        </p:spPr>
        <p:txBody>
          <a:bodyPr/>
          <a:lstStyle/>
          <a:p>
            <a:pPr marL="228600" indent="-228600" algn="ctr"/>
            <a:endParaRPr lang="en-US" sz="1200"/>
          </a:p>
        </p:txBody>
      </p:sp>
      <p:sp>
        <p:nvSpPr>
          <p:cNvPr id="46086" name="Slide Number Placeholder 5"/>
          <p:cNvSpPr>
            <a:spLocks noGrp="1"/>
          </p:cNvSpPr>
          <p:nvPr>
            <p:ph type="sldNum" sz="quarter" idx="4294967295"/>
          </p:nvPr>
        </p:nvSpPr>
        <p:spPr bwMode="auto">
          <a:xfrm>
            <a:off x="8702675" y="152400"/>
            <a:ext cx="593725" cy="350838"/>
          </a:xfrm>
          <a:prstGeom prst="rect">
            <a:avLst/>
          </a:prstGeom>
          <a:noFill/>
          <a:ln>
            <a:miter lim="800000"/>
            <a:headEnd/>
            <a:tailEnd/>
          </a:ln>
        </p:spPr>
        <p:txBody>
          <a:bodyPr/>
          <a:lstStyle/>
          <a:p>
            <a:pPr marL="228600" indent="-228600" algn="ctr"/>
            <a:fld id="{5163393A-24DA-49A0-8350-8BF5B84684B6}" type="slidenum">
              <a:rPr lang="en-US" sz="1200"/>
              <a:pPr marL="228600" indent="-228600" algn="ctr"/>
              <a:t>42</a:t>
            </a:fld>
            <a:endParaRPr lang="en-US" sz="1200"/>
          </a:p>
        </p:txBody>
      </p:sp>
      <p:sp>
        <p:nvSpPr>
          <p:cNvPr id="46087"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9" descr="BACKGROUNDS_2"/>
          <p:cNvPicPr>
            <a:picLocks noChangeAspect="1" noChangeArrowheads="1"/>
          </p:cNvPicPr>
          <p:nvPr/>
        </p:nvPicPr>
        <p:blipFill>
          <a:blip r:embed="rId3" cstate="print"/>
          <a:srcRect t="4839"/>
          <a:stretch>
            <a:fillRect/>
          </a:stretch>
        </p:blipFill>
        <p:spPr bwMode="auto">
          <a:xfrm>
            <a:off x="0" y="0"/>
            <a:ext cx="9144000" cy="6526213"/>
          </a:xfrm>
          <a:prstGeom prst="rect">
            <a:avLst/>
          </a:prstGeom>
          <a:noFill/>
          <a:ln w="9525">
            <a:noFill/>
            <a:miter lim="800000"/>
            <a:headEnd/>
            <a:tailEnd/>
          </a:ln>
        </p:spPr>
      </p:pic>
      <p:sp>
        <p:nvSpPr>
          <p:cNvPr id="8195" name="Rectangle 2"/>
          <p:cNvSpPr>
            <a:spLocks noChangeArrowheads="1"/>
          </p:cNvSpPr>
          <p:nvPr/>
        </p:nvSpPr>
        <p:spPr bwMode="auto">
          <a:xfrm>
            <a:off x="0" y="39756"/>
            <a:ext cx="9170988" cy="1058863"/>
          </a:xfrm>
          <a:prstGeom prst="rect">
            <a:avLst/>
          </a:prstGeom>
          <a:noFill/>
          <a:ln w="9525">
            <a:noFill/>
            <a:miter lim="800000"/>
            <a:headEnd/>
            <a:tailEnd/>
          </a:ln>
        </p:spPr>
        <p:txBody>
          <a:bodyPr anchor="ctr"/>
          <a:lstStyle/>
          <a:p>
            <a:pPr algn="ctr"/>
            <a:r>
              <a:rPr lang="en-US" sz="4400" b="1" dirty="0">
                <a:solidFill>
                  <a:srgbClr val="006699"/>
                </a:solidFill>
                <a:latin typeface="Century Gothic" pitchFamily="34" charset="0"/>
              </a:rPr>
              <a:t>PURPOSE</a:t>
            </a:r>
          </a:p>
        </p:txBody>
      </p:sp>
      <p:sp>
        <p:nvSpPr>
          <p:cNvPr id="8196" name="Rectangle 3"/>
          <p:cNvSpPr txBox="1">
            <a:spLocks noChangeArrowheads="1"/>
          </p:cNvSpPr>
          <p:nvPr/>
        </p:nvSpPr>
        <p:spPr bwMode="auto">
          <a:xfrm>
            <a:off x="346075" y="1204913"/>
            <a:ext cx="8572500" cy="3754437"/>
          </a:xfrm>
          <a:prstGeom prst="rect">
            <a:avLst/>
          </a:prstGeom>
          <a:noFill/>
          <a:ln w="9525">
            <a:noFill/>
            <a:miter lim="800000"/>
            <a:headEnd/>
            <a:tailEnd/>
          </a:ln>
        </p:spPr>
        <p:txBody>
          <a:bodyPr/>
          <a:lstStyle/>
          <a:p>
            <a:pPr marL="342900" indent="-342900">
              <a:lnSpc>
                <a:spcPts val="3100"/>
              </a:lnSpc>
              <a:spcBef>
                <a:spcPct val="20000"/>
              </a:spcBef>
              <a:spcAft>
                <a:spcPct val="60000"/>
              </a:spcAft>
              <a:buSzPct val="120000"/>
              <a:buFont typeface="Wingdings" pitchFamily="2" charset="2"/>
              <a:buChar char="ü"/>
              <a:defRPr/>
            </a:pPr>
            <a:r>
              <a:rPr lang="en-US" sz="2400" b="1" dirty="0">
                <a:latin typeface="Century Gothic" pitchFamily="34" charset="0"/>
              </a:rPr>
              <a:t>Reduce Navigation Transportation Costs</a:t>
            </a:r>
          </a:p>
          <a:p>
            <a:pPr marL="342900" indent="-342900">
              <a:lnSpc>
                <a:spcPts val="3100"/>
              </a:lnSpc>
              <a:spcBef>
                <a:spcPct val="20000"/>
              </a:spcBef>
              <a:spcAft>
                <a:spcPct val="60000"/>
              </a:spcAft>
              <a:buSzPct val="120000"/>
              <a:buFont typeface="Wingdings" pitchFamily="2" charset="2"/>
              <a:buChar char="ü"/>
              <a:defRPr/>
            </a:pPr>
            <a:r>
              <a:rPr lang="en-US" sz="2400" b="1" dirty="0">
                <a:latin typeface="Century Gothic" pitchFamily="34" charset="0"/>
              </a:rPr>
              <a:t>Reduce Navigation Constraints (one-way traffic areas)</a:t>
            </a:r>
          </a:p>
          <a:p>
            <a:pPr marL="342900" indent="-342900">
              <a:lnSpc>
                <a:spcPts val="3100"/>
              </a:lnSpc>
              <a:spcBef>
                <a:spcPct val="20000"/>
              </a:spcBef>
              <a:spcAft>
                <a:spcPct val="60000"/>
              </a:spcAft>
              <a:buSzPct val="120000"/>
              <a:buFont typeface="Wingdings" pitchFamily="2" charset="2"/>
              <a:buChar char="ü"/>
              <a:defRPr/>
            </a:pPr>
            <a:r>
              <a:rPr lang="en-US" sz="2400" b="1" dirty="0">
                <a:latin typeface="Century Gothic" pitchFamily="34" charset="0"/>
              </a:rPr>
              <a:t>Accommodate Larger Vessels</a:t>
            </a:r>
          </a:p>
          <a:p>
            <a:pPr marL="342900" indent="-342900">
              <a:lnSpc>
                <a:spcPts val="3100"/>
              </a:lnSpc>
              <a:spcBef>
                <a:spcPct val="20000"/>
              </a:spcBef>
              <a:buSzPct val="120000"/>
              <a:buFont typeface="Wingdings" pitchFamily="2" charset="2"/>
              <a:buChar char="ü"/>
              <a:defRPr/>
            </a:pPr>
            <a:r>
              <a:rPr lang="en-US" sz="2400" b="1" kern="0">
                <a:latin typeface="Century Gothic" pitchFamily="34" charset="0"/>
              </a:rPr>
              <a:t>Develop an Environmentally Acceptable Recommended Plan</a:t>
            </a:r>
          </a:p>
        </p:txBody>
      </p:sp>
      <p:sp>
        <p:nvSpPr>
          <p:cNvPr id="8198" name="Slide Number Placeholder 5"/>
          <p:cNvSpPr>
            <a:spLocks noGrp="1"/>
          </p:cNvSpPr>
          <p:nvPr>
            <p:ph type="sldNum" sz="quarter" idx="4294967295"/>
          </p:nvPr>
        </p:nvSpPr>
        <p:spPr bwMode="auto">
          <a:xfrm>
            <a:off x="8550275" y="0"/>
            <a:ext cx="593725" cy="350838"/>
          </a:xfrm>
          <a:prstGeom prst="rect">
            <a:avLst/>
          </a:prstGeom>
          <a:noFill/>
          <a:ln>
            <a:miter lim="800000"/>
            <a:headEnd/>
            <a:tailEnd/>
          </a:ln>
        </p:spPr>
        <p:txBody>
          <a:bodyPr/>
          <a:lstStyle/>
          <a:p>
            <a:pPr marL="228600" indent="-228600" algn="ctr"/>
            <a:fld id="{AE63CE58-6F36-4E87-8BB0-0F5A6E63C512}" type="slidenum">
              <a:rPr lang="en-US" sz="1200"/>
              <a:pPr marL="228600" indent="-228600" algn="ctr"/>
              <a:t>5</a:t>
            </a:fld>
            <a:endParaRPr lang="en-US" sz="1200"/>
          </a:p>
        </p:txBody>
      </p:sp>
      <p:sp>
        <p:nvSpPr>
          <p:cNvPr id="8199"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2"/>
          <p:cNvSpPr>
            <a:spLocks noChangeArrowheads="1"/>
          </p:cNvSpPr>
          <p:nvPr/>
        </p:nvSpPr>
        <p:spPr bwMode="auto">
          <a:xfrm>
            <a:off x="0" y="6510338"/>
            <a:ext cx="9144000" cy="376237"/>
          </a:xfrm>
          <a:prstGeom prst="rect">
            <a:avLst/>
          </a:prstGeom>
          <a:solidFill>
            <a:srgbClr val="000000"/>
          </a:solidFill>
          <a:ln w="9525">
            <a:solidFill>
              <a:srgbClr val="000000"/>
            </a:solidFill>
            <a:miter lim="800000"/>
            <a:headEnd/>
            <a:tailEnd/>
          </a:ln>
        </p:spPr>
        <p:txBody>
          <a:bodyPr anchor="ctr">
            <a:spAutoFit/>
          </a:bodyPr>
          <a:lstStyle/>
          <a:p>
            <a:pPr fontAlgn="auto">
              <a:spcBef>
                <a:spcPts val="0"/>
              </a:spcBef>
              <a:spcAft>
                <a:spcPts val="0"/>
              </a:spcAft>
              <a:defRPr/>
            </a:pPr>
            <a:endParaRPr lang="en-US" kern="0" dirty="0">
              <a:solidFill>
                <a:sysClr val="windowText" lastClr="000000"/>
              </a:solidFill>
              <a:latin typeface="+mn-lt"/>
              <a:cs typeface="+mn-cs"/>
            </a:endParaRPr>
          </a:p>
        </p:txBody>
      </p:sp>
      <p:sp>
        <p:nvSpPr>
          <p:cNvPr id="33" name="Rectangle 23"/>
          <p:cNvSpPr>
            <a:spLocks noChangeArrowheads="1"/>
          </p:cNvSpPr>
          <p:nvPr/>
        </p:nvSpPr>
        <p:spPr bwMode="auto">
          <a:xfrm>
            <a:off x="0" y="6529388"/>
            <a:ext cx="3781425" cy="366712"/>
          </a:xfrm>
          <a:prstGeom prst="rect">
            <a:avLst/>
          </a:prstGeom>
          <a:noFill/>
          <a:ln w="9525">
            <a:noFill/>
            <a:miter lim="800000"/>
            <a:headEnd/>
            <a:tailEnd/>
          </a:ln>
          <a:effectLst/>
        </p:spPr>
        <p:txBody>
          <a:bodyPr>
            <a:spAutoFit/>
          </a:bodyPr>
          <a:lstStyle/>
          <a:p>
            <a:pPr fontAlgn="auto">
              <a:spcBef>
                <a:spcPts val="0"/>
              </a:spcBef>
              <a:spcAft>
                <a:spcPts val="0"/>
              </a:spcAft>
              <a:defRPr/>
            </a:pPr>
            <a:r>
              <a:rPr lang="en-US" kern="0" dirty="0">
                <a:solidFill>
                  <a:srgbClr val="FFFFFF"/>
                </a:solidFill>
                <a:latin typeface="+mn-lt"/>
                <a:cs typeface="+mn-cs"/>
              </a:rPr>
              <a:t>BUILDING STRONG</a:t>
            </a:r>
            <a:r>
              <a:rPr lang="en-US" sz="900" kern="0" dirty="0">
                <a:solidFill>
                  <a:srgbClr val="FFFFFF"/>
                </a:solidFill>
                <a:latin typeface="+mn-lt"/>
                <a:cs typeface="+mn-cs"/>
              </a:rPr>
              <a:t>®</a:t>
            </a:r>
            <a:endParaRPr lang="en-US" kern="0" dirty="0">
              <a:solidFill>
                <a:srgbClr val="FFFFFF"/>
              </a:solidFill>
              <a:latin typeface="+mn-lt"/>
              <a:cs typeface="+mn-cs"/>
            </a:endParaRPr>
          </a:p>
        </p:txBody>
      </p:sp>
      <p:sp>
        <p:nvSpPr>
          <p:cNvPr id="34" name="Text Box 11"/>
          <p:cNvSpPr txBox="1">
            <a:spLocks noChangeArrowheads="1"/>
          </p:cNvSpPr>
          <p:nvPr/>
        </p:nvSpPr>
        <p:spPr bwMode="auto">
          <a:xfrm>
            <a:off x="4105275" y="6591300"/>
            <a:ext cx="5038725" cy="257175"/>
          </a:xfrm>
          <a:prstGeom prst="rect">
            <a:avLst/>
          </a:prstGeom>
          <a:noFill/>
          <a:ln w="9525">
            <a:noFill/>
            <a:miter lim="800000"/>
            <a:headEnd/>
            <a:tailEnd/>
          </a:ln>
          <a:effectLst/>
        </p:spPr>
        <p:txBody>
          <a:bodyPr>
            <a:spAutoFit/>
          </a:bodyPr>
          <a:lstStyle/>
          <a:p>
            <a:pPr algn="r" fontAlgn="auto">
              <a:lnSpc>
                <a:spcPct val="90000"/>
              </a:lnSpc>
              <a:spcAft>
                <a:spcPts val="0"/>
              </a:spcAft>
              <a:defRPr/>
            </a:pPr>
            <a:r>
              <a:rPr lang="en-US" sz="1200" kern="0" dirty="0">
                <a:solidFill>
                  <a:srgbClr val="FFFFFF"/>
                </a:solidFill>
                <a:cs typeface="+mn-cs"/>
              </a:rPr>
              <a:t>US ARMY CORPS OF ENGINEERS | Jacksonville District</a:t>
            </a:r>
          </a:p>
        </p:txBody>
      </p:sp>
      <p:sp>
        <p:nvSpPr>
          <p:cNvPr id="9221" name="TextBox 2"/>
          <p:cNvSpPr txBox="1">
            <a:spLocks noChangeArrowheads="1"/>
          </p:cNvSpPr>
          <p:nvPr/>
        </p:nvSpPr>
        <p:spPr bwMode="auto">
          <a:xfrm>
            <a:off x="1847850" y="171450"/>
            <a:ext cx="5489575" cy="762000"/>
          </a:xfrm>
          <a:prstGeom prst="rect">
            <a:avLst/>
          </a:prstGeom>
          <a:noFill/>
          <a:ln w="9525">
            <a:noFill/>
            <a:miter lim="800000"/>
            <a:headEnd/>
            <a:tailEnd/>
          </a:ln>
        </p:spPr>
        <p:txBody>
          <a:bodyPr wrap="none">
            <a:spAutoFit/>
          </a:bodyPr>
          <a:lstStyle/>
          <a:p>
            <a:pPr algn="ctr"/>
            <a:r>
              <a:rPr lang="en-US" sz="4400" b="1">
                <a:solidFill>
                  <a:srgbClr val="006699"/>
                </a:solidFill>
                <a:latin typeface="Century Gothic" pitchFamily="34" charset="0"/>
              </a:rPr>
              <a:t>PROJECT OVERVIEW</a:t>
            </a:r>
          </a:p>
        </p:txBody>
      </p:sp>
      <p:sp>
        <p:nvSpPr>
          <p:cNvPr id="9223" name="Content Placeholder 15"/>
          <p:cNvSpPr>
            <a:spLocks noGrp="1"/>
          </p:cNvSpPr>
          <p:nvPr>
            <p:ph idx="4294967295"/>
          </p:nvPr>
        </p:nvSpPr>
        <p:spPr bwMode="auto">
          <a:xfrm>
            <a:off x="506413" y="4360863"/>
            <a:ext cx="8836025" cy="1985962"/>
          </a:xfrm>
          <a:prstGeom prst="rect">
            <a:avLst/>
          </a:prstGeom>
          <a:noFill/>
          <a:ln>
            <a:miter lim="800000"/>
            <a:headEnd/>
            <a:tailEnd/>
          </a:ln>
        </p:spPr>
        <p:txBody>
          <a:bodyPr/>
          <a:lstStyle/>
          <a:p>
            <a:pPr marL="228600" indent="-228600">
              <a:spcBef>
                <a:spcPts val="575"/>
              </a:spcBef>
            </a:pPr>
            <a:r>
              <a:rPr lang="en-US" sz="2000" b="1" smtClean="0">
                <a:latin typeface="Century Gothic" pitchFamily="34" charset="0"/>
              </a:rPr>
              <a:t>Deepen to 47 feet from the entrance channel to ~ River Mile 13</a:t>
            </a:r>
          </a:p>
          <a:p>
            <a:pPr marL="228600" indent="-228600">
              <a:spcBef>
                <a:spcPts val="575"/>
              </a:spcBef>
            </a:pPr>
            <a:endParaRPr lang="en-US" sz="300" b="1" smtClean="0">
              <a:latin typeface="Century Gothic" pitchFamily="34" charset="0"/>
            </a:endParaRPr>
          </a:p>
          <a:p>
            <a:pPr marL="228600" indent="-228600">
              <a:spcBef>
                <a:spcPts val="575"/>
              </a:spcBef>
            </a:pPr>
            <a:r>
              <a:rPr lang="en-US" sz="2000" b="1" smtClean="0">
                <a:latin typeface="Century Gothic" pitchFamily="34" charset="0"/>
              </a:rPr>
              <a:t>Widen at Training Wall Reach and St. Johns Bluff Reach</a:t>
            </a:r>
          </a:p>
          <a:p>
            <a:pPr marL="228600" indent="-228600">
              <a:spcBef>
                <a:spcPts val="575"/>
              </a:spcBef>
            </a:pPr>
            <a:endParaRPr lang="en-US" sz="300" b="1" smtClean="0">
              <a:latin typeface="Century Gothic" pitchFamily="34" charset="0"/>
            </a:endParaRPr>
          </a:p>
          <a:p>
            <a:pPr marL="228600" indent="-228600">
              <a:spcBef>
                <a:spcPts val="575"/>
              </a:spcBef>
            </a:pPr>
            <a:r>
              <a:rPr lang="en-US" sz="2000" b="1" smtClean="0">
                <a:latin typeface="Century Gothic" pitchFamily="34" charset="0"/>
              </a:rPr>
              <a:t>Turning Basins at Blount Island and Brills Cut</a:t>
            </a:r>
          </a:p>
        </p:txBody>
      </p:sp>
      <p:sp>
        <p:nvSpPr>
          <p:cNvPr id="9224" name="Slide Number Placeholder 5"/>
          <p:cNvSpPr>
            <a:spLocks noGrp="1"/>
          </p:cNvSpPr>
          <p:nvPr>
            <p:ph type="sldNum" sz="quarter" idx="4294967295"/>
          </p:nvPr>
        </p:nvSpPr>
        <p:spPr bwMode="auto">
          <a:xfrm>
            <a:off x="8550275" y="0"/>
            <a:ext cx="593725" cy="350838"/>
          </a:xfrm>
          <a:prstGeom prst="rect">
            <a:avLst/>
          </a:prstGeom>
          <a:noFill/>
          <a:ln>
            <a:miter lim="800000"/>
            <a:headEnd/>
            <a:tailEnd/>
          </a:ln>
        </p:spPr>
        <p:txBody>
          <a:bodyPr/>
          <a:lstStyle/>
          <a:p>
            <a:pPr marL="228600" indent="-228600" algn="ctr"/>
            <a:fld id="{77DB670F-36BE-41B8-BEA1-413D7802EBA9}" type="slidenum">
              <a:rPr lang="en-US" sz="1200"/>
              <a:pPr marL="228600" indent="-228600" algn="ctr"/>
              <a:t>6</a:t>
            </a:fld>
            <a:endParaRPr lang="en-US" sz="1200"/>
          </a:p>
        </p:txBody>
      </p:sp>
      <p:sp>
        <p:nvSpPr>
          <p:cNvPr id="9225" name="Line 4"/>
          <p:cNvSpPr>
            <a:spLocks noChangeShapeType="1"/>
          </p:cNvSpPr>
          <p:nvPr/>
        </p:nvSpPr>
        <p:spPr bwMode="auto">
          <a:xfrm>
            <a:off x="0" y="842963"/>
            <a:ext cx="9144000" cy="0"/>
          </a:xfrm>
          <a:prstGeom prst="line">
            <a:avLst/>
          </a:prstGeom>
          <a:noFill/>
          <a:ln w="9525">
            <a:solidFill>
              <a:schemeClr val="tx1"/>
            </a:solidFill>
            <a:round/>
            <a:headEnd/>
            <a:tailEnd/>
          </a:ln>
        </p:spPr>
        <p:txBody>
          <a:bodyPr/>
          <a:lstStyle/>
          <a:p>
            <a:endParaRPr lang="en-US"/>
          </a:p>
        </p:txBody>
      </p:sp>
      <p:pic>
        <p:nvPicPr>
          <p:cNvPr id="25613" name="Picture 50" descr="project_area_bottom.jpg"/>
          <p:cNvPicPr>
            <a:picLocks noChangeAspect="1"/>
          </p:cNvPicPr>
          <p:nvPr/>
        </p:nvPicPr>
        <p:blipFill>
          <a:blip r:embed="rId3" cstate="print"/>
          <a:srcRect l="19797" t="13322" r="2184" b="45876"/>
          <a:stretch>
            <a:fillRect/>
          </a:stretch>
        </p:blipFill>
        <p:spPr bwMode="auto">
          <a:xfrm>
            <a:off x="-12700" y="844550"/>
            <a:ext cx="9156700" cy="2982913"/>
          </a:xfrm>
          <a:prstGeom prst="rect">
            <a:avLst/>
          </a:prstGeom>
          <a:noFill/>
          <a:ln w="9525">
            <a:noFill/>
            <a:miter lim="800000"/>
            <a:headEnd/>
            <a:tailEnd/>
          </a:ln>
          <a:effectLst>
            <a:outerShdw dist="35921" dir="2700000" algn="ctr" rotWithShape="0">
              <a:schemeClr val="tx1"/>
            </a:outerShdw>
          </a:effectLst>
        </p:spPr>
      </p:pic>
      <p:sp>
        <p:nvSpPr>
          <p:cNvPr id="66" name="Freeform 65"/>
          <p:cNvSpPr>
            <a:spLocks/>
          </p:cNvSpPr>
          <p:nvPr/>
        </p:nvSpPr>
        <p:spPr bwMode="auto">
          <a:xfrm>
            <a:off x="806450" y="1824038"/>
            <a:ext cx="8115300" cy="1136650"/>
          </a:xfrm>
          <a:custGeom>
            <a:avLst/>
            <a:gdLst>
              <a:gd name="T0" fmla="*/ 8112205 w 22764889"/>
              <a:gd name="T1" fmla="*/ 114880 h 3188970"/>
              <a:gd name="T2" fmla="*/ 8116015 w 22764889"/>
              <a:gd name="T3" fmla="*/ 114880 h 3188970"/>
              <a:gd name="T4" fmla="*/ 7330856 w 22764889"/>
              <a:gd name="T5" fmla="*/ 40754 h 3188970"/>
              <a:gd name="T6" fmla="*/ 6949168 w 22764889"/>
              <a:gd name="T7" fmla="*/ 0 h 3188970"/>
              <a:gd name="T8" fmla="*/ 6739988 w 22764889"/>
              <a:gd name="T9" fmla="*/ 33963 h 3188970"/>
              <a:gd name="T10" fmla="*/ 6574275 w 22764889"/>
              <a:gd name="T11" fmla="*/ 112755 h 3188970"/>
              <a:gd name="T12" fmla="*/ 6389543 w 22764889"/>
              <a:gd name="T13" fmla="*/ 320600 h 3188970"/>
              <a:gd name="T14" fmla="*/ 6267290 w 22764889"/>
              <a:gd name="T15" fmla="*/ 635767 h 3188970"/>
              <a:gd name="T16" fmla="*/ 5994268 w 22764889"/>
              <a:gd name="T17" fmla="*/ 975385 h 3188970"/>
              <a:gd name="T18" fmla="*/ 5681855 w 22764889"/>
              <a:gd name="T19" fmla="*/ 1126175 h 3188970"/>
              <a:gd name="T20" fmla="*/ 5563683 w 22764889"/>
              <a:gd name="T21" fmla="*/ 1137044 h 3188970"/>
              <a:gd name="T22" fmla="*/ 5478108 w 22764889"/>
              <a:gd name="T23" fmla="*/ 1127535 h 3188970"/>
              <a:gd name="T24" fmla="*/ 5380309 w 22764889"/>
              <a:gd name="T25" fmla="*/ 1094931 h 3188970"/>
              <a:gd name="T26" fmla="*/ 5203726 w 22764889"/>
              <a:gd name="T27" fmla="*/ 1006631 h 3188970"/>
              <a:gd name="T28" fmla="*/ 4694358 w 22764889"/>
              <a:gd name="T29" fmla="*/ 605881 h 3188970"/>
              <a:gd name="T30" fmla="*/ 4512341 w 22764889"/>
              <a:gd name="T31" fmla="*/ 501278 h 3188970"/>
              <a:gd name="T32" fmla="*/ 4365643 w 22764889"/>
              <a:gd name="T33" fmla="*/ 457806 h 3188970"/>
              <a:gd name="T34" fmla="*/ 4256977 w 22764889"/>
              <a:gd name="T35" fmla="*/ 460523 h 3188970"/>
              <a:gd name="T36" fmla="*/ 4112996 w 22764889"/>
              <a:gd name="T37" fmla="*/ 497202 h 3188970"/>
              <a:gd name="T38" fmla="*/ 3780206 w 22764889"/>
              <a:gd name="T39" fmla="*/ 692823 h 3188970"/>
              <a:gd name="T40" fmla="*/ 3443342 w 22764889"/>
              <a:gd name="T41" fmla="*/ 711841 h 3188970"/>
              <a:gd name="T42" fmla="*/ 2976081 w 22764889"/>
              <a:gd name="T43" fmla="*/ 603164 h 3188970"/>
              <a:gd name="T44" fmla="*/ 1951907 w 22764889"/>
              <a:gd name="T45" fmla="*/ 825955 h 3188970"/>
              <a:gd name="T46" fmla="*/ 1157290 w 22764889"/>
              <a:gd name="T47" fmla="*/ 999837 h 3188970"/>
              <a:gd name="T48" fmla="*/ 858459 w 22764889"/>
              <a:gd name="T49" fmla="*/ 1059611 h 3188970"/>
              <a:gd name="T50" fmla="*/ 699535 w 22764889"/>
              <a:gd name="T51" fmla="*/ 998480 h 3188970"/>
              <a:gd name="T52" fmla="*/ 237706 w 22764889"/>
              <a:gd name="T53" fmla="*/ 345053 h 3188970"/>
              <a:gd name="T54" fmla="*/ 0 w 22764889"/>
              <a:gd name="T55" fmla="*/ 103243 h 31889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764889" h="3188970">
                <a:moveTo>
                  <a:pt x="22754202" y="322194"/>
                </a:moveTo>
                <a:lnTo>
                  <a:pt x="22764889" y="322194"/>
                </a:lnTo>
                <a:lnTo>
                  <a:pt x="20562570" y="114300"/>
                </a:lnTo>
                <a:lnTo>
                  <a:pt x="19491960" y="0"/>
                </a:lnTo>
                <a:lnTo>
                  <a:pt x="18905220" y="95252"/>
                </a:lnTo>
                <a:lnTo>
                  <a:pt x="18440400" y="316234"/>
                </a:lnTo>
                <a:lnTo>
                  <a:pt x="17922240" y="899160"/>
                </a:lnTo>
                <a:lnTo>
                  <a:pt x="17579340" y="1783080"/>
                </a:lnTo>
                <a:lnTo>
                  <a:pt x="16813530" y="2735578"/>
                </a:lnTo>
                <a:lnTo>
                  <a:pt x="15937230" y="3158488"/>
                </a:lnTo>
                <a:lnTo>
                  <a:pt x="15605760" y="3188970"/>
                </a:lnTo>
                <a:lnTo>
                  <a:pt x="15365730" y="3162300"/>
                </a:lnTo>
                <a:lnTo>
                  <a:pt x="15091410" y="3070858"/>
                </a:lnTo>
                <a:lnTo>
                  <a:pt x="14596110" y="2823212"/>
                </a:lnTo>
                <a:lnTo>
                  <a:pt x="13167360" y="1699262"/>
                </a:lnTo>
                <a:lnTo>
                  <a:pt x="12656820" y="1405892"/>
                </a:lnTo>
                <a:lnTo>
                  <a:pt x="12245340" y="1283968"/>
                </a:lnTo>
                <a:lnTo>
                  <a:pt x="11940540" y="1291588"/>
                </a:lnTo>
                <a:lnTo>
                  <a:pt x="11536680" y="1394460"/>
                </a:lnTo>
                <a:lnTo>
                  <a:pt x="10603230" y="1943102"/>
                </a:lnTo>
                <a:lnTo>
                  <a:pt x="9658350" y="1996440"/>
                </a:lnTo>
                <a:lnTo>
                  <a:pt x="8347710" y="1691642"/>
                </a:lnTo>
                <a:lnTo>
                  <a:pt x="5474970" y="2316484"/>
                </a:lnTo>
                <a:lnTo>
                  <a:pt x="3246120" y="2804158"/>
                </a:lnTo>
                <a:lnTo>
                  <a:pt x="2407920" y="2971800"/>
                </a:lnTo>
                <a:lnTo>
                  <a:pt x="1962150" y="2800352"/>
                </a:lnTo>
                <a:lnTo>
                  <a:pt x="666750" y="967742"/>
                </a:lnTo>
                <a:lnTo>
                  <a:pt x="0" y="289556"/>
                </a:lnTo>
              </a:path>
            </a:pathLst>
          </a:custGeom>
          <a:noFill/>
          <a:ln w="19050" cap="flat" cmpd="sng" algn="ctr">
            <a:solidFill>
              <a:schemeClr val="bg1"/>
            </a:solidFill>
            <a:prstDash val="solid"/>
            <a:round/>
            <a:headEnd/>
            <a:tailEnd/>
          </a:ln>
          <a:effectLst>
            <a:outerShdw dist="35921" dir="2700000" algn="ctr" rotWithShape="0">
              <a:schemeClr val="tx1"/>
            </a:outerShdw>
          </a:effectLst>
        </p:spPr>
        <p:txBody>
          <a:bodyPr lIns="30477" tIns="15238" rIns="30477" bIns="15238" anchor="ctr"/>
          <a:lstStyle/>
          <a:p>
            <a:pPr>
              <a:defRPr/>
            </a:pPr>
            <a:endParaRPr lang="en-US"/>
          </a:p>
        </p:txBody>
      </p:sp>
      <p:sp>
        <p:nvSpPr>
          <p:cNvPr id="67" name="Freeform 66"/>
          <p:cNvSpPr>
            <a:spLocks/>
          </p:cNvSpPr>
          <p:nvPr/>
        </p:nvSpPr>
        <p:spPr bwMode="auto">
          <a:xfrm>
            <a:off x="819150" y="1768475"/>
            <a:ext cx="8080375" cy="1149350"/>
          </a:xfrm>
          <a:custGeom>
            <a:avLst/>
            <a:gdLst>
              <a:gd name="T0" fmla="*/ 8079571 w 22661430"/>
              <a:gd name="T1" fmla="*/ 109385 h 3227070"/>
              <a:gd name="T2" fmla="*/ 6904720 w 22661430"/>
              <a:gd name="T3" fmla="*/ 0 h 3227070"/>
              <a:gd name="T4" fmla="*/ 6694171 w 22661430"/>
              <a:gd name="T5" fmla="*/ 31230 h 3227070"/>
              <a:gd name="T6" fmla="*/ 6529800 w 22661430"/>
              <a:gd name="T7" fmla="*/ 111340 h 3227070"/>
              <a:gd name="T8" fmla="*/ 6298875 w 22661430"/>
              <a:gd name="T9" fmla="*/ 370681 h 3227070"/>
              <a:gd name="T10" fmla="*/ 6168469 w 22661430"/>
              <a:gd name="T11" fmla="*/ 722352 h 3227070"/>
              <a:gd name="T12" fmla="*/ 5952485 w 22661430"/>
              <a:gd name="T13" fmla="*/ 995271 h 3227070"/>
              <a:gd name="T14" fmla="*/ 5650923 w 22661430"/>
              <a:gd name="T15" fmla="*/ 1144630 h 3227070"/>
              <a:gd name="T16" fmla="*/ 5546324 w 22661430"/>
              <a:gd name="T17" fmla="*/ 1150061 h 3227070"/>
              <a:gd name="T18" fmla="*/ 5464821 w 22661430"/>
              <a:gd name="T19" fmla="*/ 1143272 h 3227070"/>
              <a:gd name="T20" fmla="*/ 5254272 w 22661430"/>
              <a:gd name="T21" fmla="*/ 1052299 h 3227070"/>
              <a:gd name="T22" fmla="*/ 4834525 w 22661430"/>
              <a:gd name="T23" fmla="*/ 742719 h 3227070"/>
              <a:gd name="T24" fmla="*/ 4670160 w 22661430"/>
              <a:gd name="T25" fmla="*/ 616444 h 3227070"/>
              <a:gd name="T26" fmla="*/ 4508511 w 22661430"/>
              <a:gd name="T27" fmla="*/ 520039 h 3227070"/>
              <a:gd name="T28" fmla="*/ 4360446 w 22661430"/>
              <a:gd name="T29" fmla="*/ 473874 h 3227070"/>
              <a:gd name="T30" fmla="*/ 4287095 w 22661430"/>
              <a:gd name="T31" fmla="*/ 475232 h 3227070"/>
              <a:gd name="T32" fmla="*/ 4239550 w 22661430"/>
              <a:gd name="T33" fmla="*/ 476590 h 3227070"/>
              <a:gd name="T34" fmla="*/ 4182496 w 22661430"/>
              <a:gd name="T35" fmla="*/ 484736 h 3227070"/>
              <a:gd name="T36" fmla="*/ 4117293 w 22661430"/>
              <a:gd name="T37" fmla="*/ 507819 h 3227070"/>
              <a:gd name="T38" fmla="*/ 3788563 w 22661430"/>
              <a:gd name="T39" fmla="*/ 704701 h 3227070"/>
              <a:gd name="T40" fmla="*/ 3448963 w 22661430"/>
              <a:gd name="T41" fmla="*/ 723710 h 3227070"/>
              <a:gd name="T42" fmla="*/ 2984393 w 22661430"/>
              <a:gd name="T43" fmla="*/ 624591 h 3227070"/>
              <a:gd name="T44" fmla="*/ 935934 w 22661430"/>
              <a:gd name="T45" fmla="*/ 1064519 h 3227070"/>
              <a:gd name="T46" fmla="*/ 669689 w 22661430"/>
              <a:gd name="T47" fmla="*/ 959968 h 3227070"/>
              <a:gd name="T48" fmla="*/ 273037 w 22661430"/>
              <a:gd name="T49" fmla="*/ 405984 h 3227070"/>
              <a:gd name="T50" fmla="*/ 0 w 22661430"/>
              <a:gd name="T51" fmla="*/ 124920 h 32270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661430" h="3227070">
                <a:moveTo>
                  <a:pt x="22661430" y="306934"/>
                </a:moveTo>
                <a:lnTo>
                  <a:pt x="19366230" y="0"/>
                </a:lnTo>
                <a:lnTo>
                  <a:pt x="18775680" y="87630"/>
                </a:lnTo>
                <a:lnTo>
                  <a:pt x="18314670" y="312420"/>
                </a:lnTo>
                <a:lnTo>
                  <a:pt x="17666970" y="1040130"/>
                </a:lnTo>
                <a:lnTo>
                  <a:pt x="17301210" y="2026920"/>
                </a:lnTo>
                <a:lnTo>
                  <a:pt x="16695420" y="2792728"/>
                </a:lnTo>
                <a:lnTo>
                  <a:pt x="15849600" y="3211830"/>
                </a:lnTo>
                <a:lnTo>
                  <a:pt x="15556230" y="3227070"/>
                </a:lnTo>
                <a:lnTo>
                  <a:pt x="15327630" y="3208020"/>
                </a:lnTo>
                <a:lnTo>
                  <a:pt x="14737080" y="2952750"/>
                </a:lnTo>
                <a:lnTo>
                  <a:pt x="13559790" y="2084070"/>
                </a:lnTo>
                <a:lnTo>
                  <a:pt x="13098780" y="1729740"/>
                </a:lnTo>
                <a:lnTo>
                  <a:pt x="12645390" y="1459230"/>
                </a:lnTo>
                <a:lnTo>
                  <a:pt x="12230100" y="1329690"/>
                </a:lnTo>
                <a:lnTo>
                  <a:pt x="12024360" y="1333500"/>
                </a:lnTo>
                <a:lnTo>
                  <a:pt x="11891010" y="1337310"/>
                </a:lnTo>
                <a:lnTo>
                  <a:pt x="11730990" y="1360170"/>
                </a:lnTo>
                <a:lnTo>
                  <a:pt x="11548110" y="1424940"/>
                </a:lnTo>
                <a:lnTo>
                  <a:pt x="10626090" y="1977390"/>
                </a:lnTo>
                <a:lnTo>
                  <a:pt x="9673590" y="2030730"/>
                </a:lnTo>
                <a:lnTo>
                  <a:pt x="8370570" y="1752602"/>
                </a:lnTo>
                <a:lnTo>
                  <a:pt x="2625090" y="2987040"/>
                </a:lnTo>
                <a:lnTo>
                  <a:pt x="1878330" y="2693670"/>
                </a:lnTo>
                <a:lnTo>
                  <a:pt x="765810" y="1139190"/>
                </a:lnTo>
                <a:lnTo>
                  <a:pt x="0" y="350526"/>
                </a:lnTo>
              </a:path>
            </a:pathLst>
          </a:custGeom>
          <a:noFill/>
          <a:ln w="19050" cap="flat" cmpd="sng" algn="ctr">
            <a:solidFill>
              <a:srgbClr val="FF0000"/>
            </a:solidFill>
            <a:prstDash val="dash"/>
            <a:round/>
            <a:headEnd/>
            <a:tailEnd/>
          </a:ln>
          <a:effectLst>
            <a:outerShdw dist="35921" dir="2700000" algn="ctr" rotWithShape="0">
              <a:schemeClr val="tx1"/>
            </a:outerShdw>
          </a:effectLst>
        </p:spPr>
        <p:txBody>
          <a:bodyPr lIns="30477" tIns="15238" rIns="30477" bIns="15238" anchor="ctr"/>
          <a:lstStyle/>
          <a:p>
            <a:pPr>
              <a:defRPr/>
            </a:pPr>
            <a:endParaRPr lang="en-US"/>
          </a:p>
        </p:txBody>
      </p:sp>
      <p:sp>
        <p:nvSpPr>
          <p:cNvPr id="68" name="Freeform 67"/>
          <p:cNvSpPr>
            <a:spLocks/>
          </p:cNvSpPr>
          <p:nvPr/>
        </p:nvSpPr>
        <p:spPr bwMode="auto">
          <a:xfrm>
            <a:off x="760413" y="1846263"/>
            <a:ext cx="354012" cy="350837"/>
          </a:xfrm>
          <a:custGeom>
            <a:avLst/>
            <a:gdLst>
              <a:gd name="T0" fmla="*/ 105950 w 990600"/>
              <a:gd name="T1" fmla="*/ 0 h 982980"/>
              <a:gd name="T2" fmla="*/ 0 w 990600"/>
              <a:gd name="T3" fmla="*/ 111348 h 982980"/>
              <a:gd name="T4" fmla="*/ 0 w 990600"/>
              <a:gd name="T5" fmla="*/ 187390 h 982980"/>
              <a:gd name="T6" fmla="*/ 153492 w 990600"/>
              <a:gd name="T7" fmla="*/ 346264 h 982980"/>
              <a:gd name="T8" fmla="*/ 241784 w 990600"/>
              <a:gd name="T9" fmla="*/ 350338 h 982980"/>
              <a:gd name="T10" fmla="*/ 353168 w 990600"/>
              <a:gd name="T11" fmla="*/ 244422 h 982980"/>
              <a:gd name="T12" fmla="*/ 105950 w 990600"/>
              <a:gd name="T13" fmla="*/ 0 h 98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0600" h="982980">
                <a:moveTo>
                  <a:pt x="297180" y="0"/>
                </a:moveTo>
                <a:lnTo>
                  <a:pt x="0" y="312420"/>
                </a:lnTo>
                <a:lnTo>
                  <a:pt x="0" y="525780"/>
                </a:lnTo>
                <a:lnTo>
                  <a:pt x="430530" y="971550"/>
                </a:lnTo>
                <a:lnTo>
                  <a:pt x="678180" y="982980"/>
                </a:lnTo>
                <a:lnTo>
                  <a:pt x="990600" y="685800"/>
                </a:lnTo>
                <a:lnTo>
                  <a:pt x="297180" y="0"/>
                </a:lnTo>
                <a:close/>
              </a:path>
            </a:pathLst>
          </a:custGeom>
          <a:noFill/>
          <a:ln w="19050" cap="flat" cmpd="sng" algn="ctr">
            <a:solidFill>
              <a:srgbClr val="FFFF00"/>
            </a:solidFill>
            <a:prstDash val="dash"/>
            <a:round/>
            <a:headEnd/>
            <a:tailEnd/>
          </a:ln>
          <a:effectLst>
            <a:outerShdw dist="35921" dir="2700000" algn="ctr" rotWithShape="0">
              <a:schemeClr val="tx1"/>
            </a:outerShdw>
          </a:effectLst>
        </p:spPr>
        <p:txBody>
          <a:bodyPr lIns="30477" tIns="15238" rIns="30477" bIns="15238" anchor="ctr"/>
          <a:lstStyle/>
          <a:p>
            <a:pPr>
              <a:defRPr/>
            </a:pPr>
            <a:endParaRPr lang="en-US"/>
          </a:p>
        </p:txBody>
      </p:sp>
      <p:sp>
        <p:nvSpPr>
          <p:cNvPr id="69" name="Freeform 68"/>
          <p:cNvSpPr>
            <a:spLocks/>
          </p:cNvSpPr>
          <p:nvPr/>
        </p:nvSpPr>
        <p:spPr bwMode="auto">
          <a:xfrm>
            <a:off x="3597275" y="2452688"/>
            <a:ext cx="976313" cy="128587"/>
          </a:xfrm>
          <a:custGeom>
            <a:avLst/>
            <a:gdLst>
              <a:gd name="T0" fmla="*/ 0 w 2739390"/>
              <a:gd name="T1" fmla="*/ 21733 h 361950"/>
              <a:gd name="T2" fmla="*/ 264938 w 2739390"/>
              <a:gd name="T3" fmla="*/ 0 h 361950"/>
              <a:gd name="T4" fmla="*/ 599167 w 2739390"/>
              <a:gd name="T5" fmla="*/ 129042 h 361950"/>
              <a:gd name="T6" fmla="*/ 921168 w 2739390"/>
              <a:gd name="T7" fmla="*/ 105950 h 361950"/>
              <a:gd name="T8" fmla="*/ 976873 w 2739390"/>
              <a:gd name="T9" fmla="*/ 73350 h 3619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39390" h="361950">
                <a:moveTo>
                  <a:pt x="0" y="60960"/>
                </a:moveTo>
                <a:lnTo>
                  <a:pt x="742950" y="0"/>
                </a:lnTo>
                <a:lnTo>
                  <a:pt x="1680210" y="361950"/>
                </a:lnTo>
                <a:lnTo>
                  <a:pt x="2583180" y="297180"/>
                </a:lnTo>
                <a:lnTo>
                  <a:pt x="2739390" y="205740"/>
                </a:lnTo>
              </a:path>
            </a:pathLst>
          </a:custGeom>
          <a:noFill/>
          <a:ln w="19050" cap="flat" cmpd="sng" algn="ctr">
            <a:solidFill>
              <a:srgbClr val="00B0F0"/>
            </a:solidFill>
            <a:prstDash val="dash"/>
            <a:round/>
            <a:headEnd/>
            <a:tailEnd/>
          </a:ln>
          <a:effectLst>
            <a:outerShdw dist="35921" dir="2700000" algn="ctr" rotWithShape="0">
              <a:schemeClr val="tx1"/>
            </a:outerShdw>
          </a:effectLst>
        </p:spPr>
        <p:txBody>
          <a:bodyPr lIns="30477" tIns="15238" rIns="30477" bIns="15238" anchor="ctr"/>
          <a:lstStyle/>
          <a:p>
            <a:pPr>
              <a:defRPr/>
            </a:pPr>
            <a:endParaRPr lang="en-US"/>
          </a:p>
        </p:txBody>
      </p:sp>
      <p:sp>
        <p:nvSpPr>
          <p:cNvPr id="70" name="Freeform 69"/>
          <p:cNvSpPr>
            <a:spLocks/>
          </p:cNvSpPr>
          <p:nvPr/>
        </p:nvSpPr>
        <p:spPr bwMode="auto">
          <a:xfrm>
            <a:off x="3824288" y="2339975"/>
            <a:ext cx="777875" cy="85725"/>
          </a:xfrm>
          <a:custGeom>
            <a:avLst/>
            <a:gdLst>
              <a:gd name="T0" fmla="*/ 0 w 2183130"/>
              <a:gd name="T1" fmla="*/ 13602 h 236220"/>
              <a:gd name="T2" fmla="*/ 62474 w 2183130"/>
              <a:gd name="T3" fmla="*/ 0 h 236220"/>
              <a:gd name="T4" fmla="*/ 427815 w 2183130"/>
              <a:gd name="T5" fmla="*/ 84330 h 236220"/>
              <a:gd name="T6" fmla="*/ 778215 w 2183130"/>
              <a:gd name="T7" fmla="*/ 34004 h 23622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83130" h="236220">
                <a:moveTo>
                  <a:pt x="0" y="38100"/>
                </a:moveTo>
                <a:lnTo>
                  <a:pt x="175260" y="0"/>
                </a:lnTo>
                <a:lnTo>
                  <a:pt x="1200150" y="236220"/>
                </a:lnTo>
                <a:lnTo>
                  <a:pt x="2183130" y="95250"/>
                </a:lnTo>
              </a:path>
            </a:pathLst>
          </a:custGeom>
          <a:noFill/>
          <a:ln w="19050" cap="flat" cmpd="sng" algn="ctr">
            <a:solidFill>
              <a:srgbClr val="00B0F0"/>
            </a:solidFill>
            <a:prstDash val="dash"/>
            <a:round/>
            <a:headEnd/>
            <a:tailEnd/>
          </a:ln>
          <a:effectLst>
            <a:outerShdw dist="35921" dir="2700000" algn="ctr" rotWithShape="0">
              <a:schemeClr val="tx1"/>
            </a:outerShdw>
          </a:effectLst>
        </p:spPr>
        <p:txBody>
          <a:bodyPr lIns="30477" tIns="15238" rIns="30477" bIns="15238" anchor="ctr"/>
          <a:lstStyle/>
          <a:p>
            <a:pPr>
              <a:defRPr/>
            </a:pPr>
            <a:endParaRPr lang="en-US"/>
          </a:p>
        </p:txBody>
      </p:sp>
      <p:sp>
        <p:nvSpPr>
          <p:cNvPr id="71" name="Freeform 70"/>
          <p:cNvSpPr>
            <a:spLocks/>
          </p:cNvSpPr>
          <p:nvPr/>
        </p:nvSpPr>
        <p:spPr bwMode="auto">
          <a:xfrm>
            <a:off x="854075" y="1712913"/>
            <a:ext cx="8070850" cy="1166812"/>
          </a:xfrm>
          <a:custGeom>
            <a:avLst/>
            <a:gdLst>
              <a:gd name="T0" fmla="*/ 8072283 w 22641294"/>
              <a:gd name="T1" fmla="*/ 117998 h 3268980"/>
              <a:gd name="T2" fmla="*/ 6839427 w 22641294"/>
              <a:gd name="T3" fmla="*/ 0 h 3268980"/>
              <a:gd name="T4" fmla="*/ 6630239 w 22641294"/>
              <a:gd name="T5" fmla="*/ 35313 h 3268980"/>
              <a:gd name="T6" fmla="*/ 6448215 w 22641294"/>
              <a:gd name="T7" fmla="*/ 118164 h 3268980"/>
              <a:gd name="T8" fmla="*/ 6210498 w 22641294"/>
              <a:gd name="T9" fmla="*/ 404746 h 3268980"/>
              <a:gd name="T10" fmla="*/ 6047493 w 22641294"/>
              <a:gd name="T11" fmla="*/ 812208 h 3268980"/>
              <a:gd name="T12" fmla="*/ 5893996 w 22641294"/>
              <a:gd name="T13" fmla="*/ 1011865 h 3268980"/>
              <a:gd name="T14" fmla="*/ 5585646 w 22641294"/>
              <a:gd name="T15" fmla="*/ 1165342 h 3268980"/>
              <a:gd name="T16" fmla="*/ 5448448 w 22641294"/>
              <a:gd name="T17" fmla="*/ 1159909 h 3268980"/>
              <a:gd name="T18" fmla="*/ 5372379 w 22641294"/>
              <a:gd name="T19" fmla="*/ 1136820 h 3268980"/>
              <a:gd name="T20" fmla="*/ 5172700 w 22641294"/>
              <a:gd name="T21" fmla="*/ 1037670 h 3268980"/>
              <a:gd name="T22" fmla="*/ 4769260 w 22641294"/>
              <a:gd name="T23" fmla="*/ 736148 h 3268980"/>
              <a:gd name="T24" fmla="*/ 4630707 w 22641294"/>
              <a:gd name="T25" fmla="*/ 619343 h 3268980"/>
              <a:gd name="T26" fmla="*/ 4498945 w 22641294"/>
              <a:gd name="T27" fmla="*/ 544641 h 3268980"/>
              <a:gd name="T28" fmla="*/ 4329146 w 22641294"/>
              <a:gd name="T29" fmla="*/ 490313 h 3268980"/>
              <a:gd name="T30" fmla="*/ 4201460 w 22641294"/>
              <a:gd name="T31" fmla="*/ 491671 h 3268980"/>
              <a:gd name="T32" fmla="*/ 4090072 w 22641294"/>
              <a:gd name="T33" fmla="*/ 520193 h 3268980"/>
              <a:gd name="T34" fmla="*/ 3594265 w 22641294"/>
              <a:gd name="T35" fmla="*/ 734790 h 3268980"/>
              <a:gd name="T36" fmla="*/ 3515480 w 22641294"/>
              <a:gd name="T37" fmla="*/ 741581 h 3268980"/>
              <a:gd name="T38" fmla="*/ 2968053 w 22641294"/>
              <a:gd name="T39" fmla="*/ 645149 h 3268980"/>
              <a:gd name="T40" fmla="*/ 1348868 w 22641294"/>
              <a:gd name="T41" fmla="*/ 991491 h 3268980"/>
              <a:gd name="T42" fmla="*/ 904679 w 22641294"/>
              <a:gd name="T43" fmla="*/ 1033596 h 3268980"/>
              <a:gd name="T44" fmla="*/ 703639 w 22641294"/>
              <a:gd name="T45" fmla="*/ 956178 h 3268980"/>
              <a:gd name="T46" fmla="*/ 429247 w 22641294"/>
              <a:gd name="T47" fmla="*/ 668238 h 3268980"/>
              <a:gd name="T48" fmla="*/ 285259 w 22641294"/>
              <a:gd name="T49" fmla="*/ 464507 h 3268980"/>
              <a:gd name="T50" fmla="*/ 0 w 22641294"/>
              <a:gd name="T51" fmla="*/ 171133 h 32689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2641294" h="3268980">
                <a:moveTo>
                  <a:pt x="22641294" y="331004"/>
                </a:moveTo>
                <a:lnTo>
                  <a:pt x="19183350" y="0"/>
                </a:lnTo>
                <a:lnTo>
                  <a:pt x="18596610" y="99060"/>
                </a:lnTo>
                <a:lnTo>
                  <a:pt x="18086070" y="331470"/>
                </a:lnTo>
                <a:lnTo>
                  <a:pt x="17419320" y="1135380"/>
                </a:lnTo>
                <a:lnTo>
                  <a:pt x="16962120" y="2278380"/>
                </a:lnTo>
                <a:lnTo>
                  <a:pt x="16531590" y="2838450"/>
                </a:lnTo>
                <a:lnTo>
                  <a:pt x="15666720" y="3268980"/>
                </a:lnTo>
                <a:lnTo>
                  <a:pt x="15281910" y="3253740"/>
                </a:lnTo>
                <a:lnTo>
                  <a:pt x="15068550" y="3188970"/>
                </a:lnTo>
                <a:lnTo>
                  <a:pt x="14508480" y="2910838"/>
                </a:lnTo>
                <a:lnTo>
                  <a:pt x="13376910" y="2065020"/>
                </a:lnTo>
                <a:lnTo>
                  <a:pt x="12988290" y="1737360"/>
                </a:lnTo>
                <a:lnTo>
                  <a:pt x="12618720" y="1527810"/>
                </a:lnTo>
                <a:lnTo>
                  <a:pt x="12142470" y="1375410"/>
                </a:lnTo>
                <a:lnTo>
                  <a:pt x="11784330" y="1379220"/>
                </a:lnTo>
                <a:lnTo>
                  <a:pt x="11471910" y="1459230"/>
                </a:lnTo>
                <a:lnTo>
                  <a:pt x="10081260" y="2061210"/>
                </a:lnTo>
                <a:lnTo>
                  <a:pt x="9860280" y="2080260"/>
                </a:lnTo>
                <a:lnTo>
                  <a:pt x="8324850" y="1809750"/>
                </a:lnTo>
                <a:lnTo>
                  <a:pt x="3783330" y="2781300"/>
                </a:lnTo>
                <a:lnTo>
                  <a:pt x="2537460" y="2899410"/>
                </a:lnTo>
                <a:lnTo>
                  <a:pt x="1973580" y="2682240"/>
                </a:lnTo>
                <a:lnTo>
                  <a:pt x="1203960" y="1874520"/>
                </a:lnTo>
                <a:lnTo>
                  <a:pt x="800100" y="1303020"/>
                </a:lnTo>
                <a:lnTo>
                  <a:pt x="0" y="480058"/>
                </a:lnTo>
              </a:path>
            </a:pathLst>
          </a:custGeom>
          <a:noFill/>
          <a:ln w="19050" cap="flat" cmpd="sng" algn="ctr">
            <a:solidFill>
              <a:schemeClr val="bg1"/>
            </a:solidFill>
            <a:prstDash val="solid"/>
            <a:round/>
            <a:headEnd/>
            <a:tailEnd/>
          </a:ln>
          <a:effectLst>
            <a:outerShdw dist="35921" dir="2700000" algn="ctr" rotWithShape="0">
              <a:schemeClr val="tx1"/>
            </a:outerShdw>
          </a:effectLst>
        </p:spPr>
        <p:txBody>
          <a:bodyPr lIns="30477" tIns="15238" rIns="30477" bIns="15238" anchor="ctr"/>
          <a:lstStyle/>
          <a:p>
            <a:pPr>
              <a:defRPr/>
            </a:pPr>
            <a:endParaRPr lang="en-US"/>
          </a:p>
        </p:txBody>
      </p:sp>
      <p:sp>
        <p:nvSpPr>
          <p:cNvPr id="72" name="Freeform 71"/>
          <p:cNvSpPr>
            <a:spLocks/>
          </p:cNvSpPr>
          <p:nvPr/>
        </p:nvSpPr>
        <p:spPr bwMode="auto">
          <a:xfrm>
            <a:off x="4927600" y="2293938"/>
            <a:ext cx="1211263" cy="606425"/>
          </a:xfrm>
          <a:custGeom>
            <a:avLst/>
            <a:gdLst>
              <a:gd name="T0" fmla="*/ 0 w 3398520"/>
              <a:gd name="T1" fmla="*/ 35323 h 1703070"/>
              <a:gd name="T2" fmla="*/ 164374 w 3398520"/>
              <a:gd name="T3" fmla="*/ 0 h 1703070"/>
              <a:gd name="T4" fmla="*/ 463237 w 3398520"/>
              <a:gd name="T5" fmla="*/ 91026 h 1703070"/>
              <a:gd name="T6" fmla="*/ 1010699 w 3398520"/>
              <a:gd name="T7" fmla="*/ 499962 h 1703070"/>
              <a:gd name="T8" fmla="*/ 1082698 w 3398520"/>
              <a:gd name="T9" fmla="*/ 561099 h 1703070"/>
              <a:gd name="T10" fmla="*/ 1211752 w 3398520"/>
              <a:gd name="T11" fmla="*/ 607291 h 17030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98520" h="1703070">
                <a:moveTo>
                  <a:pt x="0" y="99060"/>
                </a:moveTo>
                <a:lnTo>
                  <a:pt x="461010" y="0"/>
                </a:lnTo>
                <a:lnTo>
                  <a:pt x="1299210" y="255270"/>
                </a:lnTo>
                <a:lnTo>
                  <a:pt x="2834640" y="1402080"/>
                </a:lnTo>
                <a:lnTo>
                  <a:pt x="3036570" y="1573530"/>
                </a:lnTo>
                <a:lnTo>
                  <a:pt x="3398520" y="1703070"/>
                </a:lnTo>
              </a:path>
            </a:pathLst>
          </a:custGeom>
          <a:noFill/>
          <a:ln w="19050" cap="flat" cmpd="sng" algn="ctr">
            <a:solidFill>
              <a:srgbClr val="00B0F0"/>
            </a:solidFill>
            <a:prstDash val="dash"/>
            <a:round/>
            <a:headEnd/>
            <a:tailEnd/>
          </a:ln>
          <a:effectLst>
            <a:outerShdw dist="35921" dir="2700000" algn="ctr" rotWithShape="0">
              <a:schemeClr val="tx1"/>
            </a:outerShdw>
          </a:effectLst>
        </p:spPr>
        <p:txBody>
          <a:bodyPr lIns="30477" tIns="15238" rIns="30477" bIns="15238" anchor="ctr"/>
          <a:lstStyle/>
          <a:p>
            <a:pPr>
              <a:defRPr/>
            </a:pPr>
            <a:endParaRPr lang="en-US"/>
          </a:p>
        </p:txBody>
      </p:sp>
      <p:sp>
        <p:nvSpPr>
          <p:cNvPr id="73" name="Freeform 72"/>
          <p:cNvSpPr>
            <a:spLocks/>
          </p:cNvSpPr>
          <p:nvPr/>
        </p:nvSpPr>
        <p:spPr bwMode="auto">
          <a:xfrm>
            <a:off x="5997575" y="2501900"/>
            <a:ext cx="901700" cy="347663"/>
          </a:xfrm>
          <a:custGeom>
            <a:avLst/>
            <a:gdLst>
              <a:gd name="T0" fmla="*/ 0 w 2529840"/>
              <a:gd name="T1" fmla="*/ 222622 h 975360"/>
              <a:gd name="T2" fmla="*/ 286682 w 2529840"/>
              <a:gd name="T3" fmla="*/ 333933 h 975360"/>
              <a:gd name="T4" fmla="*/ 387224 w 2529840"/>
              <a:gd name="T5" fmla="*/ 347508 h 975360"/>
              <a:gd name="T6" fmla="*/ 452441 w 2529840"/>
              <a:gd name="T7" fmla="*/ 338006 h 975360"/>
              <a:gd name="T8" fmla="*/ 730970 w 2529840"/>
              <a:gd name="T9" fmla="*/ 210405 h 975360"/>
              <a:gd name="T10" fmla="*/ 902164 w 2529840"/>
              <a:gd name="T11" fmla="*/ 0 h 9753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9840" h="975360">
                <a:moveTo>
                  <a:pt x="0" y="624840"/>
                </a:moveTo>
                <a:lnTo>
                  <a:pt x="803910" y="937260"/>
                </a:lnTo>
                <a:lnTo>
                  <a:pt x="1085850" y="975360"/>
                </a:lnTo>
                <a:lnTo>
                  <a:pt x="1268730" y="948690"/>
                </a:lnTo>
                <a:lnTo>
                  <a:pt x="2049780" y="590550"/>
                </a:lnTo>
                <a:lnTo>
                  <a:pt x="2529840" y="0"/>
                </a:lnTo>
              </a:path>
            </a:pathLst>
          </a:custGeom>
          <a:noFill/>
          <a:ln w="19050" cap="flat" cmpd="sng" algn="ctr">
            <a:solidFill>
              <a:srgbClr val="00B0F0"/>
            </a:solidFill>
            <a:prstDash val="dash"/>
            <a:round/>
            <a:headEnd/>
            <a:tailEnd/>
          </a:ln>
          <a:effectLst>
            <a:outerShdw dist="35921" dir="2700000" algn="ctr" rotWithShape="0">
              <a:schemeClr val="tx1"/>
            </a:outerShdw>
          </a:effectLst>
        </p:spPr>
        <p:txBody>
          <a:bodyPr lIns="30477" tIns="15238" rIns="30477" bIns="15238" anchor="ctr"/>
          <a:lstStyle/>
          <a:p>
            <a:pPr>
              <a:defRPr/>
            </a:pPr>
            <a:endParaRPr lang="en-US"/>
          </a:p>
        </p:txBody>
      </p:sp>
      <p:sp>
        <p:nvSpPr>
          <p:cNvPr id="95" name="Freeform 94"/>
          <p:cNvSpPr>
            <a:spLocks/>
          </p:cNvSpPr>
          <p:nvPr/>
        </p:nvSpPr>
        <p:spPr bwMode="auto">
          <a:xfrm rot="18075017">
            <a:off x="2356643" y="2459832"/>
            <a:ext cx="366713" cy="361950"/>
          </a:xfrm>
          <a:custGeom>
            <a:avLst/>
            <a:gdLst>
              <a:gd name="T0" fmla="*/ 110026 w 990600"/>
              <a:gd name="T1" fmla="*/ 0 h 982980"/>
              <a:gd name="T2" fmla="*/ 0 w 990600"/>
              <a:gd name="T3" fmla="*/ 115125 h 982980"/>
              <a:gd name="T4" fmla="*/ 0 w 990600"/>
              <a:gd name="T5" fmla="*/ 193748 h 982980"/>
              <a:gd name="T6" fmla="*/ 159396 w 990600"/>
              <a:gd name="T7" fmla="*/ 358012 h 982980"/>
              <a:gd name="T8" fmla="*/ 251084 w 990600"/>
              <a:gd name="T9" fmla="*/ 362224 h 982980"/>
              <a:gd name="T10" fmla="*/ 366752 w 990600"/>
              <a:gd name="T11" fmla="*/ 252714 h 982980"/>
              <a:gd name="T12" fmla="*/ 110026 w 990600"/>
              <a:gd name="T13" fmla="*/ 0 h 9829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0600" h="982980">
                <a:moveTo>
                  <a:pt x="297180" y="0"/>
                </a:moveTo>
                <a:lnTo>
                  <a:pt x="0" y="312420"/>
                </a:lnTo>
                <a:lnTo>
                  <a:pt x="0" y="525780"/>
                </a:lnTo>
                <a:lnTo>
                  <a:pt x="430530" y="971550"/>
                </a:lnTo>
                <a:lnTo>
                  <a:pt x="678180" y="982980"/>
                </a:lnTo>
                <a:lnTo>
                  <a:pt x="990600" y="685800"/>
                </a:lnTo>
                <a:lnTo>
                  <a:pt x="297180" y="0"/>
                </a:lnTo>
                <a:close/>
              </a:path>
            </a:pathLst>
          </a:custGeom>
          <a:noFill/>
          <a:ln w="19050" cap="flat" cmpd="sng" algn="ctr">
            <a:solidFill>
              <a:srgbClr val="FFFF00"/>
            </a:solidFill>
            <a:prstDash val="dash"/>
            <a:round/>
            <a:headEnd/>
            <a:tailEnd/>
          </a:ln>
          <a:effectLst>
            <a:outerShdw dist="35921" dir="2700000" algn="ctr" rotWithShape="0">
              <a:schemeClr val="tx1"/>
            </a:outerShdw>
          </a:effectLst>
        </p:spPr>
        <p:txBody>
          <a:bodyPr lIns="30477" tIns="15238" rIns="30477" bIns="15238" anchor="ctr"/>
          <a:lstStyle/>
          <a:p>
            <a:pPr>
              <a:defRPr/>
            </a:pPr>
            <a:endParaRPr lang="en-US"/>
          </a:p>
        </p:txBody>
      </p:sp>
      <p:cxnSp>
        <p:nvCxnSpPr>
          <p:cNvPr id="65" name="Straight Connector 64"/>
          <p:cNvCxnSpPr>
            <a:cxnSpLocks noChangeShapeType="1"/>
          </p:cNvCxnSpPr>
          <p:nvPr/>
        </p:nvCxnSpPr>
        <p:spPr bwMode="auto">
          <a:xfrm>
            <a:off x="8936038" y="1395413"/>
            <a:ext cx="0" cy="542925"/>
          </a:xfrm>
          <a:prstGeom prst="line">
            <a:avLst/>
          </a:prstGeom>
          <a:noFill/>
          <a:ln w="19050" algn="ctr">
            <a:solidFill>
              <a:srgbClr val="72BFC5"/>
            </a:solidFill>
            <a:round/>
            <a:headEnd/>
            <a:tailEnd/>
          </a:ln>
          <a:effectLst>
            <a:outerShdw dist="35921" dir="2700000" algn="ctr" rotWithShape="0">
              <a:schemeClr val="tx1"/>
            </a:outerShdw>
          </a:effectLst>
        </p:spPr>
      </p:cxnSp>
      <p:sp>
        <p:nvSpPr>
          <p:cNvPr id="116" name="TextBox 115"/>
          <p:cNvSpPr txBox="1">
            <a:spLocks noChangeArrowheads="1"/>
          </p:cNvSpPr>
          <p:nvPr/>
        </p:nvSpPr>
        <p:spPr bwMode="auto">
          <a:xfrm>
            <a:off x="7183438" y="1979613"/>
            <a:ext cx="1165225" cy="549275"/>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lnSpc>
                <a:spcPts val="1200"/>
              </a:lnSpc>
              <a:defRPr/>
            </a:pPr>
            <a:r>
              <a:rPr lang="en-US" sz="1200" b="1">
                <a:solidFill>
                  <a:schemeClr val="bg1"/>
                </a:solidFill>
                <a:latin typeface="Century Gothic" pitchFamily="34" charset="0"/>
              </a:rPr>
              <a:t>MAYPORT</a:t>
            </a:r>
            <a:br>
              <a:rPr lang="en-US" sz="1200" b="1">
                <a:solidFill>
                  <a:schemeClr val="bg1"/>
                </a:solidFill>
                <a:latin typeface="Century Gothic" pitchFamily="34" charset="0"/>
              </a:rPr>
            </a:br>
            <a:r>
              <a:rPr lang="en-US" sz="1200" b="1">
                <a:solidFill>
                  <a:schemeClr val="bg1"/>
                </a:solidFill>
                <a:latin typeface="Century Gothic" pitchFamily="34" charset="0"/>
              </a:rPr>
              <a:t>NAVY TERMINALS</a:t>
            </a:r>
          </a:p>
        </p:txBody>
      </p:sp>
      <p:sp>
        <p:nvSpPr>
          <p:cNvPr id="120" name="TextBox 119"/>
          <p:cNvSpPr txBox="1">
            <a:spLocks noChangeArrowheads="1"/>
          </p:cNvSpPr>
          <p:nvPr/>
        </p:nvSpPr>
        <p:spPr bwMode="auto">
          <a:xfrm>
            <a:off x="2312988" y="1800225"/>
            <a:ext cx="1165225" cy="549275"/>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lnSpc>
                <a:spcPts val="1200"/>
              </a:lnSpc>
              <a:defRPr/>
            </a:pPr>
            <a:r>
              <a:rPr lang="en-US" sz="1200" b="1">
                <a:solidFill>
                  <a:schemeClr val="bg1"/>
                </a:solidFill>
                <a:latin typeface="Century Gothic" pitchFamily="34" charset="0"/>
              </a:rPr>
              <a:t>JPA BLOUNT ISLAND</a:t>
            </a:r>
            <a:br>
              <a:rPr lang="en-US" sz="1200" b="1">
                <a:solidFill>
                  <a:schemeClr val="bg1"/>
                </a:solidFill>
                <a:latin typeface="Century Gothic" pitchFamily="34" charset="0"/>
              </a:rPr>
            </a:br>
            <a:r>
              <a:rPr lang="en-US" sz="1200" b="1">
                <a:solidFill>
                  <a:schemeClr val="bg1"/>
                </a:solidFill>
                <a:latin typeface="Century Gothic" pitchFamily="34" charset="0"/>
              </a:rPr>
              <a:t>TERMINALS</a:t>
            </a:r>
          </a:p>
        </p:txBody>
      </p:sp>
      <p:sp>
        <p:nvSpPr>
          <p:cNvPr id="126" name="TextBox 125"/>
          <p:cNvSpPr txBox="1">
            <a:spLocks noChangeArrowheads="1"/>
          </p:cNvSpPr>
          <p:nvPr/>
        </p:nvSpPr>
        <p:spPr bwMode="auto">
          <a:xfrm>
            <a:off x="1117600" y="1947863"/>
            <a:ext cx="1165225" cy="549275"/>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lnSpc>
                <a:spcPts val="1200"/>
              </a:lnSpc>
              <a:defRPr/>
            </a:pPr>
            <a:r>
              <a:rPr lang="en-US" sz="1200" b="1">
                <a:solidFill>
                  <a:schemeClr val="bg1"/>
                </a:solidFill>
                <a:latin typeface="Century Gothic" pitchFamily="34" charset="0"/>
              </a:rPr>
              <a:t>JPA </a:t>
            </a:r>
            <a:br>
              <a:rPr lang="en-US" sz="1200" b="1">
                <a:solidFill>
                  <a:schemeClr val="bg1"/>
                </a:solidFill>
                <a:latin typeface="Century Gothic" pitchFamily="34" charset="0"/>
              </a:rPr>
            </a:br>
            <a:r>
              <a:rPr lang="en-US" sz="1200" b="1">
                <a:solidFill>
                  <a:schemeClr val="bg1"/>
                </a:solidFill>
                <a:latin typeface="Century Gothic" pitchFamily="34" charset="0"/>
              </a:rPr>
              <a:t>BULK</a:t>
            </a:r>
            <a:br>
              <a:rPr lang="en-US" sz="1200" b="1">
                <a:solidFill>
                  <a:schemeClr val="bg1"/>
                </a:solidFill>
                <a:latin typeface="Century Gothic" pitchFamily="34" charset="0"/>
              </a:rPr>
            </a:br>
            <a:r>
              <a:rPr lang="en-US" sz="1200" b="1">
                <a:solidFill>
                  <a:schemeClr val="bg1"/>
                </a:solidFill>
                <a:latin typeface="Century Gothic" pitchFamily="34" charset="0"/>
              </a:rPr>
              <a:t>TERMINALS</a:t>
            </a:r>
          </a:p>
        </p:txBody>
      </p:sp>
      <p:sp>
        <p:nvSpPr>
          <p:cNvPr id="127" name="TextBox 126"/>
          <p:cNvSpPr txBox="1">
            <a:spLocks noChangeArrowheads="1"/>
          </p:cNvSpPr>
          <p:nvPr/>
        </p:nvSpPr>
        <p:spPr bwMode="auto">
          <a:xfrm>
            <a:off x="742950" y="1597025"/>
            <a:ext cx="1165225" cy="396875"/>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lnSpc>
                <a:spcPts val="1200"/>
              </a:lnSpc>
              <a:defRPr/>
            </a:pPr>
            <a:r>
              <a:rPr lang="en-US" sz="1200" b="1">
                <a:solidFill>
                  <a:schemeClr val="bg1"/>
                </a:solidFill>
                <a:latin typeface="Century Gothic" pitchFamily="34" charset="0"/>
              </a:rPr>
              <a:t>MOL</a:t>
            </a:r>
            <a:br>
              <a:rPr lang="en-US" sz="1200" b="1">
                <a:solidFill>
                  <a:schemeClr val="bg1"/>
                </a:solidFill>
                <a:latin typeface="Century Gothic" pitchFamily="34" charset="0"/>
              </a:rPr>
            </a:br>
            <a:r>
              <a:rPr lang="en-US" sz="1200" b="1">
                <a:solidFill>
                  <a:schemeClr val="bg1"/>
                </a:solidFill>
                <a:latin typeface="Century Gothic" pitchFamily="34" charset="0"/>
              </a:rPr>
              <a:t>TERMINALS</a:t>
            </a:r>
          </a:p>
        </p:txBody>
      </p:sp>
      <p:sp>
        <p:nvSpPr>
          <p:cNvPr id="128" name="TextBox 127"/>
          <p:cNvSpPr txBox="1">
            <a:spLocks noChangeArrowheads="1"/>
          </p:cNvSpPr>
          <p:nvPr/>
        </p:nvSpPr>
        <p:spPr bwMode="auto">
          <a:xfrm>
            <a:off x="1270000" y="1296988"/>
            <a:ext cx="1165225" cy="396875"/>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lnSpc>
                <a:spcPts val="1200"/>
              </a:lnSpc>
              <a:defRPr/>
            </a:pPr>
            <a:r>
              <a:rPr lang="en-US" sz="1200" b="1">
                <a:solidFill>
                  <a:schemeClr val="bg1"/>
                </a:solidFill>
                <a:latin typeface="Century Gothic" pitchFamily="34" charset="0"/>
              </a:rPr>
              <a:t>JEA</a:t>
            </a:r>
            <a:br>
              <a:rPr lang="en-US" sz="1200" b="1">
                <a:solidFill>
                  <a:schemeClr val="bg1"/>
                </a:solidFill>
                <a:latin typeface="Century Gothic" pitchFamily="34" charset="0"/>
              </a:rPr>
            </a:br>
            <a:r>
              <a:rPr lang="en-US" sz="1200" b="1">
                <a:solidFill>
                  <a:schemeClr val="bg1"/>
                </a:solidFill>
                <a:latin typeface="Century Gothic" pitchFamily="34" charset="0"/>
              </a:rPr>
              <a:t>TERMINALS</a:t>
            </a:r>
          </a:p>
        </p:txBody>
      </p:sp>
      <p:cxnSp>
        <p:nvCxnSpPr>
          <p:cNvPr id="129" name="Straight Connector 128"/>
          <p:cNvCxnSpPr>
            <a:cxnSpLocks noChangeShapeType="1"/>
          </p:cNvCxnSpPr>
          <p:nvPr/>
        </p:nvCxnSpPr>
        <p:spPr bwMode="auto">
          <a:xfrm>
            <a:off x="771525" y="2124075"/>
            <a:ext cx="0" cy="542925"/>
          </a:xfrm>
          <a:prstGeom prst="line">
            <a:avLst/>
          </a:prstGeom>
          <a:noFill/>
          <a:ln w="19050" algn="ctr">
            <a:solidFill>
              <a:srgbClr val="72BFC5"/>
            </a:solidFill>
            <a:round/>
            <a:headEnd/>
            <a:tailEnd/>
          </a:ln>
          <a:effectLst>
            <a:outerShdw dist="35921" dir="2700000" algn="ctr" rotWithShape="0">
              <a:schemeClr val="tx1"/>
            </a:outerShdw>
          </a:effectLst>
        </p:spPr>
      </p:cxnSp>
      <p:sp>
        <p:nvSpPr>
          <p:cNvPr id="130" name="Rectangle 129"/>
          <p:cNvSpPr>
            <a:spLocks noChangeArrowheads="1"/>
          </p:cNvSpPr>
          <p:nvPr/>
        </p:nvSpPr>
        <p:spPr bwMode="auto">
          <a:xfrm>
            <a:off x="0" y="3816350"/>
            <a:ext cx="9144000" cy="412750"/>
          </a:xfrm>
          <a:prstGeom prst="rect">
            <a:avLst/>
          </a:prstGeom>
          <a:solidFill>
            <a:schemeClr val="tx1"/>
          </a:solidFill>
          <a:ln w="25400" algn="ctr">
            <a:solidFill>
              <a:schemeClr val="tx1"/>
            </a:solidFill>
            <a:miter lim="800000"/>
            <a:headEnd/>
            <a:tailEnd/>
          </a:ln>
          <a:effectLst>
            <a:outerShdw dist="35921" dir="2700000" algn="ctr" rotWithShape="0">
              <a:schemeClr val="tx1"/>
            </a:outerShdw>
          </a:effectLst>
        </p:spPr>
        <p:txBody>
          <a:bodyPr anchor="ctr"/>
          <a:lstStyle/>
          <a:p>
            <a:pPr algn="ctr">
              <a:defRPr/>
            </a:pPr>
            <a:endParaRPr lang="en-US">
              <a:solidFill>
                <a:schemeClr val="lt1"/>
              </a:solidFill>
              <a:latin typeface="+mn-lt"/>
              <a:cs typeface="+mn-cs"/>
            </a:endParaRPr>
          </a:p>
        </p:txBody>
      </p:sp>
      <p:sp>
        <p:nvSpPr>
          <p:cNvPr id="131" name="TextBox 130"/>
          <p:cNvSpPr txBox="1">
            <a:spLocks noChangeArrowheads="1"/>
          </p:cNvSpPr>
          <p:nvPr/>
        </p:nvSpPr>
        <p:spPr bwMode="auto">
          <a:xfrm>
            <a:off x="434975" y="2640013"/>
            <a:ext cx="677863" cy="260350"/>
          </a:xfrm>
          <a:prstGeom prst="rect">
            <a:avLst/>
          </a:prstGeom>
          <a:noFill/>
          <a:ln w="9525">
            <a:noFill/>
            <a:miter lim="800000"/>
            <a:headEnd/>
            <a:tailEnd/>
          </a:ln>
          <a:effectLst>
            <a:outerShdw dist="28398" dir="1593903" algn="ctr" rotWithShape="0">
              <a:schemeClr val="tx1"/>
            </a:outerShdw>
          </a:effectLst>
        </p:spPr>
        <p:txBody>
          <a:bodyPr wrap="none">
            <a:spAutoFit/>
          </a:bodyPr>
          <a:lstStyle/>
          <a:p>
            <a:pPr>
              <a:defRPr/>
            </a:pPr>
            <a:r>
              <a:rPr lang="en-US" sz="1100" dirty="0">
                <a:solidFill>
                  <a:schemeClr val="accent1">
                    <a:lumMod val="90000"/>
                  </a:schemeClr>
                </a:solidFill>
                <a:latin typeface="Century Gothic" pitchFamily="34" charset="0"/>
                <a:cs typeface="+mn-cs"/>
              </a:rPr>
              <a:t>MILE 13</a:t>
            </a:r>
          </a:p>
        </p:txBody>
      </p:sp>
      <p:sp>
        <p:nvSpPr>
          <p:cNvPr id="132" name="TextBox 131"/>
          <p:cNvSpPr txBox="1">
            <a:spLocks noChangeArrowheads="1"/>
          </p:cNvSpPr>
          <p:nvPr/>
        </p:nvSpPr>
        <p:spPr bwMode="auto">
          <a:xfrm>
            <a:off x="8583613" y="1171575"/>
            <a:ext cx="600075" cy="260350"/>
          </a:xfrm>
          <a:prstGeom prst="rect">
            <a:avLst/>
          </a:prstGeom>
          <a:noFill/>
          <a:ln w="9525">
            <a:noFill/>
            <a:miter lim="800000"/>
            <a:headEnd/>
            <a:tailEnd/>
          </a:ln>
          <a:effectLst>
            <a:outerShdw dist="28398" dir="1593903" algn="ctr" rotWithShape="0">
              <a:schemeClr val="tx1"/>
            </a:outerShdw>
          </a:effectLst>
        </p:spPr>
        <p:txBody>
          <a:bodyPr wrap="none">
            <a:spAutoFit/>
          </a:bodyPr>
          <a:lstStyle/>
          <a:p>
            <a:pPr>
              <a:defRPr/>
            </a:pPr>
            <a:r>
              <a:rPr lang="en-US" sz="1100" dirty="0">
                <a:solidFill>
                  <a:schemeClr val="accent1">
                    <a:lumMod val="90000"/>
                  </a:schemeClr>
                </a:solidFill>
                <a:latin typeface="Century Gothic" pitchFamily="34" charset="0"/>
                <a:cs typeface="+mn-cs"/>
              </a:rPr>
              <a:t>MILE 0</a:t>
            </a:r>
          </a:p>
        </p:txBody>
      </p:sp>
      <p:sp>
        <p:nvSpPr>
          <p:cNvPr id="134" name="TextBox 133"/>
          <p:cNvSpPr txBox="1">
            <a:spLocks noChangeArrowheads="1"/>
          </p:cNvSpPr>
          <p:nvPr/>
        </p:nvSpPr>
        <p:spPr bwMode="auto">
          <a:xfrm>
            <a:off x="0" y="1601788"/>
            <a:ext cx="1165225" cy="549275"/>
          </a:xfrm>
          <a:prstGeom prst="rect">
            <a:avLst/>
          </a:prstGeom>
          <a:noFill/>
          <a:ln w="9525">
            <a:noFill/>
            <a:miter lim="800000"/>
            <a:headEnd/>
            <a:tailEnd/>
          </a:ln>
          <a:effectLst>
            <a:outerShdw dist="28398" dir="3806097" algn="ctr" rotWithShape="0">
              <a:schemeClr val="tx1"/>
            </a:outerShdw>
          </a:effectLst>
        </p:spPr>
        <p:txBody>
          <a:bodyPr>
            <a:spAutoFit/>
          </a:bodyPr>
          <a:lstStyle/>
          <a:p>
            <a:pPr algn="ctr">
              <a:lnSpc>
                <a:spcPts val="1200"/>
              </a:lnSpc>
              <a:defRPr/>
            </a:pPr>
            <a:r>
              <a:rPr lang="en-US" sz="1200" b="1">
                <a:solidFill>
                  <a:srgbClr val="FFFF00"/>
                </a:solidFill>
                <a:latin typeface="Century Gothic" pitchFamily="34" charset="0"/>
              </a:rPr>
              <a:t>BRILLS</a:t>
            </a:r>
            <a:br>
              <a:rPr lang="en-US" sz="1200" b="1">
                <a:solidFill>
                  <a:srgbClr val="FFFF00"/>
                </a:solidFill>
                <a:latin typeface="Century Gothic" pitchFamily="34" charset="0"/>
              </a:rPr>
            </a:br>
            <a:r>
              <a:rPr lang="en-US" sz="1200" b="1">
                <a:solidFill>
                  <a:srgbClr val="FFFF00"/>
                </a:solidFill>
                <a:latin typeface="Century Gothic" pitchFamily="34" charset="0"/>
              </a:rPr>
              <a:t>CUT</a:t>
            </a:r>
          </a:p>
          <a:p>
            <a:pPr algn="ctr">
              <a:lnSpc>
                <a:spcPts val="1200"/>
              </a:lnSpc>
              <a:defRPr/>
            </a:pPr>
            <a:r>
              <a:rPr lang="en-US" sz="1200" b="1">
                <a:solidFill>
                  <a:srgbClr val="FFFF00"/>
                </a:solidFill>
                <a:latin typeface="Century Gothic" pitchFamily="34" charset="0"/>
              </a:rPr>
              <a:t>TB</a:t>
            </a:r>
          </a:p>
        </p:txBody>
      </p:sp>
      <p:sp>
        <p:nvSpPr>
          <p:cNvPr id="135" name="TextBox 134"/>
          <p:cNvSpPr txBox="1">
            <a:spLocks noChangeArrowheads="1"/>
          </p:cNvSpPr>
          <p:nvPr/>
        </p:nvSpPr>
        <p:spPr bwMode="auto">
          <a:xfrm>
            <a:off x="2003425" y="2789238"/>
            <a:ext cx="1165225" cy="54927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a:lnSpc>
                <a:spcPts val="1200"/>
              </a:lnSpc>
              <a:defRPr/>
            </a:pPr>
            <a:r>
              <a:rPr lang="en-US" sz="1200" b="1">
                <a:solidFill>
                  <a:srgbClr val="FFFF00"/>
                </a:solidFill>
                <a:latin typeface="Century Gothic" pitchFamily="34" charset="0"/>
              </a:rPr>
              <a:t>BLOUNT</a:t>
            </a:r>
            <a:br>
              <a:rPr lang="en-US" sz="1200" b="1">
                <a:solidFill>
                  <a:srgbClr val="FFFF00"/>
                </a:solidFill>
                <a:latin typeface="Century Gothic" pitchFamily="34" charset="0"/>
              </a:rPr>
            </a:br>
            <a:r>
              <a:rPr lang="en-US" sz="1200" b="1">
                <a:solidFill>
                  <a:srgbClr val="FFFF00"/>
                </a:solidFill>
                <a:latin typeface="Century Gothic" pitchFamily="34" charset="0"/>
              </a:rPr>
              <a:t>ISLAND</a:t>
            </a:r>
            <a:br>
              <a:rPr lang="en-US" sz="1200" b="1">
                <a:solidFill>
                  <a:srgbClr val="FFFF00"/>
                </a:solidFill>
                <a:latin typeface="Century Gothic" pitchFamily="34" charset="0"/>
              </a:rPr>
            </a:br>
            <a:r>
              <a:rPr lang="en-US" sz="1200" b="1">
                <a:solidFill>
                  <a:srgbClr val="FFFF00"/>
                </a:solidFill>
                <a:latin typeface="Century Gothic" pitchFamily="34" charset="0"/>
              </a:rPr>
              <a:t>TB</a:t>
            </a:r>
          </a:p>
        </p:txBody>
      </p:sp>
      <p:sp>
        <p:nvSpPr>
          <p:cNvPr id="138" name="Rectangle 137"/>
          <p:cNvSpPr>
            <a:spLocks noChangeArrowheads="1"/>
          </p:cNvSpPr>
          <p:nvPr/>
        </p:nvSpPr>
        <p:spPr bwMode="auto">
          <a:xfrm>
            <a:off x="315913" y="3881438"/>
            <a:ext cx="163512" cy="271462"/>
          </a:xfrm>
          <a:prstGeom prst="rect">
            <a:avLst/>
          </a:prstGeom>
          <a:solidFill>
            <a:srgbClr val="FF0000"/>
          </a:solidFill>
          <a:ln w="25400" algn="ctr">
            <a:noFill/>
            <a:miter lim="800000"/>
            <a:headEnd/>
            <a:tailEnd/>
          </a:ln>
          <a:effectLst>
            <a:outerShdw dist="35921" dir="2700000" algn="ctr" rotWithShape="0">
              <a:schemeClr val="tx1"/>
            </a:outerShdw>
          </a:effectLst>
        </p:spPr>
        <p:txBody>
          <a:bodyPr anchor="ctr"/>
          <a:lstStyle/>
          <a:p>
            <a:pPr algn="ctr">
              <a:defRPr/>
            </a:pPr>
            <a:endParaRPr lang="en-US">
              <a:solidFill>
                <a:schemeClr val="lt1"/>
              </a:solidFill>
              <a:latin typeface="+mn-lt"/>
              <a:cs typeface="+mn-cs"/>
            </a:endParaRPr>
          </a:p>
        </p:txBody>
      </p:sp>
      <p:sp>
        <p:nvSpPr>
          <p:cNvPr id="139" name="Rectangle 138"/>
          <p:cNvSpPr>
            <a:spLocks noChangeArrowheads="1"/>
          </p:cNvSpPr>
          <p:nvPr/>
        </p:nvSpPr>
        <p:spPr bwMode="auto">
          <a:xfrm>
            <a:off x="1893888" y="3870325"/>
            <a:ext cx="163512" cy="273050"/>
          </a:xfrm>
          <a:prstGeom prst="rect">
            <a:avLst/>
          </a:prstGeom>
          <a:solidFill>
            <a:schemeClr val="bg1"/>
          </a:solidFill>
          <a:ln w="25400" algn="ctr">
            <a:noFill/>
            <a:miter lim="800000"/>
            <a:headEnd/>
            <a:tailEnd/>
          </a:ln>
          <a:effectLst>
            <a:outerShdw dist="35921" dir="2700000" algn="ctr" rotWithShape="0">
              <a:schemeClr val="tx1"/>
            </a:outerShdw>
          </a:effectLst>
        </p:spPr>
        <p:txBody>
          <a:bodyPr anchor="ctr"/>
          <a:lstStyle/>
          <a:p>
            <a:pPr algn="ctr">
              <a:defRPr/>
            </a:pPr>
            <a:endParaRPr lang="en-US">
              <a:solidFill>
                <a:schemeClr val="lt1"/>
              </a:solidFill>
              <a:latin typeface="+mn-lt"/>
              <a:cs typeface="+mn-cs"/>
            </a:endParaRPr>
          </a:p>
        </p:txBody>
      </p:sp>
      <p:sp>
        <p:nvSpPr>
          <p:cNvPr id="25637" name="TextBox 139"/>
          <p:cNvSpPr txBox="1">
            <a:spLocks noChangeArrowheads="1"/>
          </p:cNvSpPr>
          <p:nvPr/>
        </p:nvSpPr>
        <p:spPr bwMode="auto">
          <a:xfrm>
            <a:off x="468313" y="3881438"/>
            <a:ext cx="1038225" cy="274637"/>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1200">
                <a:solidFill>
                  <a:schemeClr val="bg1"/>
                </a:solidFill>
                <a:latin typeface="Century Gothic" pitchFamily="34" charset="0"/>
              </a:rPr>
              <a:t>CENTERLINE</a:t>
            </a:r>
          </a:p>
        </p:txBody>
      </p:sp>
      <p:sp>
        <p:nvSpPr>
          <p:cNvPr id="25638" name="TextBox 140"/>
          <p:cNvSpPr txBox="1">
            <a:spLocks noChangeArrowheads="1"/>
          </p:cNvSpPr>
          <p:nvPr/>
        </p:nvSpPr>
        <p:spPr bwMode="auto">
          <a:xfrm>
            <a:off x="2057400" y="3892550"/>
            <a:ext cx="1812925" cy="274638"/>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1200">
                <a:solidFill>
                  <a:schemeClr val="bg1"/>
                </a:solidFill>
                <a:latin typeface="Century Gothic" pitchFamily="34" charset="0"/>
              </a:rPr>
              <a:t>EXTENT OF DEEPENING</a:t>
            </a:r>
          </a:p>
        </p:txBody>
      </p:sp>
      <p:sp>
        <p:nvSpPr>
          <p:cNvPr id="142" name="Rectangle 141"/>
          <p:cNvSpPr>
            <a:spLocks noChangeArrowheads="1"/>
          </p:cNvSpPr>
          <p:nvPr/>
        </p:nvSpPr>
        <p:spPr bwMode="auto">
          <a:xfrm>
            <a:off x="4278313" y="3870325"/>
            <a:ext cx="163512" cy="273050"/>
          </a:xfrm>
          <a:prstGeom prst="rect">
            <a:avLst/>
          </a:prstGeom>
          <a:solidFill>
            <a:srgbClr val="00B0F0"/>
          </a:solidFill>
          <a:ln w="25400" algn="ctr">
            <a:noFill/>
            <a:miter lim="800000"/>
            <a:headEnd/>
            <a:tailEnd/>
          </a:ln>
          <a:effectLst>
            <a:outerShdw dist="35921" dir="2700000" algn="ctr" rotWithShape="0">
              <a:schemeClr val="tx1"/>
            </a:outerShdw>
          </a:effectLst>
        </p:spPr>
        <p:txBody>
          <a:bodyPr anchor="ctr"/>
          <a:lstStyle/>
          <a:p>
            <a:pPr algn="ctr">
              <a:defRPr/>
            </a:pPr>
            <a:endParaRPr lang="en-US">
              <a:solidFill>
                <a:schemeClr val="lt1"/>
              </a:solidFill>
              <a:latin typeface="+mn-lt"/>
              <a:cs typeface="+mn-cs"/>
            </a:endParaRPr>
          </a:p>
        </p:txBody>
      </p:sp>
      <p:sp>
        <p:nvSpPr>
          <p:cNvPr id="25640" name="TextBox 142"/>
          <p:cNvSpPr txBox="1">
            <a:spLocks noChangeArrowheads="1"/>
          </p:cNvSpPr>
          <p:nvPr/>
        </p:nvSpPr>
        <p:spPr bwMode="auto">
          <a:xfrm>
            <a:off x="4419600" y="3881438"/>
            <a:ext cx="1470025" cy="274637"/>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1200">
                <a:solidFill>
                  <a:schemeClr val="bg1"/>
                </a:solidFill>
                <a:latin typeface="Century Gothic" pitchFamily="34" charset="0"/>
              </a:rPr>
              <a:t>WIDENING AREAS</a:t>
            </a:r>
          </a:p>
        </p:txBody>
      </p:sp>
      <p:sp>
        <p:nvSpPr>
          <p:cNvPr id="144" name="Rectangle 143"/>
          <p:cNvSpPr>
            <a:spLocks noChangeArrowheads="1"/>
          </p:cNvSpPr>
          <p:nvPr/>
        </p:nvSpPr>
        <p:spPr bwMode="auto">
          <a:xfrm>
            <a:off x="6248400" y="3870325"/>
            <a:ext cx="163513" cy="273050"/>
          </a:xfrm>
          <a:prstGeom prst="rect">
            <a:avLst/>
          </a:prstGeom>
          <a:solidFill>
            <a:srgbClr val="FFFF00"/>
          </a:solidFill>
          <a:ln w="25400" algn="ctr">
            <a:noFill/>
            <a:miter lim="800000"/>
            <a:headEnd/>
            <a:tailEnd/>
          </a:ln>
          <a:effectLst>
            <a:outerShdw dist="35921" dir="2700000" algn="ctr" rotWithShape="0">
              <a:schemeClr val="tx1"/>
            </a:outerShdw>
          </a:effectLst>
        </p:spPr>
        <p:txBody>
          <a:bodyPr anchor="ctr"/>
          <a:lstStyle/>
          <a:p>
            <a:pPr algn="ctr">
              <a:defRPr/>
            </a:pPr>
            <a:endParaRPr lang="en-US">
              <a:solidFill>
                <a:schemeClr val="lt1"/>
              </a:solidFill>
              <a:latin typeface="+mn-lt"/>
              <a:cs typeface="+mn-cs"/>
            </a:endParaRPr>
          </a:p>
        </p:txBody>
      </p:sp>
      <p:sp>
        <p:nvSpPr>
          <p:cNvPr id="25642" name="TextBox 144"/>
          <p:cNvSpPr txBox="1">
            <a:spLocks noChangeArrowheads="1"/>
          </p:cNvSpPr>
          <p:nvPr/>
        </p:nvSpPr>
        <p:spPr bwMode="auto">
          <a:xfrm>
            <a:off x="6389688" y="3881438"/>
            <a:ext cx="2189162" cy="274637"/>
          </a:xfrm>
          <a:prstGeom prst="rect">
            <a:avLst/>
          </a:prstGeom>
          <a:noFill/>
          <a:ln w="9525">
            <a:noFill/>
            <a:miter lim="800000"/>
            <a:headEnd/>
            <a:tailEnd/>
          </a:ln>
          <a:effectLst>
            <a:outerShdw dist="35921" dir="2700000" algn="ctr" rotWithShape="0">
              <a:schemeClr val="tx1"/>
            </a:outerShdw>
          </a:effectLst>
        </p:spPr>
        <p:txBody>
          <a:bodyPr wrap="none">
            <a:spAutoFit/>
          </a:bodyPr>
          <a:lstStyle/>
          <a:p>
            <a:pPr>
              <a:defRPr/>
            </a:pPr>
            <a:r>
              <a:rPr lang="en-US" sz="1200">
                <a:solidFill>
                  <a:schemeClr val="bg1"/>
                </a:solidFill>
                <a:latin typeface="Century Gothic" pitchFamily="34" charset="0"/>
              </a:rPr>
              <a:t>TURNING BASIN EXPANSION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5" descr="BACKGROUNDS_3"/>
          <p:cNvPicPr>
            <a:picLocks noChangeAspect="1" noChangeArrowheads="1"/>
          </p:cNvPicPr>
          <p:nvPr/>
        </p:nvPicPr>
        <p:blipFill>
          <a:blip r:embed="rId3" cstate="print"/>
          <a:srcRect l="659"/>
          <a:stretch>
            <a:fillRect/>
          </a:stretch>
        </p:blipFill>
        <p:spPr bwMode="auto">
          <a:xfrm>
            <a:off x="0" y="0"/>
            <a:ext cx="9144000" cy="6858000"/>
          </a:xfrm>
          <a:prstGeom prst="rect">
            <a:avLst/>
          </a:prstGeom>
          <a:noFill/>
          <a:ln w="9525">
            <a:noFill/>
            <a:miter lim="800000"/>
            <a:headEnd/>
            <a:tailEnd/>
          </a:ln>
        </p:spPr>
      </p:pic>
      <p:grpSp>
        <p:nvGrpSpPr>
          <p:cNvPr id="2" name="Group 35"/>
          <p:cNvGrpSpPr>
            <a:grpSpLocks/>
          </p:cNvGrpSpPr>
          <p:nvPr/>
        </p:nvGrpSpPr>
        <p:grpSpPr bwMode="auto">
          <a:xfrm>
            <a:off x="0" y="6510338"/>
            <a:ext cx="9144000" cy="385762"/>
            <a:chOff x="0" y="6510338"/>
            <a:chExt cx="9144000" cy="385762"/>
          </a:xfrm>
        </p:grpSpPr>
        <p:sp>
          <p:nvSpPr>
            <p:cNvPr id="63" name="Rectangle 22"/>
            <p:cNvSpPr>
              <a:spLocks noChangeArrowheads="1"/>
            </p:cNvSpPr>
            <p:nvPr/>
          </p:nvSpPr>
          <p:spPr bwMode="auto">
            <a:xfrm>
              <a:off x="0" y="6510338"/>
              <a:ext cx="9144000" cy="376237"/>
            </a:xfrm>
            <a:prstGeom prst="rect">
              <a:avLst/>
            </a:prstGeom>
            <a:solidFill>
              <a:srgbClr val="000000"/>
            </a:solidFill>
            <a:ln w="9525">
              <a:solidFill>
                <a:srgbClr val="000000"/>
              </a:solidFill>
              <a:miter lim="800000"/>
              <a:headEnd/>
              <a:tailEnd/>
            </a:ln>
          </p:spPr>
          <p:txBody>
            <a:bodyPr anchor="ctr">
              <a:spAutoFit/>
            </a:bodyPr>
            <a:lstStyle/>
            <a:p>
              <a:pPr fontAlgn="auto">
                <a:spcBef>
                  <a:spcPts val="0"/>
                </a:spcBef>
                <a:spcAft>
                  <a:spcPts val="0"/>
                </a:spcAft>
                <a:defRPr/>
              </a:pPr>
              <a:endParaRPr lang="en-US" kern="0" dirty="0">
                <a:solidFill>
                  <a:sysClr val="windowText" lastClr="000000"/>
                </a:solidFill>
                <a:latin typeface="+mn-lt"/>
                <a:cs typeface="+mn-cs"/>
              </a:endParaRPr>
            </a:p>
          </p:txBody>
        </p:sp>
        <p:sp>
          <p:nvSpPr>
            <p:cNvPr id="64" name="Rectangle 23"/>
            <p:cNvSpPr>
              <a:spLocks noChangeArrowheads="1"/>
            </p:cNvSpPr>
            <p:nvPr/>
          </p:nvSpPr>
          <p:spPr bwMode="auto">
            <a:xfrm>
              <a:off x="0" y="6529388"/>
              <a:ext cx="3781425" cy="366712"/>
            </a:xfrm>
            <a:prstGeom prst="rect">
              <a:avLst/>
            </a:prstGeom>
            <a:noFill/>
            <a:ln w="9525">
              <a:noFill/>
              <a:miter lim="800000"/>
              <a:headEnd/>
              <a:tailEnd/>
            </a:ln>
            <a:effectLst/>
          </p:spPr>
          <p:txBody>
            <a:bodyPr>
              <a:spAutoFit/>
            </a:bodyPr>
            <a:lstStyle/>
            <a:p>
              <a:pPr fontAlgn="auto">
                <a:spcBef>
                  <a:spcPts val="0"/>
                </a:spcBef>
                <a:spcAft>
                  <a:spcPts val="0"/>
                </a:spcAft>
                <a:defRPr/>
              </a:pPr>
              <a:r>
                <a:rPr lang="en-US" kern="0" dirty="0">
                  <a:solidFill>
                    <a:srgbClr val="FFFFFF"/>
                  </a:solidFill>
                  <a:latin typeface="+mn-lt"/>
                  <a:cs typeface="+mn-cs"/>
                </a:rPr>
                <a:t>BUILDING STRONG</a:t>
              </a:r>
              <a:r>
                <a:rPr lang="en-US" sz="900" kern="0" dirty="0">
                  <a:solidFill>
                    <a:srgbClr val="FFFFFF"/>
                  </a:solidFill>
                  <a:latin typeface="+mn-lt"/>
                  <a:cs typeface="+mn-cs"/>
                </a:rPr>
                <a:t>®</a:t>
              </a:r>
              <a:endParaRPr lang="en-US" kern="0" dirty="0">
                <a:solidFill>
                  <a:srgbClr val="FFFFFF"/>
                </a:solidFill>
                <a:latin typeface="+mn-lt"/>
                <a:cs typeface="+mn-cs"/>
              </a:endParaRPr>
            </a:p>
          </p:txBody>
        </p:sp>
        <p:sp>
          <p:nvSpPr>
            <p:cNvPr id="65" name="Text Box 11"/>
            <p:cNvSpPr txBox="1">
              <a:spLocks noChangeArrowheads="1"/>
            </p:cNvSpPr>
            <p:nvPr/>
          </p:nvSpPr>
          <p:spPr bwMode="auto">
            <a:xfrm>
              <a:off x="4105275" y="6591300"/>
              <a:ext cx="5038725" cy="257175"/>
            </a:xfrm>
            <a:prstGeom prst="rect">
              <a:avLst/>
            </a:prstGeom>
            <a:noFill/>
            <a:ln w="9525">
              <a:noFill/>
              <a:miter lim="800000"/>
              <a:headEnd/>
              <a:tailEnd/>
            </a:ln>
            <a:effectLst/>
          </p:spPr>
          <p:txBody>
            <a:bodyPr>
              <a:spAutoFit/>
            </a:bodyPr>
            <a:lstStyle/>
            <a:p>
              <a:pPr algn="r" fontAlgn="auto">
                <a:lnSpc>
                  <a:spcPct val="90000"/>
                </a:lnSpc>
                <a:spcAft>
                  <a:spcPts val="0"/>
                </a:spcAft>
                <a:defRPr/>
              </a:pPr>
              <a:r>
                <a:rPr lang="en-US" sz="1200" kern="0" dirty="0">
                  <a:solidFill>
                    <a:srgbClr val="FFFFFF"/>
                  </a:solidFill>
                  <a:cs typeface="+mn-cs"/>
                </a:rPr>
                <a:t>US ARMY CORPS OF ENGINEERS | Jacksonville District</a:t>
              </a:r>
            </a:p>
          </p:txBody>
        </p:sp>
      </p:grpSp>
      <p:sp>
        <p:nvSpPr>
          <p:cNvPr id="32" name="Rectangle 22"/>
          <p:cNvSpPr>
            <a:spLocks noChangeArrowheads="1"/>
          </p:cNvSpPr>
          <p:nvPr/>
        </p:nvSpPr>
        <p:spPr bwMode="auto">
          <a:xfrm>
            <a:off x="0" y="6510338"/>
            <a:ext cx="9144000" cy="376237"/>
          </a:xfrm>
          <a:prstGeom prst="rect">
            <a:avLst/>
          </a:prstGeom>
          <a:solidFill>
            <a:srgbClr val="000000"/>
          </a:solidFill>
          <a:ln w="9525">
            <a:solidFill>
              <a:srgbClr val="000000"/>
            </a:solidFill>
            <a:miter lim="800000"/>
            <a:headEnd/>
            <a:tailEnd/>
          </a:ln>
        </p:spPr>
        <p:txBody>
          <a:bodyPr anchor="ctr">
            <a:spAutoFit/>
          </a:bodyPr>
          <a:lstStyle/>
          <a:p>
            <a:pPr fontAlgn="auto">
              <a:spcBef>
                <a:spcPts val="0"/>
              </a:spcBef>
              <a:spcAft>
                <a:spcPts val="0"/>
              </a:spcAft>
              <a:defRPr/>
            </a:pPr>
            <a:endParaRPr lang="en-US" kern="0" dirty="0">
              <a:solidFill>
                <a:sysClr val="windowText" lastClr="000000"/>
              </a:solidFill>
              <a:latin typeface="+mn-lt"/>
              <a:cs typeface="+mn-cs"/>
            </a:endParaRPr>
          </a:p>
        </p:txBody>
      </p:sp>
      <p:sp>
        <p:nvSpPr>
          <p:cNvPr id="33" name="Rectangle 23"/>
          <p:cNvSpPr>
            <a:spLocks noChangeArrowheads="1"/>
          </p:cNvSpPr>
          <p:nvPr/>
        </p:nvSpPr>
        <p:spPr bwMode="auto">
          <a:xfrm>
            <a:off x="0" y="6529388"/>
            <a:ext cx="3781425" cy="366712"/>
          </a:xfrm>
          <a:prstGeom prst="rect">
            <a:avLst/>
          </a:prstGeom>
          <a:noFill/>
          <a:ln w="9525">
            <a:noFill/>
            <a:miter lim="800000"/>
            <a:headEnd/>
            <a:tailEnd/>
          </a:ln>
          <a:effectLst/>
        </p:spPr>
        <p:txBody>
          <a:bodyPr>
            <a:spAutoFit/>
          </a:bodyPr>
          <a:lstStyle/>
          <a:p>
            <a:pPr fontAlgn="auto">
              <a:spcBef>
                <a:spcPts val="0"/>
              </a:spcBef>
              <a:spcAft>
                <a:spcPts val="0"/>
              </a:spcAft>
              <a:defRPr/>
            </a:pPr>
            <a:r>
              <a:rPr lang="en-US" kern="0" dirty="0">
                <a:solidFill>
                  <a:srgbClr val="FFFFFF"/>
                </a:solidFill>
                <a:latin typeface="+mn-lt"/>
                <a:cs typeface="+mn-cs"/>
              </a:rPr>
              <a:t>BUILDING STRONG</a:t>
            </a:r>
            <a:r>
              <a:rPr lang="en-US" sz="900" kern="0" dirty="0">
                <a:solidFill>
                  <a:srgbClr val="FFFFFF"/>
                </a:solidFill>
                <a:latin typeface="+mn-lt"/>
                <a:cs typeface="+mn-cs"/>
              </a:rPr>
              <a:t>®</a:t>
            </a:r>
            <a:endParaRPr lang="en-US" kern="0" dirty="0">
              <a:solidFill>
                <a:srgbClr val="FFFFFF"/>
              </a:solidFill>
              <a:latin typeface="+mn-lt"/>
              <a:cs typeface="+mn-cs"/>
            </a:endParaRPr>
          </a:p>
        </p:txBody>
      </p:sp>
      <p:sp>
        <p:nvSpPr>
          <p:cNvPr id="34" name="Text Box 11"/>
          <p:cNvSpPr txBox="1">
            <a:spLocks noChangeArrowheads="1"/>
          </p:cNvSpPr>
          <p:nvPr/>
        </p:nvSpPr>
        <p:spPr bwMode="auto">
          <a:xfrm>
            <a:off x="4105275" y="6591300"/>
            <a:ext cx="5038725" cy="257175"/>
          </a:xfrm>
          <a:prstGeom prst="rect">
            <a:avLst/>
          </a:prstGeom>
          <a:noFill/>
          <a:ln w="9525">
            <a:noFill/>
            <a:miter lim="800000"/>
            <a:headEnd/>
            <a:tailEnd/>
          </a:ln>
          <a:effectLst/>
        </p:spPr>
        <p:txBody>
          <a:bodyPr>
            <a:spAutoFit/>
          </a:bodyPr>
          <a:lstStyle/>
          <a:p>
            <a:pPr algn="r" fontAlgn="auto">
              <a:lnSpc>
                <a:spcPct val="90000"/>
              </a:lnSpc>
              <a:spcAft>
                <a:spcPts val="0"/>
              </a:spcAft>
              <a:defRPr/>
            </a:pPr>
            <a:r>
              <a:rPr lang="en-US" sz="1200" kern="0" dirty="0">
                <a:solidFill>
                  <a:srgbClr val="FFFFFF"/>
                </a:solidFill>
                <a:cs typeface="+mn-cs"/>
              </a:rPr>
              <a:t>US ARMY CORPS OF ENGINEERS | Jacksonville District</a:t>
            </a:r>
          </a:p>
        </p:txBody>
      </p:sp>
      <p:sp>
        <p:nvSpPr>
          <p:cNvPr id="10247" name="Title 4"/>
          <p:cNvSpPr txBox="1">
            <a:spLocks/>
          </p:cNvSpPr>
          <p:nvPr/>
        </p:nvSpPr>
        <p:spPr bwMode="auto">
          <a:xfrm>
            <a:off x="0" y="11113"/>
            <a:ext cx="9144000" cy="1143000"/>
          </a:xfrm>
          <a:prstGeom prst="rect">
            <a:avLst/>
          </a:prstGeom>
          <a:noFill/>
          <a:ln w="9525">
            <a:noFill/>
            <a:miter lim="800000"/>
            <a:headEnd/>
            <a:tailEnd/>
          </a:ln>
        </p:spPr>
        <p:txBody>
          <a:bodyPr anchor="ctr"/>
          <a:lstStyle/>
          <a:p>
            <a:pPr algn="ctr" eaLnBrk="0" hangingPunct="0"/>
            <a:r>
              <a:rPr lang="en-US" sz="4400" b="1">
                <a:solidFill>
                  <a:srgbClr val="006699"/>
                </a:solidFill>
                <a:latin typeface="Century Gothic" pitchFamily="34" charset="0"/>
              </a:rPr>
              <a:t>ECONOMICS OVERVIEW</a:t>
            </a:r>
          </a:p>
        </p:txBody>
      </p:sp>
      <p:sp>
        <p:nvSpPr>
          <p:cNvPr id="10248" name="Slide Number Placeholder 5"/>
          <p:cNvSpPr>
            <a:spLocks noGrp="1"/>
          </p:cNvSpPr>
          <p:nvPr>
            <p:ph type="sldNum" sz="quarter" idx="4294967295"/>
          </p:nvPr>
        </p:nvSpPr>
        <p:spPr bwMode="auto">
          <a:xfrm>
            <a:off x="8550275" y="0"/>
            <a:ext cx="593725" cy="350838"/>
          </a:xfrm>
          <a:prstGeom prst="rect">
            <a:avLst/>
          </a:prstGeom>
          <a:noFill/>
          <a:ln>
            <a:miter lim="800000"/>
            <a:headEnd/>
            <a:tailEnd/>
          </a:ln>
        </p:spPr>
        <p:txBody>
          <a:bodyPr/>
          <a:lstStyle/>
          <a:p>
            <a:pPr marL="228600" indent="-228600" algn="ctr"/>
            <a:fld id="{984C0D6D-D7F7-458B-979C-827E0510AAAF}" type="slidenum">
              <a:rPr lang="en-US" sz="1200"/>
              <a:pPr marL="228600" indent="-228600" algn="ctr"/>
              <a:t>7</a:t>
            </a:fld>
            <a:endParaRPr lang="en-US" sz="1200"/>
          </a:p>
        </p:txBody>
      </p:sp>
      <p:sp>
        <p:nvSpPr>
          <p:cNvPr id="10249" name="Content Placeholder 2"/>
          <p:cNvSpPr>
            <a:spLocks noGrp="1"/>
          </p:cNvSpPr>
          <p:nvPr>
            <p:ph idx="4294967295"/>
          </p:nvPr>
        </p:nvSpPr>
        <p:spPr>
          <a:xfrm>
            <a:off x="119268" y="1335847"/>
            <a:ext cx="9024732" cy="3886200"/>
          </a:xfrm>
          <a:prstGeom prst="rect">
            <a:avLst/>
          </a:prstGeom>
        </p:spPr>
        <p:txBody>
          <a:bodyPr/>
          <a:lstStyle/>
          <a:p>
            <a:pPr>
              <a:spcAft>
                <a:spcPct val="50000"/>
              </a:spcAft>
            </a:pPr>
            <a:r>
              <a:rPr lang="en-US" sz="2800" b="1" dirty="0" smtClean="0">
                <a:latin typeface="Century Gothic" pitchFamily="34" charset="0"/>
              </a:rPr>
              <a:t>Why we do economic analyses</a:t>
            </a:r>
          </a:p>
          <a:p>
            <a:pPr>
              <a:spcAft>
                <a:spcPct val="50000"/>
              </a:spcAft>
            </a:pPr>
            <a:r>
              <a:rPr lang="en-US" sz="2800" b="1" dirty="0" smtClean="0">
                <a:latin typeface="Century Gothic" pitchFamily="34" charset="0"/>
              </a:rPr>
              <a:t>What is National Economic Development (NED)?</a:t>
            </a:r>
          </a:p>
          <a:p>
            <a:pPr>
              <a:spcAft>
                <a:spcPct val="50000"/>
              </a:spcAft>
            </a:pPr>
            <a:r>
              <a:rPr lang="en-US" sz="2800" b="1" dirty="0" smtClean="0">
                <a:latin typeface="Century Gothic" pitchFamily="34" charset="0"/>
              </a:rPr>
              <a:t>NED and Jacksonville Harbor</a:t>
            </a:r>
          </a:p>
          <a:p>
            <a:pPr>
              <a:spcAft>
                <a:spcPct val="50000"/>
              </a:spcAft>
            </a:pPr>
            <a:r>
              <a:rPr lang="en-US" sz="2800" b="1" dirty="0" smtClean="0">
                <a:latin typeface="Century Gothic" pitchFamily="34" charset="0"/>
              </a:rPr>
              <a:t>Why is 45’ the NED Plan?</a:t>
            </a:r>
          </a:p>
        </p:txBody>
      </p:sp>
      <p:sp>
        <p:nvSpPr>
          <p:cNvPr id="10250"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 descr="CONSTITUTION"/>
          <p:cNvPicPr>
            <a:picLocks noChangeAspect="1" noChangeArrowheads="1"/>
          </p:cNvPicPr>
          <p:nvPr/>
        </p:nvPicPr>
        <p:blipFill>
          <a:blip r:embed="rId3" cstate="print"/>
          <a:srcRect b="4721"/>
          <a:stretch>
            <a:fillRect/>
          </a:stretch>
        </p:blipFill>
        <p:spPr bwMode="auto">
          <a:xfrm>
            <a:off x="0" y="0"/>
            <a:ext cx="9144000" cy="6534150"/>
          </a:xfrm>
          <a:prstGeom prst="rect">
            <a:avLst/>
          </a:prstGeom>
          <a:noFill/>
          <a:ln w="9525">
            <a:noFill/>
            <a:miter lim="800000"/>
            <a:headEnd/>
            <a:tailEnd/>
          </a:ln>
        </p:spPr>
      </p:pic>
      <p:sp>
        <p:nvSpPr>
          <p:cNvPr id="11267" name="Title 4"/>
          <p:cNvSpPr>
            <a:spLocks noGrp="1"/>
          </p:cNvSpPr>
          <p:nvPr>
            <p:ph type="title" idx="4294967295"/>
          </p:nvPr>
        </p:nvSpPr>
        <p:spPr>
          <a:xfrm>
            <a:off x="29817" y="109329"/>
            <a:ext cx="5649912" cy="1392238"/>
          </a:xfrm>
          <a:prstGeom prst="rect">
            <a:avLst/>
          </a:prstGeom>
        </p:spPr>
        <p:txBody>
          <a:bodyPr/>
          <a:lstStyle/>
          <a:p>
            <a:pPr algn="l"/>
            <a:r>
              <a:rPr lang="en-US" sz="3600" b="1" dirty="0" smtClean="0">
                <a:solidFill>
                  <a:srgbClr val="006699"/>
                </a:solidFill>
                <a:latin typeface="Century Gothic" pitchFamily="34" charset="0"/>
              </a:rPr>
              <a:t>WHY WE DO ECONOMIC ANALYSES….</a:t>
            </a:r>
          </a:p>
        </p:txBody>
      </p:sp>
      <p:sp>
        <p:nvSpPr>
          <p:cNvPr id="20484" name="Content Placeholder 5"/>
          <p:cNvSpPr>
            <a:spLocks noGrp="1"/>
          </p:cNvSpPr>
          <p:nvPr>
            <p:ph idx="4294967295"/>
          </p:nvPr>
        </p:nvSpPr>
        <p:spPr>
          <a:xfrm>
            <a:off x="99462" y="1412116"/>
            <a:ext cx="5808662" cy="5694362"/>
          </a:xfrm>
          <a:prstGeom prst="rect">
            <a:avLst/>
          </a:prstGeom>
        </p:spPr>
        <p:txBody>
          <a:bodyPr/>
          <a:lstStyle/>
          <a:p>
            <a:pPr marL="0" indent="0">
              <a:buFont typeface="Wingdings" pitchFamily="2" charset="2"/>
              <a:buNone/>
              <a:defRPr/>
            </a:pPr>
            <a:r>
              <a:rPr lang="en-US" sz="2000" b="1" dirty="0" smtClean="0">
                <a:solidFill>
                  <a:srgbClr val="006699"/>
                </a:solidFill>
                <a:latin typeface="Century Gothic" pitchFamily="34" charset="0"/>
              </a:rPr>
              <a:t>Why:</a:t>
            </a:r>
            <a:r>
              <a:rPr lang="en-US" sz="2000" b="1" dirty="0" smtClean="0">
                <a:latin typeface="Century Gothic" pitchFamily="34" charset="0"/>
              </a:rPr>
              <a:t> To determine </a:t>
            </a:r>
            <a:r>
              <a:rPr lang="en-US" sz="2000" b="1" u="sng" dirty="0" smtClean="0">
                <a:latin typeface="Century Gothic" pitchFamily="34" charset="0"/>
              </a:rPr>
              <a:t>Federal Interest </a:t>
            </a:r>
            <a:r>
              <a:rPr lang="en-US" sz="2000" b="1" dirty="0" smtClean="0">
                <a:latin typeface="Century Gothic" pitchFamily="34" charset="0"/>
              </a:rPr>
              <a:t>in navigable waterway improvements</a:t>
            </a:r>
            <a:br>
              <a:rPr lang="en-US" sz="2000" b="1" dirty="0" smtClean="0">
                <a:latin typeface="Century Gothic" pitchFamily="34" charset="0"/>
              </a:rPr>
            </a:br>
            <a:endParaRPr lang="en-US" sz="1200" b="1" dirty="0" smtClean="0">
              <a:latin typeface="Century Gothic" pitchFamily="34" charset="0"/>
            </a:endParaRPr>
          </a:p>
          <a:p>
            <a:pPr>
              <a:buSzPct val="120000"/>
              <a:defRPr/>
            </a:pPr>
            <a:r>
              <a:rPr lang="en-US" sz="2200" b="1" dirty="0" smtClean="0">
                <a:latin typeface="Century Gothic" pitchFamily="34" charset="0"/>
              </a:rPr>
              <a:t>Federal Interest </a:t>
            </a:r>
            <a:r>
              <a:rPr lang="en-US" sz="2200" dirty="0" smtClean="0">
                <a:latin typeface="Century Gothic" pitchFamily="34" charset="0"/>
              </a:rPr>
              <a:t>in Navigation improvements:</a:t>
            </a:r>
          </a:p>
          <a:p>
            <a:pPr lvl="1">
              <a:defRPr/>
            </a:pPr>
            <a:r>
              <a:rPr lang="en-US" sz="1800" dirty="0" smtClean="0">
                <a:latin typeface="Century Gothic" pitchFamily="34" charset="0"/>
              </a:rPr>
              <a:t>U.S. Constitution </a:t>
            </a:r>
          </a:p>
          <a:p>
            <a:pPr lvl="1">
              <a:defRPr/>
            </a:pPr>
            <a:r>
              <a:rPr lang="en-US" sz="1800" dirty="0" smtClean="0">
                <a:latin typeface="Century Gothic" pitchFamily="34" charset="0"/>
              </a:rPr>
              <a:t>Linkage to navigable waterways</a:t>
            </a:r>
          </a:p>
          <a:p>
            <a:pPr lvl="1">
              <a:buSzPct val="120000"/>
              <a:buFont typeface="Arial" charset="0"/>
              <a:buNone/>
              <a:defRPr/>
            </a:pPr>
            <a:endParaRPr lang="en-US" sz="1200" dirty="0" smtClean="0">
              <a:latin typeface="Century Gothic" pitchFamily="34" charset="0"/>
            </a:endParaRPr>
          </a:p>
          <a:p>
            <a:pPr>
              <a:buSzPct val="120000"/>
              <a:defRPr/>
            </a:pPr>
            <a:r>
              <a:rPr lang="en-US" sz="2200" b="1" dirty="0" smtClean="0">
                <a:latin typeface="Century Gothic" pitchFamily="34" charset="0"/>
              </a:rPr>
              <a:t>Navigation Project Purpose</a:t>
            </a:r>
            <a:r>
              <a:rPr lang="en-US" sz="2200" dirty="0" smtClean="0">
                <a:latin typeface="Century Gothic" pitchFamily="34" charset="0"/>
              </a:rPr>
              <a:t>:</a:t>
            </a:r>
          </a:p>
          <a:p>
            <a:pPr lvl="1">
              <a:defRPr/>
            </a:pPr>
            <a:r>
              <a:rPr lang="en-US" sz="1800" dirty="0" smtClean="0">
                <a:latin typeface="Century Gothic" pitchFamily="34" charset="0"/>
              </a:rPr>
              <a:t>Move people, freight</a:t>
            </a:r>
          </a:p>
          <a:p>
            <a:pPr lvl="1">
              <a:defRPr/>
            </a:pPr>
            <a:r>
              <a:rPr lang="en-US" sz="1800" dirty="0" smtClean="0">
                <a:latin typeface="Century Gothic" pitchFamily="34" charset="0"/>
              </a:rPr>
              <a:t>Facilitate commerce</a:t>
            </a:r>
          </a:p>
          <a:p>
            <a:pPr lvl="1">
              <a:buSzPct val="120000"/>
              <a:buFont typeface="Arial" charset="0"/>
              <a:buNone/>
              <a:defRPr/>
            </a:pPr>
            <a:endParaRPr lang="en-US" sz="1200" dirty="0" smtClean="0">
              <a:latin typeface="Century Gothic" pitchFamily="34" charset="0"/>
            </a:endParaRPr>
          </a:p>
          <a:p>
            <a:pPr>
              <a:buSzPct val="120000"/>
              <a:defRPr/>
            </a:pPr>
            <a:r>
              <a:rPr lang="en-US" sz="2200" b="1" dirty="0" smtClean="0">
                <a:latin typeface="Century Gothic" pitchFamily="34" charset="0"/>
              </a:rPr>
              <a:t>How is Federal Interest Determined?</a:t>
            </a:r>
            <a:endParaRPr lang="en-US" sz="2000" b="1" dirty="0" smtClean="0">
              <a:latin typeface="Century Gothic" pitchFamily="34" charset="0"/>
            </a:endParaRPr>
          </a:p>
          <a:p>
            <a:pPr marL="747713" lvl="1" indent="-284163">
              <a:buFont typeface="Century Gothic" pitchFamily="34" charset="0"/>
              <a:buChar char="►"/>
              <a:defRPr/>
            </a:pPr>
            <a:r>
              <a:rPr lang="en-US" sz="1800" dirty="0" smtClean="0">
                <a:latin typeface="Century Gothic" pitchFamily="34" charset="0"/>
              </a:rPr>
              <a:t>National Economic Development (NED)</a:t>
            </a:r>
          </a:p>
          <a:p>
            <a:pPr marL="0" indent="0">
              <a:buFont typeface="Wingdings" pitchFamily="2" charset="2"/>
              <a:buNone/>
              <a:defRPr/>
            </a:pPr>
            <a:endParaRPr lang="en-US" sz="500" b="1" dirty="0" smtClean="0">
              <a:latin typeface="Century Gothic" pitchFamily="34" charset="0"/>
            </a:endParaRPr>
          </a:p>
          <a:p>
            <a:pPr marL="0" indent="0">
              <a:defRPr/>
            </a:pPr>
            <a:endParaRPr lang="en-US" sz="1800" dirty="0" smtClean="0">
              <a:latin typeface="Century Gothic" pitchFamily="34" charset="0"/>
            </a:endParaRPr>
          </a:p>
        </p:txBody>
      </p:sp>
      <p:sp>
        <p:nvSpPr>
          <p:cNvPr id="11269" name="Slide Number Placeholder 5"/>
          <p:cNvSpPr>
            <a:spLocks noGrp="1"/>
          </p:cNvSpPr>
          <p:nvPr>
            <p:ph type="sldNum" sz="quarter" idx="4294967295"/>
          </p:nvPr>
        </p:nvSpPr>
        <p:spPr bwMode="auto">
          <a:xfrm>
            <a:off x="8550275" y="0"/>
            <a:ext cx="593725" cy="350838"/>
          </a:xfrm>
          <a:prstGeom prst="rect">
            <a:avLst/>
          </a:prstGeom>
          <a:noFill/>
          <a:ln>
            <a:miter lim="800000"/>
            <a:headEnd/>
            <a:tailEnd/>
          </a:ln>
        </p:spPr>
        <p:txBody>
          <a:bodyPr/>
          <a:lstStyle/>
          <a:p>
            <a:pPr marL="228600" indent="-228600" algn="ctr"/>
            <a:fld id="{ED74784A-550B-4FDC-9DE6-FCFE0ADCAB96}" type="slidenum">
              <a:rPr lang="en-US" sz="1200"/>
              <a:pPr marL="228600" indent="-228600" algn="ctr"/>
              <a:t>8</a:t>
            </a:fld>
            <a:endParaRPr lang="en-US" sz="1200"/>
          </a:p>
        </p:txBody>
      </p:sp>
      <p:sp>
        <p:nvSpPr>
          <p:cNvPr id="11270" name="Rectangle 8"/>
          <p:cNvSpPr>
            <a:spLocks noChangeArrowheads="1"/>
          </p:cNvSpPr>
          <p:nvPr/>
        </p:nvSpPr>
        <p:spPr bwMode="auto">
          <a:xfrm rot="-5400000">
            <a:off x="6025356" y="3355182"/>
            <a:ext cx="3178175" cy="2627312"/>
          </a:xfrm>
          <a:prstGeom prst="rect">
            <a:avLst/>
          </a:prstGeom>
          <a:solidFill>
            <a:srgbClr val="FFFFFF">
              <a:alpha val="54117"/>
            </a:srgbClr>
          </a:solidFill>
          <a:ln w="9525">
            <a:noFill/>
            <a:miter lim="800000"/>
            <a:headEnd/>
            <a:tailEnd/>
          </a:ln>
        </p:spPr>
        <p:txBody>
          <a:bodyPr wrap="none" anchor="ctr"/>
          <a:lstStyle/>
          <a:p>
            <a:endParaRPr lang="en-US"/>
          </a:p>
        </p:txBody>
      </p:sp>
      <p:sp>
        <p:nvSpPr>
          <p:cNvPr id="20490" name="Text Box 10"/>
          <p:cNvSpPr txBox="1">
            <a:spLocks noChangeArrowheads="1"/>
          </p:cNvSpPr>
          <p:nvPr/>
        </p:nvSpPr>
        <p:spPr bwMode="auto">
          <a:xfrm>
            <a:off x="6377747" y="3421063"/>
            <a:ext cx="2470150" cy="2960687"/>
          </a:xfrm>
          <a:prstGeom prst="rect">
            <a:avLst/>
          </a:prstGeom>
          <a:noFill/>
          <a:ln w="9525">
            <a:noFill/>
            <a:miter lim="800000"/>
            <a:headEnd/>
            <a:tailEnd/>
          </a:ln>
          <a:effectLst/>
        </p:spPr>
        <p:txBody>
          <a:bodyPr>
            <a:spAutoFit/>
          </a:bodyPr>
          <a:lstStyle/>
          <a:p>
            <a:pPr algn="ctr">
              <a:defRPr/>
            </a:pPr>
            <a:r>
              <a:rPr lang="en-US" b="1" dirty="0">
                <a:solidFill>
                  <a:srgbClr val="361B00"/>
                </a:solidFill>
                <a:effectLst>
                  <a:outerShdw blurRad="38100" dist="38100" dir="2700000" algn="tl">
                    <a:srgbClr val="C0C0C0"/>
                  </a:outerShdw>
                </a:effectLst>
                <a:latin typeface="Century Gothic" pitchFamily="34" charset="0"/>
              </a:rPr>
              <a:t>[The Congress shall have power]</a:t>
            </a:r>
          </a:p>
          <a:p>
            <a:pPr algn="ctr">
              <a:defRPr/>
            </a:pPr>
            <a:endParaRPr lang="en-US" sz="800" b="1" dirty="0">
              <a:solidFill>
                <a:srgbClr val="361B00"/>
              </a:solidFill>
              <a:effectLst>
                <a:outerShdw blurRad="38100" dist="38100" dir="2700000" algn="tl">
                  <a:srgbClr val="C0C0C0"/>
                </a:outerShdw>
              </a:effectLst>
              <a:latin typeface="Century Gothic" pitchFamily="34" charset="0"/>
            </a:endParaRPr>
          </a:p>
          <a:p>
            <a:pPr algn="ctr">
              <a:defRPr/>
            </a:pPr>
            <a:r>
              <a:rPr lang="en-US" b="1" dirty="0">
                <a:solidFill>
                  <a:srgbClr val="361B00"/>
                </a:solidFill>
                <a:effectLst>
                  <a:outerShdw blurRad="38100" dist="38100" dir="2700000" algn="tl">
                    <a:srgbClr val="C0C0C0"/>
                  </a:outerShdw>
                </a:effectLst>
                <a:latin typeface="Century Gothic" pitchFamily="34" charset="0"/>
              </a:rPr>
              <a:t>To regulate commerce with foreign Nations, and among the several States, and with the Indian Tribes –</a:t>
            </a:r>
          </a:p>
          <a:p>
            <a:pPr algn="ctr">
              <a:defRPr/>
            </a:pPr>
            <a:endParaRPr lang="en-US" b="1" dirty="0">
              <a:solidFill>
                <a:srgbClr val="361B00"/>
              </a:solidFill>
              <a:effectLst>
                <a:outerShdw blurRad="38100" dist="38100" dir="2700000" algn="tl">
                  <a:srgbClr val="C0C0C0"/>
                </a:outerShdw>
              </a:effectLst>
              <a:latin typeface="Century Gothic" pitchFamily="34" charset="0"/>
            </a:endParaRPr>
          </a:p>
          <a:p>
            <a:pPr algn="ctr">
              <a:defRPr/>
            </a:pPr>
            <a:endParaRPr lang="en-US" dirty="0">
              <a:solidFill>
                <a:srgbClr val="361B00"/>
              </a:solidFill>
              <a:latin typeface="Century Gothic" pitchFamily="34" charset="0"/>
            </a:endParaRPr>
          </a:p>
        </p:txBody>
      </p:sp>
      <p:sp>
        <p:nvSpPr>
          <p:cNvPr id="11272" name="Rectangle 11"/>
          <p:cNvSpPr>
            <a:spLocks noChangeArrowheads="1"/>
          </p:cNvSpPr>
          <p:nvPr/>
        </p:nvSpPr>
        <p:spPr bwMode="auto">
          <a:xfrm>
            <a:off x="6435311" y="3261485"/>
            <a:ext cx="2338388" cy="2819400"/>
          </a:xfrm>
          <a:prstGeom prst="rect">
            <a:avLst/>
          </a:prstGeom>
          <a:noFill/>
          <a:ln w="9525">
            <a:solidFill>
              <a:srgbClr val="361B00"/>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0" y="381966"/>
            <a:ext cx="9144000" cy="1143000"/>
          </a:xfrm>
          <a:prstGeom prst="rect">
            <a:avLst/>
          </a:prstGeom>
        </p:spPr>
        <p:txBody>
          <a:bodyPr/>
          <a:lstStyle/>
          <a:p>
            <a:pPr>
              <a:lnSpc>
                <a:spcPct val="85000"/>
              </a:lnSpc>
            </a:pPr>
            <a:r>
              <a:rPr lang="en-US" sz="3200" b="1" dirty="0" smtClean="0">
                <a:solidFill>
                  <a:srgbClr val="006699"/>
                </a:solidFill>
                <a:latin typeface="Century Gothic" pitchFamily="34" charset="0"/>
              </a:rPr>
              <a:t>NATIONAL ECONOMIC DEVELOPMENT (NED)</a:t>
            </a:r>
          </a:p>
        </p:txBody>
      </p:sp>
      <p:sp>
        <p:nvSpPr>
          <p:cNvPr id="12292" name="Slide Number Placeholder 5"/>
          <p:cNvSpPr>
            <a:spLocks noGrp="1"/>
          </p:cNvSpPr>
          <p:nvPr>
            <p:ph type="sldNum" sz="quarter" idx="4294967295"/>
          </p:nvPr>
        </p:nvSpPr>
        <p:spPr bwMode="auto">
          <a:xfrm>
            <a:off x="8550275" y="0"/>
            <a:ext cx="593725" cy="350838"/>
          </a:xfrm>
          <a:prstGeom prst="rect">
            <a:avLst/>
          </a:prstGeom>
          <a:noFill/>
          <a:ln>
            <a:miter lim="800000"/>
            <a:headEnd/>
            <a:tailEnd/>
          </a:ln>
        </p:spPr>
        <p:txBody>
          <a:bodyPr/>
          <a:lstStyle/>
          <a:p>
            <a:pPr marL="228600" indent="-228600" algn="ctr"/>
            <a:fld id="{63124DBE-B21D-4503-B4BB-328A06FDE254}" type="slidenum">
              <a:rPr lang="en-US" sz="1200"/>
              <a:pPr marL="228600" indent="-228600" algn="ctr"/>
              <a:t>9</a:t>
            </a:fld>
            <a:endParaRPr lang="en-US" sz="1200"/>
          </a:p>
        </p:txBody>
      </p:sp>
      <p:sp>
        <p:nvSpPr>
          <p:cNvPr id="12293" name="Line 4"/>
          <p:cNvSpPr>
            <a:spLocks noChangeShapeType="1"/>
          </p:cNvSpPr>
          <p:nvPr/>
        </p:nvSpPr>
        <p:spPr bwMode="auto">
          <a:xfrm>
            <a:off x="0" y="922338"/>
            <a:ext cx="9144000" cy="0"/>
          </a:xfrm>
          <a:prstGeom prst="line">
            <a:avLst/>
          </a:prstGeom>
          <a:noFill/>
          <a:ln w="9525">
            <a:solidFill>
              <a:schemeClr val="tx1"/>
            </a:solidFill>
            <a:round/>
            <a:headEnd/>
            <a:tailEnd/>
          </a:ln>
        </p:spPr>
        <p:txBody>
          <a:bodyPr/>
          <a:lstStyle/>
          <a:p>
            <a:endParaRPr lang="en-US"/>
          </a:p>
        </p:txBody>
      </p:sp>
      <p:pic>
        <p:nvPicPr>
          <p:cNvPr id="12294" name="Picture 5" descr="PostPanamaxMCSBlountIsland.jpg"/>
          <p:cNvPicPr>
            <a:picLocks noChangeAspect="1"/>
          </p:cNvPicPr>
          <p:nvPr/>
        </p:nvPicPr>
        <p:blipFill>
          <a:blip r:embed="rId3" cstate="print"/>
          <a:srcRect t="5949"/>
          <a:stretch>
            <a:fillRect/>
          </a:stretch>
        </p:blipFill>
        <p:spPr bwMode="auto">
          <a:xfrm>
            <a:off x="238125" y="4595813"/>
            <a:ext cx="4325938" cy="1660525"/>
          </a:xfrm>
          <a:prstGeom prst="rect">
            <a:avLst/>
          </a:prstGeom>
          <a:noFill/>
          <a:ln w="9525">
            <a:solidFill>
              <a:schemeClr val="tx1"/>
            </a:solidFill>
            <a:miter lim="800000"/>
            <a:headEnd/>
            <a:tailEnd/>
          </a:ln>
        </p:spPr>
      </p:pic>
      <p:pic>
        <p:nvPicPr>
          <p:cNvPr id="12295" name="Picture 6" descr="RoRoCarShipmentTallyRand.jpg"/>
          <p:cNvPicPr>
            <a:picLocks noChangeAspect="1"/>
          </p:cNvPicPr>
          <p:nvPr/>
        </p:nvPicPr>
        <p:blipFill>
          <a:blip r:embed="rId4" cstate="print"/>
          <a:srcRect t="37483"/>
          <a:stretch>
            <a:fillRect/>
          </a:stretch>
        </p:blipFill>
        <p:spPr bwMode="auto">
          <a:xfrm>
            <a:off x="4691063" y="4595813"/>
            <a:ext cx="4179887" cy="1674812"/>
          </a:xfrm>
          <a:prstGeom prst="rect">
            <a:avLst/>
          </a:prstGeom>
          <a:noFill/>
          <a:ln w="9525">
            <a:solidFill>
              <a:schemeClr val="tx1"/>
            </a:solidFill>
            <a:miter lim="800000"/>
            <a:headEnd/>
            <a:tailEnd/>
          </a:ln>
        </p:spPr>
      </p:pic>
      <p:sp>
        <p:nvSpPr>
          <p:cNvPr id="8" name="Content Placeholder 2"/>
          <p:cNvSpPr txBox="1">
            <a:spLocks/>
          </p:cNvSpPr>
          <p:nvPr/>
        </p:nvSpPr>
        <p:spPr bwMode="auto">
          <a:xfrm>
            <a:off x="247374" y="1106555"/>
            <a:ext cx="9458325" cy="5478463"/>
          </a:xfrm>
          <a:prstGeom prst="rect">
            <a:avLst/>
          </a:prstGeom>
          <a:noFill/>
          <a:ln>
            <a:miter lim="800000"/>
            <a:headEnd/>
            <a:tailEnd/>
          </a:ln>
        </p:spPr>
        <p:txBody>
          <a:bodyPr/>
          <a:lstStyle/>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2100" b="1" i="0" u="none" strike="noStrike" kern="0" cap="none" spc="0" normalizeH="0" baseline="0" noProof="0" dirty="0" smtClean="0">
                <a:ln>
                  <a:noFill/>
                </a:ln>
                <a:solidFill>
                  <a:srgbClr val="006699"/>
                </a:solidFill>
                <a:effectLst/>
                <a:uLnTx/>
                <a:uFillTx/>
                <a:latin typeface="Century Gothic" pitchFamily="34" charset="0"/>
                <a:ea typeface="+mn-ea"/>
                <a:cs typeface="+mn-cs"/>
              </a:rPr>
              <a:t>NED</a:t>
            </a:r>
            <a:r>
              <a:rPr kumimoji="0" lang="en-US" sz="2100" b="1" i="0" u="none" strike="noStrike" kern="0" cap="none" spc="0" normalizeH="0" baseline="0" noProof="0" dirty="0" smtClean="0">
                <a:ln>
                  <a:noFill/>
                </a:ln>
                <a:solidFill>
                  <a:schemeClr val="tx1"/>
                </a:solidFill>
                <a:effectLst/>
                <a:uLnTx/>
                <a:uFillTx/>
                <a:latin typeface="Century Gothic" pitchFamily="34" charset="0"/>
                <a:ea typeface="+mn-ea"/>
                <a:cs typeface="+mn-cs"/>
              </a:rPr>
              <a:t>  = contribution to national value of goods and services</a:t>
            </a:r>
            <a:endParaRPr kumimoji="0" lang="en-US" sz="2100" b="1" i="0" u="sng" strike="noStrike" kern="0" cap="none" spc="0" normalizeH="0" baseline="0" noProof="0" dirty="0" smtClean="0">
              <a:ln>
                <a:noFill/>
              </a:ln>
              <a:solidFill>
                <a:schemeClr val="tx1"/>
              </a:solidFill>
              <a:effectLst/>
              <a:uLnTx/>
              <a:uFillTx/>
              <a:latin typeface="Century Gothic" pitchFamily="34" charset="0"/>
              <a:ea typeface="+mn-ea"/>
              <a:cs typeface="+mn-cs"/>
            </a:endParaRPr>
          </a:p>
          <a:p>
            <a:pPr marL="742950" marR="0" lvl="1" indent="-285750" algn="l" defTabSz="914400" rtl="0" eaLnBrk="0" fontAlgn="base" latinLnBrk="0" hangingPunct="0">
              <a:lnSpc>
                <a:spcPct val="100000"/>
              </a:lnSpc>
              <a:spcBef>
                <a:spcPct val="20000"/>
              </a:spcBef>
              <a:spcAft>
                <a:spcPct val="0"/>
              </a:spcAft>
              <a:buClrTx/>
              <a:buSzPct val="120000"/>
              <a:buFont typeface="Wingdings" pitchFamily="2" charset="2"/>
              <a:buChar char="§"/>
              <a:tabLst/>
              <a:defRPr/>
            </a:pPr>
            <a:r>
              <a:rPr kumimoji="0" lang="en-US" sz="2000" b="1" i="0" u="none" strike="noStrike" kern="0" cap="none" spc="0" normalizeH="0" baseline="0" noProof="0" dirty="0" smtClean="0">
                <a:ln>
                  <a:noFill/>
                </a:ln>
                <a:solidFill>
                  <a:schemeClr val="tx1"/>
                </a:solidFill>
                <a:effectLst/>
                <a:uLnTx/>
                <a:uFillTx/>
                <a:latin typeface="Century Gothic" pitchFamily="34" charset="0"/>
              </a:rPr>
              <a:t>NED Benefit = Positive contribution</a:t>
            </a:r>
          </a:p>
          <a:p>
            <a:pPr marL="742950" marR="0" lvl="1" indent="-285750" algn="l" defTabSz="914400" rtl="0" eaLnBrk="0" fontAlgn="base" latinLnBrk="0" hangingPunct="0">
              <a:lnSpc>
                <a:spcPct val="100000"/>
              </a:lnSpc>
              <a:spcBef>
                <a:spcPct val="20000"/>
              </a:spcBef>
              <a:spcAft>
                <a:spcPct val="0"/>
              </a:spcAft>
              <a:buClrTx/>
              <a:buSzPct val="120000"/>
              <a:buFont typeface="Wingdings" pitchFamily="2" charset="2"/>
              <a:buChar char="§"/>
              <a:tabLst/>
              <a:defRPr/>
            </a:pPr>
            <a:r>
              <a:rPr kumimoji="0" lang="en-US" sz="2000" b="1" i="0" u="none" strike="noStrike" kern="0" cap="none" spc="0" normalizeH="0" baseline="0" noProof="0" dirty="0" smtClean="0">
                <a:ln>
                  <a:noFill/>
                </a:ln>
                <a:solidFill>
                  <a:schemeClr val="tx1"/>
                </a:solidFill>
                <a:effectLst/>
                <a:uLnTx/>
                <a:uFillTx/>
                <a:latin typeface="Century Gothic" pitchFamily="34" charset="0"/>
              </a:rPr>
              <a:t>NED Cost = Negative contribution</a:t>
            </a:r>
            <a:r>
              <a:rPr kumimoji="0" lang="en-US" sz="2400" b="1" i="0" u="none" strike="noStrike" kern="0" cap="none" spc="0" normalizeH="0" baseline="0" noProof="0" dirty="0" smtClean="0">
                <a:ln>
                  <a:noFill/>
                </a:ln>
                <a:solidFill>
                  <a:schemeClr val="tx1"/>
                </a:solidFill>
                <a:effectLst/>
                <a:uLnTx/>
                <a:uFillTx/>
                <a:latin typeface="Century Gothic" pitchFamily="34" charset="0"/>
              </a:rPr>
              <a:t/>
            </a:r>
            <a:br>
              <a:rPr kumimoji="0" lang="en-US" sz="2400" b="1" i="0" u="none" strike="noStrike" kern="0" cap="none" spc="0" normalizeH="0" baseline="0" noProof="0" dirty="0" smtClean="0">
                <a:ln>
                  <a:noFill/>
                </a:ln>
                <a:solidFill>
                  <a:schemeClr val="tx1"/>
                </a:solidFill>
                <a:effectLst/>
                <a:uLnTx/>
                <a:uFillTx/>
                <a:latin typeface="Century Gothic" pitchFamily="34" charset="0"/>
              </a:rPr>
            </a:br>
            <a:endParaRPr kumimoji="0" lang="en-US" sz="800" b="1" i="0" u="none" strike="noStrike" kern="0" cap="none" spc="0" normalizeH="0" baseline="0" noProof="0" dirty="0" smtClean="0">
              <a:ln>
                <a:noFill/>
              </a:ln>
              <a:solidFill>
                <a:schemeClr val="tx1"/>
              </a:solidFill>
              <a:effectLst/>
              <a:uLnTx/>
              <a:uFillTx/>
              <a:latin typeface="Century Gothic" pitchFamily="34" charset="0"/>
            </a:endParaRPr>
          </a:p>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2100" b="1" i="0" u="none" strike="noStrike" kern="0" cap="none" spc="0" normalizeH="0" baseline="0" noProof="0" dirty="0" smtClean="0">
                <a:ln>
                  <a:noFill/>
                </a:ln>
                <a:solidFill>
                  <a:srgbClr val="006699"/>
                </a:solidFill>
                <a:effectLst/>
                <a:uLnTx/>
                <a:uFillTx/>
                <a:latin typeface="Century Gothic" pitchFamily="34" charset="0"/>
                <a:ea typeface="+mn-ea"/>
                <a:cs typeface="+mn-cs"/>
              </a:rPr>
              <a:t>Unit of measurement:</a:t>
            </a:r>
            <a:r>
              <a:rPr kumimoji="0" lang="en-US" sz="2100" b="1" i="0" u="none" strike="noStrike" kern="0" cap="none" spc="0" normalizeH="0" baseline="0" noProof="0" dirty="0" smtClean="0">
                <a:ln>
                  <a:noFill/>
                </a:ln>
                <a:solidFill>
                  <a:schemeClr val="tx1"/>
                </a:solidFill>
                <a:effectLst/>
                <a:uLnTx/>
                <a:uFillTx/>
                <a:latin typeface="Century Gothic" pitchFamily="34" charset="0"/>
                <a:ea typeface="+mn-ea"/>
                <a:cs typeface="+mn-cs"/>
              </a:rPr>
              <a:t> Benefits and costs expressed in </a:t>
            </a:r>
            <a:r>
              <a:rPr kumimoji="0" lang="en-US" sz="2100" b="1" i="0" u="sng" strike="noStrike" kern="0" cap="none" spc="0" normalizeH="0" baseline="0" noProof="0" dirty="0" smtClean="0">
                <a:ln>
                  <a:noFill/>
                </a:ln>
                <a:solidFill>
                  <a:schemeClr val="tx1"/>
                </a:solidFill>
                <a:effectLst/>
                <a:uLnTx/>
                <a:uFillTx/>
                <a:latin typeface="Century Gothic" pitchFamily="34" charset="0"/>
                <a:ea typeface="+mn-ea"/>
                <a:cs typeface="+mn-cs"/>
              </a:rPr>
              <a:t>dollars</a:t>
            </a:r>
          </a:p>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2100" b="1" i="0" u="none" strike="noStrike" kern="0" cap="none" spc="0" normalizeH="0" baseline="0" noProof="0" dirty="0" smtClean="0">
                <a:ln>
                  <a:noFill/>
                </a:ln>
                <a:solidFill>
                  <a:srgbClr val="006699"/>
                </a:solidFill>
                <a:effectLst/>
                <a:uLnTx/>
                <a:uFillTx/>
                <a:latin typeface="Century Gothic" pitchFamily="34" charset="0"/>
                <a:ea typeface="+mn-ea"/>
                <a:cs typeface="+mn-cs"/>
              </a:rPr>
              <a:t>Benefit to Cost Ratio (BCR) </a:t>
            </a:r>
          </a:p>
          <a:p>
            <a:pPr marL="742950" marR="0" lvl="1" indent="-285750" algn="l" defTabSz="914400" rtl="0" eaLnBrk="0" fontAlgn="base" latinLnBrk="0" hangingPunct="0">
              <a:lnSpc>
                <a:spcPct val="100000"/>
              </a:lnSpc>
              <a:spcBef>
                <a:spcPct val="20000"/>
              </a:spcBef>
              <a:spcAft>
                <a:spcPct val="0"/>
              </a:spcAft>
              <a:buClrTx/>
              <a:buSzPct val="120000"/>
              <a:buFont typeface="Wingdings" pitchFamily="2" charset="2"/>
              <a:buChar char="§"/>
              <a:tabLst/>
              <a:defRPr/>
            </a:pPr>
            <a:r>
              <a:rPr kumimoji="0" lang="en-US" sz="2000" b="1" i="0" u="none" strike="noStrike" kern="0" cap="none" spc="0" normalizeH="0" baseline="0" noProof="0" dirty="0" smtClean="0">
                <a:ln>
                  <a:noFill/>
                </a:ln>
                <a:solidFill>
                  <a:schemeClr val="tx1"/>
                </a:solidFill>
                <a:effectLst/>
                <a:uLnTx/>
                <a:uFillTx/>
                <a:latin typeface="Century Gothic" pitchFamily="34" charset="0"/>
              </a:rPr>
              <a:t>NED Benefits/NED Costs</a:t>
            </a:r>
          </a:p>
          <a:p>
            <a:pPr marL="742950" marR="0" lvl="1" indent="-285750" algn="l" defTabSz="914400" rtl="0" eaLnBrk="0" fontAlgn="base" latinLnBrk="0" hangingPunct="0">
              <a:lnSpc>
                <a:spcPct val="100000"/>
              </a:lnSpc>
              <a:spcBef>
                <a:spcPct val="20000"/>
              </a:spcBef>
              <a:spcAft>
                <a:spcPct val="0"/>
              </a:spcAft>
              <a:buClrTx/>
              <a:buSzPct val="120000"/>
              <a:buFont typeface="Wingdings" pitchFamily="2" charset="2"/>
              <a:buChar char="§"/>
              <a:tabLst/>
              <a:defRPr/>
            </a:pPr>
            <a:r>
              <a:rPr kumimoji="0" lang="en-US" sz="2000" b="1" i="0" u="none" strike="noStrike" kern="0" cap="none" spc="0" normalizeH="0" baseline="0" noProof="0" dirty="0" smtClean="0">
                <a:ln>
                  <a:noFill/>
                </a:ln>
                <a:solidFill>
                  <a:schemeClr val="tx1"/>
                </a:solidFill>
                <a:effectLst/>
                <a:uLnTx/>
                <a:uFillTx/>
                <a:latin typeface="Century Gothic" pitchFamily="34" charset="0"/>
              </a:rPr>
              <a:t>BCR must exceed 1 to be authorized</a:t>
            </a:r>
            <a:r>
              <a:rPr kumimoji="0" lang="en-US" sz="2400" b="1" i="0" u="none" strike="noStrike" kern="0" cap="none" spc="0" normalizeH="0" baseline="0" noProof="0" dirty="0" smtClean="0">
                <a:ln>
                  <a:noFill/>
                </a:ln>
                <a:solidFill>
                  <a:schemeClr val="tx1"/>
                </a:solidFill>
                <a:effectLst/>
                <a:uLnTx/>
                <a:uFillTx/>
                <a:latin typeface="Century Gothic" pitchFamily="34" charset="0"/>
              </a:rPr>
              <a:t/>
            </a:r>
            <a:br>
              <a:rPr kumimoji="0" lang="en-US" sz="2400" b="1" i="0" u="none" strike="noStrike" kern="0" cap="none" spc="0" normalizeH="0" baseline="0" noProof="0" dirty="0" smtClean="0">
                <a:ln>
                  <a:noFill/>
                </a:ln>
                <a:solidFill>
                  <a:schemeClr val="tx1"/>
                </a:solidFill>
                <a:effectLst/>
                <a:uLnTx/>
                <a:uFillTx/>
                <a:latin typeface="Century Gothic" pitchFamily="34" charset="0"/>
              </a:rPr>
            </a:br>
            <a:endParaRPr kumimoji="0" lang="en-US" sz="800" b="1" i="0" u="none" strike="noStrike" kern="0" cap="none" spc="0" normalizeH="0" baseline="0" noProof="0" dirty="0" smtClean="0">
              <a:ln>
                <a:noFill/>
              </a:ln>
              <a:solidFill>
                <a:schemeClr val="tx1"/>
              </a:solidFill>
              <a:effectLst/>
              <a:uLnTx/>
              <a:uFillTx/>
              <a:latin typeface="Century Gothic" pitchFamily="34" charset="0"/>
            </a:endParaRPr>
          </a:p>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r>
              <a:rPr kumimoji="0" lang="en-US" sz="2100" b="1" i="0" u="none" strike="noStrike" kern="0" cap="none" spc="0" normalizeH="0" baseline="0" noProof="0" dirty="0" smtClean="0">
                <a:ln>
                  <a:noFill/>
                </a:ln>
                <a:solidFill>
                  <a:srgbClr val="006699"/>
                </a:solidFill>
                <a:effectLst/>
                <a:uLnTx/>
                <a:uFillTx/>
                <a:latin typeface="Century Gothic" pitchFamily="34" charset="0"/>
                <a:ea typeface="+mn-ea"/>
                <a:cs typeface="+mn-cs"/>
              </a:rPr>
              <a:t>NED Plan</a:t>
            </a:r>
            <a:r>
              <a:rPr kumimoji="0" lang="en-US" sz="2100" b="1" i="0" u="none" strike="noStrike" kern="0" cap="none" spc="0" normalizeH="0" baseline="0" noProof="0" dirty="0" smtClean="0">
                <a:ln>
                  <a:noFill/>
                </a:ln>
                <a:solidFill>
                  <a:schemeClr val="tx1"/>
                </a:solidFill>
                <a:effectLst/>
                <a:uLnTx/>
                <a:uFillTx/>
                <a:latin typeface="Century Gothic" pitchFamily="34" charset="0"/>
                <a:ea typeface="+mn-ea"/>
                <a:cs typeface="+mn-cs"/>
              </a:rPr>
              <a:t> = plan that most reasonably maximizes net NED Benefits</a:t>
            </a:r>
            <a:r>
              <a:rPr kumimoji="0" lang="en-US" sz="2300" b="1" i="0" u="none" strike="noStrike" kern="0" cap="none" spc="0" normalizeH="0" baseline="0" noProof="0" dirty="0" smtClean="0">
                <a:ln>
                  <a:noFill/>
                </a:ln>
                <a:solidFill>
                  <a:schemeClr val="tx1"/>
                </a:solidFill>
                <a:effectLst/>
                <a:uLnTx/>
                <a:uFillTx/>
                <a:latin typeface="Century Gothic" pitchFamily="34" charset="0"/>
                <a:ea typeface="+mn-ea"/>
                <a:cs typeface="+mn-cs"/>
              </a:rPr>
              <a:t/>
            </a:r>
            <a:br>
              <a:rPr kumimoji="0" lang="en-US" sz="2300" b="1" i="0" u="none" strike="noStrike" kern="0" cap="none" spc="0" normalizeH="0" baseline="0" noProof="0" dirty="0" smtClean="0">
                <a:ln>
                  <a:noFill/>
                </a:ln>
                <a:solidFill>
                  <a:schemeClr val="tx1"/>
                </a:solidFill>
                <a:effectLst/>
                <a:uLnTx/>
                <a:uFillTx/>
                <a:latin typeface="Century Gothic" pitchFamily="34" charset="0"/>
                <a:ea typeface="+mn-ea"/>
                <a:cs typeface="+mn-cs"/>
              </a:rPr>
            </a:br>
            <a:endParaRPr kumimoji="0" lang="en-US" sz="800" b="1" i="0" u="none" strike="noStrike" kern="0" cap="none" spc="0" normalizeH="0" baseline="0" noProof="0" dirty="0" smtClean="0">
              <a:ln>
                <a:noFill/>
              </a:ln>
              <a:solidFill>
                <a:schemeClr val="tx1"/>
              </a:solidFill>
              <a:effectLst/>
              <a:uLnTx/>
              <a:uFillTx/>
              <a:latin typeface="Century Gothic" pitchFamily="34" charset="0"/>
              <a:ea typeface="+mn-ea"/>
              <a:cs typeface="+mn-cs"/>
            </a:endParaRPr>
          </a:p>
          <a:p>
            <a:pPr marL="0" marR="0" lvl="0" indent="0" algn="l" defTabSz="914400" rtl="0" eaLnBrk="0" fontAlgn="base" latinLnBrk="0" hangingPunct="0">
              <a:lnSpc>
                <a:spcPct val="100000"/>
              </a:lnSpc>
              <a:spcBef>
                <a:spcPct val="20000"/>
              </a:spcBef>
              <a:spcAft>
                <a:spcPct val="0"/>
              </a:spcAft>
              <a:buClrTx/>
              <a:buSzTx/>
              <a:buFont typeface="Wingdings" pitchFamily="2" charset="2"/>
              <a:buNone/>
              <a:tabLst/>
              <a:defRPr/>
            </a:pPr>
            <a:endParaRPr kumimoji="0" lang="en-US" sz="2300" b="1" i="0" u="sng"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15422</TotalTime>
  <Words>3446</Words>
  <Application>Microsoft Office PowerPoint</Application>
  <PresentationFormat>On-screen Show (4:3)</PresentationFormat>
  <Paragraphs>805</Paragraphs>
  <Slides>42</Slides>
  <Notes>35</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Slide Master</vt:lpstr>
      <vt:lpstr>Slide 1</vt:lpstr>
      <vt:lpstr>PUBLIC INVOLVEMENT UPDATE</vt:lpstr>
      <vt:lpstr>Slide 3</vt:lpstr>
      <vt:lpstr>Slide 4</vt:lpstr>
      <vt:lpstr>Slide 5</vt:lpstr>
      <vt:lpstr>Slide 6</vt:lpstr>
      <vt:lpstr>Slide 7</vt:lpstr>
      <vt:lpstr>WHY WE DO ECONOMIC ANALYSES….</vt:lpstr>
      <vt:lpstr>NATIONAL ECONOMIC DEVELOPMENT (NED)</vt:lpstr>
      <vt:lpstr>Slide 10</vt:lpstr>
      <vt:lpstr>NED &amp; JACKSONVILLE HARBOR</vt:lpstr>
      <vt:lpstr>WHY IS 45 FEET THE NED PLAN?</vt:lpstr>
      <vt:lpstr>ENVIRONMENTAL ISSUES AND CONCERNS</vt:lpstr>
      <vt:lpstr>ENVIRONMENTAL MODELS  COMPLETED </vt:lpstr>
      <vt:lpstr>SALINITY MODEL CREDENTIALS  (EFDC; MIKE21) </vt:lpstr>
      <vt:lpstr> ECOLOGICAL MODEL  CREDENTIALS (Eelgrass, Wetlands, Fish, Macroinvertebrates) </vt:lpstr>
      <vt:lpstr>MODEL REVIEW (Credentials)</vt:lpstr>
      <vt:lpstr>Slide 18</vt:lpstr>
      <vt:lpstr>Slide 19</vt:lpstr>
      <vt:lpstr>Slide 20</vt:lpstr>
      <vt:lpstr>ECOLOGICAL MODEL Wetlands: Difference in Average High Tide Salinity From 2018 Baseline to 2018 TSP(47ft) </vt:lpstr>
      <vt:lpstr>Slide 22</vt:lpstr>
      <vt:lpstr>SUMMARY OF  SALINITY AND WATER LEVEL IMPACTS</vt:lpstr>
      <vt:lpstr>RECOMMENDED  BASE MITIGATION PLAN</vt:lpstr>
      <vt:lpstr>MONITORING</vt:lpstr>
      <vt:lpstr>ADAPTIVE MANAGEMENT PLAN  (Corrective Action)  </vt:lpstr>
      <vt:lpstr>Slide 27</vt:lpstr>
      <vt:lpstr>GROUNDWATER ANALYSIS</vt:lpstr>
      <vt:lpstr>GROUNDWATER ANALYSIS</vt:lpstr>
      <vt:lpstr>Slide 30</vt:lpstr>
      <vt:lpstr>Slide 31</vt:lpstr>
      <vt:lpstr>Slide 32</vt:lpstr>
      <vt:lpstr>Slide 33</vt:lpstr>
      <vt:lpstr>Slide 34</vt:lpstr>
      <vt:lpstr>Slide 35</vt:lpstr>
      <vt:lpstr>Slide 36</vt:lpstr>
      <vt:lpstr>SHIP WAKE ANALYSIS (non-dynamic)</vt:lpstr>
      <vt:lpstr>Slide 38</vt:lpstr>
      <vt:lpstr>Slide 39</vt:lpstr>
      <vt:lpstr>Slide 40</vt:lpstr>
      <vt:lpstr>Slide 41</vt:lpstr>
      <vt:lpstr>PUBLIC COMMENTS</vt:lpstr>
    </vt:vector>
  </TitlesOfParts>
  <Company>USACE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k3pd9pmm</dc:creator>
  <cp:lastModifiedBy>k3ccoade</cp:lastModifiedBy>
  <cp:revision>447</cp:revision>
  <dcterms:created xsi:type="dcterms:W3CDTF">2010-05-03T19:20:00Z</dcterms:created>
  <dcterms:modified xsi:type="dcterms:W3CDTF">2013-09-25T17:20:32Z</dcterms:modified>
</cp:coreProperties>
</file>