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352" r:id="rId2"/>
    <p:sldId id="274" r:id="rId3"/>
    <p:sldId id="265" r:id="rId4"/>
    <p:sldId id="336" r:id="rId5"/>
    <p:sldId id="356" r:id="rId6"/>
    <p:sldId id="373" r:id="rId7"/>
    <p:sldId id="374" r:id="rId8"/>
    <p:sldId id="369" r:id="rId9"/>
    <p:sldId id="370" r:id="rId10"/>
    <p:sldId id="279" r:id="rId11"/>
    <p:sldId id="335" r:id="rId12"/>
    <p:sldId id="376" r:id="rId13"/>
    <p:sldId id="357" r:id="rId14"/>
    <p:sldId id="360" r:id="rId15"/>
    <p:sldId id="359" r:id="rId16"/>
    <p:sldId id="358" r:id="rId17"/>
    <p:sldId id="377" r:id="rId18"/>
    <p:sldId id="378" r:id="rId19"/>
    <p:sldId id="379" r:id="rId20"/>
    <p:sldId id="380" r:id="rId21"/>
    <p:sldId id="363" r:id="rId22"/>
    <p:sldId id="364" r:id="rId23"/>
    <p:sldId id="361" r:id="rId24"/>
    <p:sldId id="375" r:id="rId25"/>
    <p:sldId id="399" r:id="rId26"/>
    <p:sldId id="381" r:id="rId27"/>
    <p:sldId id="400" r:id="rId28"/>
    <p:sldId id="384" r:id="rId29"/>
    <p:sldId id="385" r:id="rId30"/>
    <p:sldId id="401" r:id="rId31"/>
    <p:sldId id="402" r:id="rId32"/>
    <p:sldId id="397" r:id="rId33"/>
    <p:sldId id="383" r:id="rId34"/>
    <p:sldId id="404" r:id="rId35"/>
    <p:sldId id="405" r:id="rId36"/>
    <p:sldId id="406" r:id="rId37"/>
    <p:sldId id="396" r:id="rId38"/>
    <p:sldId id="395" r:id="rId39"/>
    <p:sldId id="394" r:id="rId40"/>
    <p:sldId id="407" r:id="rId41"/>
    <p:sldId id="392" r:id="rId42"/>
    <p:sldId id="390" r:id="rId43"/>
    <p:sldId id="391" r:id="rId44"/>
    <p:sldId id="389" r:id="rId45"/>
    <p:sldId id="388" r:id="rId46"/>
    <p:sldId id="387" r:id="rId47"/>
    <p:sldId id="386" r:id="rId48"/>
    <p:sldId id="408" r:id="rId49"/>
    <p:sldId id="409" r:id="rId50"/>
    <p:sldId id="410" r:id="rId51"/>
    <p:sldId id="411" r:id="rId52"/>
    <p:sldId id="282" r:id="rId53"/>
    <p:sldId id="319" r:id="rId54"/>
    <p:sldId id="338" r:id="rId55"/>
    <p:sldId id="332" r:id="rId56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O2hsV02TkmhwAvel/lZiDQ==" hashData="G9o7mWW009G93vUl7B+604rvGG4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3F4"/>
    <a:srgbClr val="E7F6F3"/>
    <a:srgbClr val="00FFFF"/>
    <a:srgbClr val="99FF33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28" autoAdjust="0"/>
  </p:normalViewPr>
  <p:slideViewPr>
    <p:cSldViewPr snapToGrid="0" showGuides="1">
      <p:cViewPr>
        <p:scale>
          <a:sx n="57" d="100"/>
          <a:sy n="57" d="100"/>
        </p:scale>
        <p:origin x="-2434" y="-658"/>
      </p:cViewPr>
      <p:guideLst>
        <p:guide orient="horz" pos="2160"/>
        <p:guide orient="horz" pos="14"/>
        <p:guide pos="5714"/>
        <p:guide pos="5650"/>
        <p:guide pos="39"/>
        <p:guide pos="2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9192"/>
    </p:cViewPr>
  </p:sorterViewPr>
  <p:notesViewPr>
    <p:cSldViewPr snapToGrid="0">
      <p:cViewPr varScale="1">
        <p:scale>
          <a:sx n="55" d="100"/>
          <a:sy n="55" d="100"/>
        </p:scale>
        <p:origin x="-2630" y="-82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243" y="0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0072-FD17-4185-A733-4390F470EE0B}" type="datetimeFigureOut">
              <a:rPr lang="en-US" smtClean="0"/>
              <a:pPr/>
              <a:t>11/5/2012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8563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243" y="8818563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2969-2BEC-4437-9E9E-1F8A0B2842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0113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1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/>
          <a:lstStyle>
            <a:lvl1pPr algn="r">
              <a:defRPr sz="1200"/>
            </a:lvl1pPr>
          </a:lstStyle>
          <a:p>
            <a:fld id="{17409291-6926-458D-AEF4-C57F20B515B0}" type="datetimeFigureOut">
              <a:rPr lang="en-US" smtClean="0"/>
              <a:pPr/>
              <a:t>11/5/2012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54" tIns="46127" rIns="92254" bIns="461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9"/>
            <a:ext cx="5598160" cy="4177665"/>
          </a:xfrm>
          <a:prstGeom prst="rect">
            <a:avLst/>
          </a:prstGeom>
        </p:spPr>
        <p:txBody>
          <a:bodyPr vert="horz" lIns="92254" tIns="46127" rIns="92254" bIns="461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5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 anchor="b"/>
          <a:lstStyle>
            <a:lvl1pPr algn="r">
              <a:defRPr sz="1200"/>
            </a:lvl1pPr>
          </a:lstStyle>
          <a:p>
            <a:fld id="{5E0DB396-F349-4012-A326-40DDBDE34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221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B396-F349-4012-A326-40DDBDE3492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3438" cy="3481387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160"/>
          <a:stretch/>
        </p:blipFill>
        <p:spPr bwMode="auto">
          <a:xfrm>
            <a:off x="3276601" y="1600200"/>
            <a:ext cx="5867400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76200" y="1524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latin typeface="Tahoma" pitchFamily="34" charset="0"/>
                <a:ea typeface="+mj-ea"/>
                <a:cs typeface="Tahoma" pitchFamily="34" charset="0"/>
              </a:rPr>
              <a:t>PRESENTATION 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298" y="-34636"/>
            <a:ext cx="9137650" cy="6858000"/>
            <a:chOff x="6350" y="0"/>
            <a:chExt cx="9137650" cy="6858000"/>
          </a:xfrm>
        </p:grpSpPr>
        <p:pic>
          <p:nvPicPr>
            <p:cNvPr id="6" name="Picture 10" descr="blank_background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33498"/>
                </a:clrFrom>
                <a:clrTo>
                  <a:srgbClr val="03349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50" y="0"/>
              <a:ext cx="91376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1" descr="white_curve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1925" y="1543050"/>
              <a:ext cx="5172075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USACE_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5562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0" y="6537325"/>
            <a:ext cx="9144000" cy="320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page2b cop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13" name="Rectangle 22"/>
            <p:cNvSpPr>
              <a:spLocks noChangeArrowheads="1"/>
            </p:cNvSpPr>
            <p:nvPr userDrawn="1"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 userDrawn="1"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537325"/>
            <a:ext cx="9144000" cy="320675"/>
          </a:xfrm>
          <a:prstGeom prst="rect">
            <a:avLst/>
          </a:prstGeom>
          <a:solidFill>
            <a:srgbClr val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98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pitchFamily="34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www.saj.usace.army.mi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lountIsland ae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6400" y="1103086"/>
            <a:ext cx="4927600" cy="3271926"/>
          </a:xfrm>
          <a:prstGeom prst="rect">
            <a:avLst/>
          </a:prstGeom>
        </p:spPr>
      </p:pic>
      <p:pic>
        <p:nvPicPr>
          <p:cNvPr id="24" name="Picture 23" descr="ShipCraneContainerOperationJaxPort.jpg"/>
          <p:cNvPicPr>
            <a:picLocks noChangeAspect="1"/>
          </p:cNvPicPr>
          <p:nvPr/>
        </p:nvPicPr>
        <p:blipFill>
          <a:blip r:embed="rId3" cstate="print"/>
          <a:srcRect b="10528"/>
          <a:stretch>
            <a:fillRect/>
          </a:stretch>
        </p:blipFill>
        <p:spPr>
          <a:xfrm>
            <a:off x="3973286" y="3777830"/>
            <a:ext cx="5181606" cy="2960427"/>
          </a:xfrm>
          <a:prstGeom prst="rect">
            <a:avLst/>
          </a:prstGeom>
        </p:spPr>
      </p:pic>
      <p:pic>
        <p:nvPicPr>
          <p:cNvPr id="19" name="Picture 1" descr="navigatio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9184E"/>
              </a:clrFrom>
              <a:clrTo>
                <a:srgbClr val="C9184E">
                  <a:alpha val="0"/>
                </a:srgbClr>
              </a:clrTo>
            </a:clrChange>
          </a:blip>
          <a:srcRect l="74" r="-12"/>
          <a:stretch>
            <a:fillRect/>
          </a:stretch>
        </p:blipFill>
        <p:spPr bwMode="auto">
          <a:xfrm>
            <a:off x="-18106" y="-33287"/>
            <a:ext cx="9144000" cy="686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white_cur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007" y="1461407"/>
            <a:ext cx="5167993" cy="526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404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4963886" y="3733798"/>
            <a:ext cx="4180114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Picture 10" descr="USACE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175" y="5562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401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FF"/>
                  </a:solidFill>
                </a:rPr>
                <a:t>U.S. </a:t>
              </a:r>
              <a:r>
                <a:rPr lang="en-US" sz="1200" dirty="0">
                  <a:solidFill>
                    <a:srgbClr val="FFFFFF"/>
                  </a:solidFill>
                </a:rPr>
                <a:t>ARMY CORPS OF ENGINEERS | Jacksonville District</a:t>
              </a:r>
            </a:p>
          </p:txBody>
        </p:sp>
      </p:grpSp>
      <p:sp>
        <p:nvSpPr>
          <p:cNvPr id="16396" name="Text Box 20"/>
          <p:cNvSpPr txBox="1">
            <a:spLocks noChangeArrowheads="1"/>
          </p:cNvSpPr>
          <p:nvPr/>
        </p:nvSpPr>
        <p:spPr bwMode="auto">
          <a:xfrm>
            <a:off x="139793" y="802271"/>
            <a:ext cx="8613414" cy="181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</a:pPr>
            <a:endParaRPr lang="en-US" sz="1400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/>
            </a:r>
            <a:br>
              <a:rPr lang="en-US" sz="1600" b="1" dirty="0" smtClean="0">
                <a:latin typeface="Century Gothic" pitchFamily="34" charset="0"/>
              </a:rPr>
            </a:b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2000" b="1" dirty="0" smtClean="0">
                <a:latin typeface="Century Gothic" pitchFamily="34" charset="0"/>
              </a:rPr>
              <a:t>Steven </a:t>
            </a:r>
            <a:r>
              <a:rPr lang="en-US" sz="2000" b="1" dirty="0" err="1" smtClean="0">
                <a:latin typeface="Century Gothic" pitchFamily="34" charset="0"/>
              </a:rPr>
              <a:t>Schropp</a:t>
            </a:r>
            <a:r>
              <a:rPr lang="en-US" sz="2000" b="1" dirty="0" smtClean="0">
                <a:latin typeface="Century Gothic" pitchFamily="34" charset="0"/>
              </a:rPr>
              <a:t>, Ph.D., Taylor Engineering, Inc.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b="1" dirty="0" smtClean="0">
                <a:latin typeface="Century Gothic" pitchFamily="34" charset="0"/>
              </a:rPr>
              <a:t>David Stites, Ph.D., Taylor Engineering, Inc.</a:t>
            </a:r>
          </a:p>
          <a:p>
            <a:pPr eaLnBrk="0" hangingPunct="0">
              <a:lnSpc>
                <a:spcPct val="95000"/>
              </a:lnSpc>
            </a:pP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October 22, 2012</a:t>
            </a:r>
            <a:r>
              <a:rPr lang="en-US" sz="1600" dirty="0">
                <a:latin typeface="Century Gothic" pitchFamily="34" charset="0"/>
              </a:rPr>
              <a:t>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69" y="5359930"/>
            <a:ext cx="860474" cy="11040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271615"/>
            <a:ext cx="883069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latin typeface="Century Gothic" pitchFamily="34" charset="0"/>
              </a:rPr>
              <a:t>JACKSONVILLE HARBOR DEEPENING STUDY</a:t>
            </a:r>
            <a: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  <a:t/>
            </a:r>
            <a:b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ECOLOGICAL MODELING PRELIMINARY RESULTS</a:t>
            </a:r>
            <a:endParaRPr lang="en-US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292608" y="1135597"/>
            <a:ext cx="7742439" cy="4023360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Evaluation Topic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Salinity stress </a:t>
            </a:r>
            <a:r>
              <a:rPr lang="en-US" sz="2300" dirty="0" smtClean="0">
                <a:latin typeface="Calibri" pitchFamily="34" charset="0"/>
                <a:cs typeface="Calibri" pitchFamily="34" charset="0"/>
              </a:rPr>
              <a:t>on eelgrass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Methods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Salinity in littoral cells, vertically averaged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7-, 30-, and 90-day average salinity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Stress Levels</a:t>
            </a:r>
          </a:p>
          <a:p>
            <a:pPr marL="917575" lvl="2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No effect</a:t>
            </a:r>
          </a:p>
          <a:p>
            <a:pPr marL="917575" lvl="2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Low Stress</a:t>
            </a:r>
          </a:p>
          <a:p>
            <a:pPr marL="917575" lvl="2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Moderate Stress</a:t>
            </a:r>
          </a:p>
          <a:p>
            <a:pPr marL="917575" lvl="2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Calibri" pitchFamily="34" charset="0"/>
                <a:cs typeface="Calibri" pitchFamily="34" charset="0"/>
              </a:rPr>
              <a:t>Extreme Stress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Total littoral area affected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Changes in individual model cells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9006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3898"/>
            <a:ext cx="7315200" cy="2462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3895110"/>
            <a:ext cx="317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SJRWMD WSIS Final Report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2536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5" y="-11112"/>
            <a:ext cx="9144000" cy="6858000"/>
          </a:xfrm>
          <a:prstGeom prst="rect">
            <a:avLst/>
          </a:prstGeom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838" y="1352144"/>
            <a:ext cx="252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SAV Model Grid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17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7" y="914400"/>
            <a:ext cx="830622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53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6" y="914400"/>
            <a:ext cx="830896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711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112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2" y="914400"/>
            <a:ext cx="831155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0303875"/>
              </p:ext>
            </p:extLst>
          </p:nvPr>
        </p:nvGraphicFramePr>
        <p:xfrm>
          <a:off x="3371849" y="3248025"/>
          <a:ext cx="4765675" cy="1240155"/>
        </p:xfrm>
        <a:graphic>
          <a:graphicData uri="http://schemas.openxmlformats.org/drawingml/2006/table">
            <a:tbl>
              <a:tblPr/>
              <a:tblGrid>
                <a:gridCol w="976353"/>
                <a:gridCol w="1116257"/>
                <a:gridCol w="1089467"/>
                <a:gridCol w="797752"/>
                <a:gridCol w="785846"/>
              </a:tblGrid>
              <a:tr h="175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ft Baseline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∆ 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Total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2,805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2,806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1,353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1,722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369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7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515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2" y="914400"/>
            <a:ext cx="830089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7083164"/>
              </p:ext>
            </p:extLst>
          </p:nvPr>
        </p:nvGraphicFramePr>
        <p:xfrm>
          <a:off x="3035300" y="3495675"/>
          <a:ext cx="5092699" cy="952500"/>
        </p:xfrm>
        <a:graphic>
          <a:graphicData uri="http://schemas.openxmlformats.org/drawingml/2006/table">
            <a:tbl>
              <a:tblPr/>
              <a:tblGrid>
                <a:gridCol w="1043351"/>
                <a:gridCol w="1192856"/>
                <a:gridCol w="1164227"/>
                <a:gridCol w="852494"/>
                <a:gridCol w="83977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ft Baseline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∆ 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Total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618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2" y="914400"/>
            <a:ext cx="831155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18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7" y="914400"/>
            <a:ext cx="829556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11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0" y="914400"/>
            <a:ext cx="831964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8811333"/>
              </p:ext>
            </p:extLst>
          </p:nvPr>
        </p:nvGraphicFramePr>
        <p:xfrm>
          <a:off x="3276599" y="3019425"/>
          <a:ext cx="4879975" cy="1447800"/>
        </p:xfrm>
        <a:graphic>
          <a:graphicData uri="http://schemas.openxmlformats.org/drawingml/2006/table">
            <a:tbl>
              <a:tblPr/>
              <a:tblGrid>
                <a:gridCol w="999770"/>
                <a:gridCol w="1143030"/>
                <a:gridCol w="1115597"/>
                <a:gridCol w="816885"/>
                <a:gridCol w="804693"/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yr Baseline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yr 50 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∆ 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Total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2,854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266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1,742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2,046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304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947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47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kern="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sp>
        <p:nvSpPr>
          <p:cNvPr id="4" name="Title 4"/>
          <p:cNvSpPr>
            <a:spLocks noGrp="1"/>
          </p:cNvSpPr>
          <p:nvPr>
            <p:ph type="title" idx="4294967295"/>
          </p:nvPr>
        </p:nvSpPr>
        <p:spPr>
          <a:xfrm>
            <a:off x="0" y="32658"/>
            <a:ext cx="9144000" cy="685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ECOLOGICAL MODELING OVERVIEW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2143" y="643242"/>
            <a:ext cx="4299856" cy="473231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400" b="1" dirty="0" smtClean="0">
                <a:latin typeface="Calibri" pitchFamily="34" charset="0"/>
                <a:cs typeface="Calibri" pitchFamily="34" charset="0"/>
              </a:rPr>
              <a:t>Study Area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600" dirty="0">
                <a:latin typeface="Calibri" pitchFamily="34" charset="0"/>
                <a:cs typeface="Calibri" pitchFamily="34" charset="0"/>
              </a:rPr>
              <a:t>River </a:t>
            </a:r>
            <a:r>
              <a:rPr lang="en-US" sz="7600" dirty="0" smtClean="0">
                <a:latin typeface="Calibri" pitchFamily="34" charset="0"/>
                <a:cs typeface="Calibri" pitchFamily="34" charset="0"/>
              </a:rPr>
              <a:t>mouth </a:t>
            </a:r>
            <a:r>
              <a:rPr lang="en-US" sz="7600" dirty="0">
                <a:latin typeface="Calibri" pitchFamily="34" charset="0"/>
                <a:cs typeface="Calibri" pitchFamily="34" charset="0"/>
              </a:rPr>
              <a:t>to Lake George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600" dirty="0">
                <a:latin typeface="Calibri" pitchFamily="34" charset="0"/>
                <a:cs typeface="Calibri" pitchFamily="34" charset="0"/>
              </a:rPr>
              <a:t>Lower part of river subject to salinity change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400" b="1" dirty="0" smtClean="0">
                <a:latin typeface="Calibri" pitchFamily="34" charset="0"/>
                <a:cs typeface="Calibri" pitchFamily="34" charset="0"/>
              </a:rPr>
              <a:t>Ecological Models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400" dirty="0">
                <a:latin typeface="Calibri" pitchFamily="34" charset="0"/>
                <a:cs typeface="Calibri" pitchFamily="34" charset="0"/>
              </a:rPr>
              <a:t>Wetland vegetation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400" dirty="0" smtClean="0">
                <a:latin typeface="Calibri" pitchFamily="34" charset="0"/>
                <a:cs typeface="Calibri" pitchFamily="34" charset="0"/>
              </a:rPr>
              <a:t>Submerged aquatic vegetation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400" dirty="0">
                <a:latin typeface="Calibri" pitchFamily="34" charset="0"/>
                <a:cs typeface="Calibri" pitchFamily="34" charset="0"/>
              </a:rPr>
              <a:t>Benthic macroinvertebrates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400" dirty="0" smtClean="0">
                <a:latin typeface="Calibri" pitchFamily="34" charset="0"/>
                <a:cs typeface="Calibri" pitchFamily="34" charset="0"/>
              </a:rPr>
              <a:t>Fish</a:t>
            </a:r>
            <a:endParaRPr lang="en-US" sz="7400" dirty="0">
              <a:latin typeface="Calibri" pitchFamily="34" charset="0"/>
              <a:cs typeface="Calibri" pitchFamily="34" charset="0"/>
            </a:endParaRP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7400" dirty="0" smtClean="0">
                <a:latin typeface="Calibri" pitchFamily="34" charset="0"/>
                <a:cs typeface="Calibri" pitchFamily="34" charset="0"/>
              </a:rPr>
              <a:t>Plankton</a:t>
            </a:r>
            <a:endParaRPr lang="en-US" sz="7400" dirty="0">
              <a:latin typeface="Calibri" pitchFamily="34" charset="0"/>
              <a:cs typeface="Calibri" pitchFamily="34" charset="0"/>
            </a:endParaRPr>
          </a:p>
          <a:p>
            <a:pPr marL="905256" lvl="2" indent="0">
              <a:buNone/>
            </a:pPr>
            <a:endParaRPr lang="en-US" sz="2900" dirty="0">
              <a:latin typeface="Calibri" pitchFamily="34" charset="0"/>
              <a:cs typeface="Calibri" pitchFamily="34" charset="0"/>
            </a:endParaRPr>
          </a:p>
          <a:p>
            <a:pPr lvl="4"/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0" y="800100"/>
            <a:ext cx="3958887" cy="5257800"/>
            <a:chOff x="4572000" y="800100"/>
            <a:chExt cx="3958887" cy="5257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00100"/>
              <a:ext cx="3861611" cy="525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484884" y="904054"/>
              <a:ext cx="2046003" cy="1478538"/>
              <a:chOff x="6484884" y="904054"/>
              <a:chExt cx="2046003" cy="1478538"/>
            </a:xfrm>
          </p:grpSpPr>
          <p:sp>
            <p:nvSpPr>
              <p:cNvPr id="13" name="Arc 12"/>
              <p:cNvSpPr/>
              <p:nvPr/>
            </p:nvSpPr>
            <p:spPr>
              <a:xfrm rot="20206137">
                <a:off x="6484884" y="904054"/>
                <a:ext cx="831015" cy="1478538"/>
              </a:xfrm>
              <a:prstGeom prst="arc">
                <a:avLst>
                  <a:gd name="adj1" fmla="val 16331618"/>
                  <a:gd name="adj2" fmla="val 5276386"/>
                </a:avLst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083087" y="1015796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GRR Study Area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2092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4" y="914400"/>
            <a:ext cx="830363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8118320"/>
              </p:ext>
            </p:extLst>
          </p:nvPr>
        </p:nvGraphicFramePr>
        <p:xfrm>
          <a:off x="3035300" y="3733800"/>
          <a:ext cx="5092699" cy="952500"/>
        </p:xfrm>
        <a:graphic>
          <a:graphicData uri="http://schemas.openxmlformats.org/drawingml/2006/table">
            <a:tbl>
              <a:tblPr/>
              <a:tblGrid>
                <a:gridCol w="1043351"/>
                <a:gridCol w="1192856"/>
                <a:gridCol w="1164227"/>
                <a:gridCol w="852494"/>
                <a:gridCol w="83977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yr Baseline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yr 50 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∆ 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Total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645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EAE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81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8213" y="1371442"/>
            <a:ext cx="240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Stress Frequency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4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5" y="-9525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" y="914400"/>
            <a:ext cx="7100047" cy="548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213" y="1371442"/>
            <a:ext cx="240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Stress Increase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05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5" y="-9525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6661" y="1011519"/>
            <a:ext cx="256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50-yr Condition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Stress Frequency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06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5" y="-9525"/>
            <a:ext cx="9144000" cy="6858000"/>
          </a:xfrm>
          <a:prstGeom prst="rect">
            <a:avLst/>
          </a:prstGeom>
        </p:spPr>
      </p:pic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14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4"/>
          <p:cNvSpPr>
            <a:spLocks noGrp="1"/>
          </p:cNvSpPr>
          <p:nvPr>
            <p:ph type="title" idx="4294967295"/>
          </p:nvPr>
        </p:nvSpPr>
        <p:spPr>
          <a:xfrm>
            <a:off x="0" y="130628"/>
            <a:ext cx="9144000" cy="5892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(SAV)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661" y="1011519"/>
            <a:ext cx="256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50-yr Condition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Stress Increase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58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6819"/>
            <a:ext cx="9144000" cy="914400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</a:t>
            </a:r>
            <a:b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(BMI) MODEL</a:t>
            </a:r>
            <a:endParaRPr lang="en-US" sz="34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64674" y="1226124"/>
            <a:ext cx="7359739" cy="383540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3400" b="1" dirty="0">
                <a:latin typeface="Calibri" pitchFamily="34" charset="0"/>
                <a:cs typeface="Calibri" pitchFamily="34" charset="0"/>
              </a:rPr>
              <a:t>Evaluation </a:t>
            </a: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Topic</a:t>
            </a:r>
            <a:endParaRPr lang="en-US" sz="3400" b="1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BMI Habitat Area </a:t>
            </a:r>
          </a:p>
          <a:p>
            <a:pPr marL="635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Effects Driver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Salinity – extent and duration</a:t>
            </a:r>
            <a:endParaRPr lang="en-US" sz="33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Evaluation Methods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Changes </a:t>
            </a:r>
            <a:r>
              <a:rPr lang="en-US" sz="35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area </a:t>
            </a:r>
            <a:r>
              <a:rPr lang="en-US" sz="3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(acres) of </a:t>
            </a:r>
            <a:r>
              <a:rPr lang="en-US" sz="35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each salinity category </a:t>
            </a:r>
            <a:endParaRPr lang="en-US" sz="35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500" dirty="0" smtClean="0">
                <a:latin typeface="Calibri" pitchFamily="34" charset="0"/>
                <a:cs typeface="Calibri" pitchFamily="34" charset="0"/>
              </a:rPr>
              <a:t>Analysis of changes in salinity duration at three river locations (Partial Duration Frequency analysis – PDFA)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500" dirty="0" smtClean="0">
                <a:latin typeface="Calibri" pitchFamily="34" charset="0"/>
                <a:cs typeface="Calibri" pitchFamily="34" charset="0"/>
              </a:rPr>
              <a:t>Regression </a:t>
            </a:r>
            <a:r>
              <a:rPr lang="en-US" sz="3500" dirty="0">
                <a:latin typeface="Calibri" pitchFamily="34" charset="0"/>
                <a:cs typeface="Calibri" pitchFamily="34" charset="0"/>
              </a:rPr>
              <a:t>model for </a:t>
            </a:r>
            <a:r>
              <a:rPr lang="en-US" sz="3500" dirty="0" smtClean="0">
                <a:latin typeface="Calibri" pitchFamily="34" charset="0"/>
                <a:cs typeface="Calibri" pitchFamily="34" charset="0"/>
              </a:rPr>
              <a:t> total </a:t>
            </a:r>
            <a:r>
              <a:rPr lang="en-US" sz="3500" dirty="0">
                <a:latin typeface="Calibri" pitchFamily="34" charset="0"/>
                <a:cs typeface="Calibri" pitchFamily="34" charset="0"/>
              </a:rPr>
              <a:t>BMI abundance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endParaRPr lang="en-US" sz="33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endParaRPr lang="en-US" sz="3300" dirty="0" smtClean="0">
              <a:latin typeface="Calibri" pitchFamily="34" charset="0"/>
              <a:cs typeface="Calibri" pitchFamily="34" charset="0"/>
            </a:endParaRP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None/>
            </a:pPr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endParaRPr lang="en-US" sz="3300" dirty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900" dirty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914400" lvl="2" indent="0">
              <a:buNone/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98836" y="1357752"/>
            <a:ext cx="3118592" cy="1750468"/>
            <a:chOff x="5812971" y="1001486"/>
            <a:chExt cx="4245429" cy="2895600"/>
          </a:xfrm>
        </p:grpSpPr>
        <p:sp>
          <p:nvSpPr>
            <p:cNvPr id="14" name="Rectangle 13"/>
            <p:cNvSpPr/>
            <p:nvPr/>
          </p:nvSpPr>
          <p:spPr>
            <a:xfrm>
              <a:off x="5812971" y="1001486"/>
              <a:ext cx="4245429" cy="2895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489" y="1077686"/>
              <a:ext cx="3851983" cy="12422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977" y="2333052"/>
              <a:ext cx="2447746" cy="13584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906" y="2291108"/>
              <a:ext cx="1412012" cy="1412012"/>
            </a:xfrm>
            <a:prstGeom prst="rect">
              <a:avLst/>
            </a:prstGeom>
          </p:spPr>
        </p:pic>
      </p:grpSp>
      <p:pic>
        <p:nvPicPr>
          <p:cNvPr id="16" name="Picture 47" descr="USACE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21" name="Slide Number Placeholder 5"/>
          <p:cNvSpPr txBox="1">
            <a:spLocks/>
          </p:cNvSpPr>
          <p:nvPr/>
        </p:nvSpPr>
        <p:spPr>
          <a:xfrm>
            <a:off x="0" y="6175433"/>
            <a:ext cx="594360" cy="35052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112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6819"/>
            <a:ext cx="9144000" cy="914400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</a:t>
            </a:r>
            <a:b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4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(BMI) MODEL</a:t>
            </a:r>
            <a:endParaRPr lang="en-US" sz="34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22" name="Content Placeholder 5"/>
          <p:cNvSpPr>
            <a:spLocks noGrp="1"/>
          </p:cNvSpPr>
          <p:nvPr>
            <p:ph sz="half" idx="4294967295"/>
          </p:nvPr>
        </p:nvSpPr>
        <p:spPr>
          <a:xfrm>
            <a:off x="605545" y="1452879"/>
            <a:ext cx="7932911" cy="477885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Results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Little change in total area of each salinity class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≤ 0.5 ppt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0.5 – 4.99 ppt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5.0 – 11.99 ppt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12.0 – 17.99 ppt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18.0 ppt – 23.99 ppt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24.0 ppt – 29.99 ppt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≥ 30.0 ppt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Changes with 50 years of sea level rise and 155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mgd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water withdrawal far exceed effects of different channel depths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Salinity zone locations show much smaller upstream shift than inter-annual variations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Variations in “elevated “ salinity durations occur primarily between Fuller Warren Bridge and Shands Bridge  </a:t>
            </a:r>
            <a:endParaRPr lang="en-US" sz="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053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22889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</a:t>
            </a:r>
            <a:r>
              <a:rPr lang="en-US" sz="2400" b="1" dirty="0" smtClean="0">
                <a:solidFill>
                  <a:srgbClr val="000000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BMI) MODEL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9400"/>
            <a:ext cx="8675687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42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2" y="277019"/>
            <a:ext cx="868203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06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252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5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235566"/>
            <a:ext cx="9144000" cy="685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3376" y="995550"/>
            <a:ext cx="7990984" cy="354726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Topic </a:t>
            </a:r>
          </a:p>
          <a:p>
            <a:pPr marL="576263" lvl="1" indent="-293688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Marsh </a:t>
            </a:r>
            <a:r>
              <a:rPr lang="en-US" sz="2300" dirty="0" smtClean="0">
                <a:latin typeface="Calibri" pitchFamily="34" charset="0"/>
                <a:cs typeface="Calibri" pitchFamily="34" charset="0"/>
              </a:rPr>
              <a:t>community shifts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due to </a:t>
            </a:r>
            <a:r>
              <a:rPr lang="en-US" sz="2300" dirty="0" smtClean="0">
                <a:latin typeface="Calibri" pitchFamily="34" charset="0"/>
                <a:cs typeface="Calibri" pitchFamily="34" charset="0"/>
              </a:rPr>
              <a:t>salinity change</a:t>
            </a:r>
          </a:p>
          <a:p>
            <a:pPr marL="0" lvl="1" inden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Method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576263" lvl="1" indent="-293688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Average salinity for 6-yr simulation period</a:t>
            </a:r>
          </a:p>
          <a:p>
            <a:pPr marL="576263" lvl="1" indent="-293688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Vertical average of littoral cells</a:t>
            </a:r>
          </a:p>
          <a:p>
            <a:pPr marL="576263" lvl="1" indent="-293688"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Marsh boundaries defined by salinity “break points”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576263" lvl="1" indent="-293688"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Modeled salinity movement predicts community boundary and areal change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457200" lvl="1" indent="0">
              <a:buNone/>
            </a:pPr>
            <a:endParaRPr lang="en-US" sz="2000" strike="sngStrike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4339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91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5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31" y="0"/>
            <a:ext cx="4944357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78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72" y="0"/>
            <a:ext cx="5122082" cy="682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4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43" y="1"/>
            <a:ext cx="5125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244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21854" y="1230746"/>
            <a:ext cx="7375236" cy="5003799"/>
          </a:xfrm>
        </p:spPr>
        <p:txBody>
          <a:bodyPr/>
          <a:lstStyle/>
          <a:p>
            <a:r>
              <a:rPr lang="en-US" sz="2400" b="1" u="sng" dirty="0" smtClean="0"/>
              <a:t>P</a:t>
            </a:r>
            <a:r>
              <a:rPr lang="en-US" sz="2400" u="sng" dirty="0" smtClean="0"/>
              <a:t>artial </a:t>
            </a:r>
            <a:r>
              <a:rPr lang="en-US" sz="2400" b="1" u="sng" dirty="0" smtClean="0"/>
              <a:t>D</a:t>
            </a:r>
            <a:r>
              <a:rPr lang="en-US" sz="2400" u="sng" dirty="0" smtClean="0"/>
              <a:t>uration </a:t>
            </a:r>
            <a:r>
              <a:rPr lang="en-US" sz="2400" b="1" u="sng" dirty="0" smtClean="0"/>
              <a:t>F</a:t>
            </a:r>
            <a:r>
              <a:rPr lang="en-US" sz="2400" u="sng" dirty="0" smtClean="0"/>
              <a:t>requency </a:t>
            </a:r>
            <a:r>
              <a:rPr lang="en-US" sz="2400" b="1" u="sng" dirty="0" smtClean="0"/>
              <a:t>A</a:t>
            </a:r>
            <a:r>
              <a:rPr lang="en-US" sz="2400" u="sng" dirty="0" smtClean="0"/>
              <a:t>nalysis (PDFA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/>
              <a:t>Dataset – Maximum Bottom Salinity Day for 6-yr simulation</a:t>
            </a:r>
          </a:p>
          <a:p>
            <a:pPr lvl="1"/>
            <a:r>
              <a:rPr lang="en-US" sz="2000" dirty="0" smtClean="0"/>
              <a:t>PDFA calculates the number and duration of salinity events exceeding specific salinities</a:t>
            </a:r>
          </a:p>
          <a:p>
            <a:pPr lvl="1"/>
            <a:r>
              <a:rPr lang="en-US" sz="2000" dirty="0" smtClean="0"/>
              <a:t>Allows comparison of salinity events occurring in different project alternatives</a:t>
            </a:r>
          </a:p>
          <a:p>
            <a:pPr lvl="2"/>
            <a:r>
              <a:rPr lang="en-US" sz="1800" dirty="0" smtClean="0"/>
              <a:t>Baseline salinity events are compared to each alternative</a:t>
            </a:r>
          </a:p>
          <a:p>
            <a:pPr lvl="1"/>
            <a:r>
              <a:rPr lang="en-US" sz="2000" dirty="0" smtClean="0"/>
              <a:t>PDFA developed at three locations associated with SJRWMD sampling</a:t>
            </a:r>
          </a:p>
          <a:p>
            <a:pPr lvl="1"/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4136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(BMI) MODEL</a:t>
            </a:r>
            <a:br>
              <a:rPr lang="en-US" sz="24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PDFA – Moving Average Maximum Bottom Salinities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4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5133975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84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" y="97277"/>
            <a:ext cx="8921960" cy="648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69875"/>
            <a:ext cx="867568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6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58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112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235566"/>
            <a:ext cx="9144000" cy="54264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491288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0484780"/>
              </p:ext>
            </p:extLst>
          </p:nvPr>
        </p:nvGraphicFramePr>
        <p:xfrm>
          <a:off x="963038" y="1225685"/>
          <a:ext cx="7587575" cy="3444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874"/>
                <a:gridCol w="2545701"/>
              </a:tblGrid>
              <a:tr h="8837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Wetland Community </a:t>
                      </a:r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Transition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Salinity Break Point (PSU)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Hardwood swamp</a:t>
                      </a:r>
                      <a:r>
                        <a:rPr lang="en-US" sz="1800" b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/ Tidal swamp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Tidal swamp/Lower tidal swamp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Lower tidal </a:t>
                      </a:r>
                      <a:r>
                        <a:rPr lang="en-US" sz="1800" b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swamp/Intermediate </a:t>
                      </a:r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marsh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4.93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Intermediate </a:t>
                      </a:r>
                      <a:r>
                        <a:rPr lang="en-US" sz="1800" b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marsh/Sand </a:t>
                      </a:r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cordgrass marsh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5.77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91055" y="3822970"/>
          <a:ext cx="208280" cy="45720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7543005"/>
              </p:ext>
            </p:extLst>
          </p:nvPr>
        </p:nvGraphicFramePr>
        <p:xfrm>
          <a:off x="1391055" y="3832698"/>
          <a:ext cx="208280" cy="447472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47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849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" y="212725"/>
            <a:ext cx="9039192" cy="598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19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6076" y="4046705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SJR17 PDFA  Results</a:t>
            </a:r>
          </a:p>
          <a:p>
            <a:r>
              <a:rPr lang="en-US" dirty="0" smtClean="0"/>
              <a:t>Little difference between baseline and</a:t>
            </a:r>
          </a:p>
          <a:p>
            <a:r>
              <a:rPr lang="en-US" dirty="0"/>
              <a:t> </a:t>
            </a:r>
            <a:r>
              <a:rPr lang="en-US" dirty="0" smtClean="0"/>
              <a:t>alternatives for 12 ppt and lower salinities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4163"/>
            <a:ext cx="8675687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725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83875"/>
            <a:ext cx="82296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(BMI) Salinity Zones 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40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022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65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4163"/>
            <a:ext cx="8669337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11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41514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FISH MODEL</a:t>
            </a:r>
            <a:endParaRPr lang="en-US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185853" y="990181"/>
            <a:ext cx="3687651" cy="279375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Evaluation Topic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  <a:cs typeface="Calibri" pitchFamily="34" charset="0"/>
              </a:rPr>
              <a:t>Fish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abundance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sz="8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Effects Drivers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Salinity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SAV cover</a:t>
            </a:r>
          </a:p>
          <a:p>
            <a:pPr marL="914400" lvl="2" indent="0">
              <a:buNone/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102" y="3019956"/>
            <a:ext cx="395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fontAlgn="base">
              <a:buSzPct val="75000"/>
            </a:pPr>
            <a:r>
              <a:rPr lang="en-US" sz="240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Evaluation Methods</a:t>
            </a:r>
          </a:p>
          <a:p>
            <a:pPr marL="742950" lvl="1" indent="-285750" fontAlgn="base">
              <a:buSzPct val="110000"/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Changes in area of each salinity category </a:t>
            </a:r>
          </a:p>
          <a:p>
            <a:pPr marL="742950" lvl="1" indent="-285750" fontAlgn="base">
              <a:buSzPct val="110000"/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Changes in SAV cover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6" r="46834"/>
          <a:stretch>
            <a:fillRect/>
          </a:stretch>
        </p:blipFill>
        <p:spPr>
          <a:xfrm>
            <a:off x="4573928" y="1158666"/>
            <a:ext cx="4224915" cy="322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5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6134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41514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FISH MODEL</a:t>
            </a:r>
            <a:endParaRPr lang="en-US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185853" y="990181"/>
            <a:ext cx="8170747" cy="2830705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Results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Lower salinity  waters (5ppt and less) dominate the study area.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SzPct val="110000"/>
              <a:buNone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Little change in area (acres) associated with each salinity range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Project alternatives result in only minor upstream-downstream shifts in salinity zones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SzPct val="110000"/>
              <a:buNone/>
            </a:pP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Inter-annual salinity zone changes far exceed changes associated with comparison of baseline and action alternatives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endParaRPr lang="en-US" sz="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5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175433"/>
            <a:ext cx="594360" cy="35052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6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7813"/>
            <a:ext cx="8682037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69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62475" y="1628775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6225"/>
            <a:ext cx="8682037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515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82880"/>
            <a:ext cx="9144000" cy="51751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6" y="685800"/>
            <a:ext cx="710004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3910" y="1290831"/>
            <a:ext cx="22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Wetland Areas</a:t>
            </a:r>
          </a:p>
        </p:txBody>
      </p:sp>
    </p:spTree>
    <p:extLst>
      <p:ext uri="{BB962C8B-B14F-4D97-AF65-F5344CB8AC3E}">
        <p14:creationId xmlns="" xmlns:p14="http://schemas.microsoft.com/office/powerpoint/2010/main" val="17023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77" y="0"/>
            <a:ext cx="5054773" cy="675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08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02" y="85724"/>
            <a:ext cx="5074396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36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248401" y="1066800"/>
            <a:ext cx="2688772" cy="4615543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41514"/>
            <a:ext cx="91440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PLANKTON MODEL</a:t>
            </a:r>
            <a:endParaRPr lang="en-US" sz="40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7872" y="859135"/>
            <a:ext cx="7335231" cy="360202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Evaluation Topics (algal bloom metrics)</a:t>
            </a: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Marine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algal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blooms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Nitrogen (N) </a:t>
            </a:r>
            <a:r>
              <a:rPr lang="en-US" dirty="0">
                <a:latin typeface="Calibri" pitchFamily="34" charset="0"/>
                <a:cs typeface="Calibri" pitchFamily="34" charset="0"/>
              </a:rPr>
              <a:t>loading via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-fixation</a:t>
            </a:r>
          </a:p>
          <a:p>
            <a:pPr lvl="1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7" y="1000652"/>
            <a:ext cx="2482215" cy="209818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07071" y="2416156"/>
            <a:ext cx="8499472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1" indent="-347663" fontAlgn="base">
              <a:lnSpc>
                <a:spcPct val="120000"/>
              </a:lnSpc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Freshwater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bloom 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(chlorophyll-a maximum/dissolved oxygen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minimum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347663" lvl="1" indent="-347663" fontAlgn="base">
              <a:lnSpc>
                <a:spcPct val="120000"/>
              </a:lnSpc>
              <a:spcAft>
                <a:spcPts val="600"/>
              </a:spcAft>
              <a:buSzPct val="120000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	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magnitude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7663" lvl="1" indent="-347663" fontAlgn="base">
              <a:lnSpc>
                <a:spcPct val="120000"/>
              </a:lnSpc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Freshwater bloom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duration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26"/>
          <a:stretch>
            <a:fillRect/>
          </a:stretch>
        </p:blipFill>
        <p:spPr>
          <a:xfrm>
            <a:off x="6357257" y="3185693"/>
            <a:ext cx="2482365" cy="2268052"/>
          </a:xfrm>
          <a:prstGeom prst="rect">
            <a:avLst/>
          </a:prstGeom>
          <a:ln>
            <a:noFill/>
          </a:ln>
        </p:spPr>
      </p:pic>
      <p:pic>
        <p:nvPicPr>
          <p:cNvPr id="16" name="Picture 47" descr="USAC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006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581" y="1012427"/>
            <a:ext cx="4074045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</a:pPr>
            <a:r>
              <a:rPr lang="en-US" sz="310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Evaluation</a:t>
            </a:r>
            <a:r>
              <a:rPr lang="en-US" sz="310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10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Method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Regression </a:t>
            </a:r>
            <a:r>
              <a:rPr lang="en-US" sz="24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models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age measures are independent variables</a:t>
            </a:r>
          </a:p>
          <a:p>
            <a:pPr marL="227013" lvl="1" fontAlgn="base">
              <a:spcBef>
                <a:spcPct val="20000"/>
              </a:spcBef>
              <a:spcAft>
                <a:spcPts val="600"/>
              </a:spcAft>
              <a:buSzPct val="120000"/>
            </a:pPr>
            <a:endParaRPr lang="en-US" sz="240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le 4"/>
          <p:cNvSpPr>
            <a:spLocks noGrp="1"/>
          </p:cNvSpPr>
          <p:nvPr>
            <p:ph type="title" idx="4294967295"/>
          </p:nvPr>
        </p:nvSpPr>
        <p:spPr>
          <a:xfrm>
            <a:off x="0" y="141514"/>
            <a:ext cx="91440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PLANKTON MODEL</a:t>
            </a:r>
            <a:endParaRPr lang="en-US" sz="40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4" r="3744"/>
          <a:stretch>
            <a:fillRect/>
          </a:stretch>
        </p:blipFill>
        <p:spPr>
          <a:xfrm>
            <a:off x="6215615" y="2044388"/>
            <a:ext cx="2917484" cy="2255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48" r="13976"/>
          <a:stretch>
            <a:fillRect/>
          </a:stretch>
        </p:blipFill>
        <p:spPr>
          <a:xfrm>
            <a:off x="4779791" y="1012427"/>
            <a:ext cx="2917489" cy="1881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47" descr="USAC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350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4"/>
          <p:cNvSpPr>
            <a:spLocks noGrp="1"/>
          </p:cNvSpPr>
          <p:nvPr>
            <p:ph type="title" idx="4294967295"/>
          </p:nvPr>
        </p:nvSpPr>
        <p:spPr>
          <a:xfrm>
            <a:off x="0" y="141514"/>
            <a:ext cx="91440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PLANKTON MODEL</a:t>
            </a:r>
            <a:endParaRPr lang="en-US" sz="40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97180" y="856784"/>
            <a:ext cx="77997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</a:pPr>
            <a:r>
              <a:rPr lang="en-US" sz="2800" b="1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en-US" sz="28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Regressions do not produce reasonable results with water age values from our EFDC model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Regression equations are likely highly dependent on results from specific version of EFDC model</a:t>
            </a:r>
            <a:endParaRPr lang="en-US" sz="200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4456" y="2992588"/>
            <a:ext cx="779973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</a:pPr>
            <a:r>
              <a:rPr lang="en-US" sz="2800" b="1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Alternate Evaluation</a:t>
            </a:r>
            <a:endParaRPr lang="en-US" sz="28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Qualitative review of water age and plankton metric relationships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General trends and magnitude of change in water age variables among project alternatives</a:t>
            </a:r>
            <a:endParaRPr lang="en-US" sz="200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81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0886" y="664028"/>
            <a:ext cx="9144000" cy="285205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JACKSONVILLE HARBOR DEEPENING STUDY</a:t>
            </a:r>
            <a:b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WEBSITE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  <a:hlinkClick r:id="rId4"/>
              </a:rPr>
              <a:t>WWW.SAJ.USACE.ARMY.MIL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endParaRPr lang="en-US" sz="2400" b="1" dirty="0">
              <a:solidFill>
                <a:srgbClr val="FF0000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47" descr="USAC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3368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82880"/>
            <a:ext cx="9144000" cy="51751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398" y="1025949"/>
            <a:ext cx="230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Salinity Breakpoints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Current Condition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184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112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82880"/>
            <a:ext cx="9144000" cy="51751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00047" cy="548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398" y="1025949"/>
            <a:ext cx="230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Salinity Breakpoints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50-yr Horizon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9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235566"/>
            <a:ext cx="9144000" cy="685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1999184"/>
              </p:ext>
            </p:extLst>
          </p:nvPr>
        </p:nvGraphicFramePr>
        <p:xfrm>
          <a:off x="651752" y="1108953"/>
          <a:ext cx="7859950" cy="446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903"/>
                <a:gridCol w="1128409"/>
                <a:gridCol w="963038"/>
                <a:gridCol w="731520"/>
                <a:gridCol w="731520"/>
                <a:gridCol w="731520"/>
                <a:gridCol w="731520"/>
                <a:gridCol w="731520"/>
              </a:tblGrid>
              <a:tr h="501554">
                <a:tc>
                  <a:txBody>
                    <a:bodyPr/>
                    <a:lstStyle/>
                    <a:p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River Mile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9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Wetland Community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Salinity Break Point (PSU)</a:t>
                      </a:r>
                    </a:p>
                  </a:txBody>
                  <a:tcPr marL="9525" marR="9525" marT="9525" marB="0" anchor="b"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Baseline)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Base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+ 46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Base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swamp/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tidal swamp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3.21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34.80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35.36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35.42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35.63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36.53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36.61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tidal swamp/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Lower tidal swamp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31.98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32.14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33.23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33.65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Lower tidal swamp/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Intermediate marsh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30.24</a:t>
                      </a: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31.83</a:t>
                      </a: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31.89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3F4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Intermediate Marsh/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Sand cordgrass marsh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5.77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28.92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29.22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29.28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29.26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29.75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29.88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89224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729" y="0"/>
            <a:ext cx="91440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235566"/>
            <a:ext cx="9144000" cy="685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7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8672935"/>
              </p:ext>
            </p:extLst>
          </p:nvPr>
        </p:nvGraphicFramePr>
        <p:xfrm>
          <a:off x="651751" y="1108953"/>
          <a:ext cx="7791857" cy="4783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473"/>
                <a:gridCol w="1213031"/>
                <a:gridCol w="1035525"/>
                <a:gridCol w="786472"/>
                <a:gridCol w="787634"/>
                <a:gridCol w="829118"/>
                <a:gridCol w="870604"/>
              </a:tblGrid>
              <a:tr h="501554">
                <a:tc>
                  <a:txBody>
                    <a:bodyPr/>
                    <a:lstStyle/>
                    <a:p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Distance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(Miles) Upstream From Baseline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Distance (Miles) Upstream from 50-yr Baseline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9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Wetland Community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Salinity Break Point (PSU)</a:t>
                      </a:r>
                    </a:p>
                  </a:txBody>
                  <a:tcPr marL="9525" marR="9525" marT="9525" marB="0" anchor="b"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Base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+ 46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yr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swamp/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tidal swamp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3.21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0.56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0.62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0.83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0.90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0.98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Freshwater tidal swamp/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Lower tidal swamp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0.34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1.09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1.51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Lower tidal swamp/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Intermediate marsh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0.54</a:t>
                      </a: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1.59</a:t>
                      </a: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1.65</a:t>
                      </a: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</a:tr>
              <a:tr h="79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Intermediate Marsh/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Sand cordgrass marsh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5.77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0.30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0.36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0.34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0.49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0.62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467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ppt5B9C.tmp</Template>
  <TotalTime>0</TotalTime>
  <Words>1414</Words>
  <Application>Microsoft Office PowerPoint</Application>
  <PresentationFormat>On-screen Show (4:3)</PresentationFormat>
  <Paragraphs>438</Paragraphs>
  <Slides>55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Slide Master</vt:lpstr>
      <vt:lpstr>Slide 1</vt:lpstr>
      <vt:lpstr>ECOLOGICAL MODELING OVERVIEW</vt:lpstr>
      <vt:lpstr>WETLAND VEGETATION MODEL</vt:lpstr>
      <vt:lpstr>WETLAND VEGETATION MODEL</vt:lpstr>
      <vt:lpstr>WETLAND VEGETATION MODEL</vt:lpstr>
      <vt:lpstr>WETLAND VEGETATION MODEL</vt:lpstr>
      <vt:lpstr>WETLAND VEGETATION MODEL</vt:lpstr>
      <vt:lpstr>WETLAND VEGETATION MODEL</vt:lpstr>
      <vt:lpstr>WETLAND VEGETATION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SUBMERGED AQUATIC VEGETATION (SAV) MODEL</vt:lpstr>
      <vt:lpstr>BENTHIC MACROINVERTEBRATE  (BMI) MODEL</vt:lpstr>
      <vt:lpstr>BENTHIC MACROINVERTEBRATE  (BMI) MODEL</vt:lpstr>
      <vt:lpstr>BENTHIC MACROINVERTEBRATE (BMI) MODEL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BENTHIC MACROINVERTEBRATE (BMI) MODEL PDFA – Moving Average Maximum Bottom Salinities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FISH MODEL</vt:lpstr>
      <vt:lpstr>FISH MODEL</vt:lpstr>
      <vt:lpstr>Slide 48</vt:lpstr>
      <vt:lpstr>Slide 49</vt:lpstr>
      <vt:lpstr>Slide 50</vt:lpstr>
      <vt:lpstr>Slide 51</vt:lpstr>
      <vt:lpstr>PLANKTON MODEL</vt:lpstr>
      <vt:lpstr>PLANKTON MODEL</vt:lpstr>
      <vt:lpstr>PLANKTON MODEL</vt:lpstr>
      <vt:lpstr>JACKSONVILLE HARBOR DEEPENING STUDY WEBSITE    WWW.SAJ.USACE.ARMY.MIL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383</cp:revision>
  <cp:lastPrinted>2012-03-09T20:43:34Z</cp:lastPrinted>
  <dcterms:created xsi:type="dcterms:W3CDTF">2012-03-05T20:15:54Z</dcterms:created>
  <dcterms:modified xsi:type="dcterms:W3CDTF">2012-11-05T18:30:06Z</dcterms:modified>
</cp:coreProperties>
</file>