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6">
  <p:sldMasterIdLst>
    <p:sldMasterId id="2147483672" r:id="rId1"/>
  </p:sldMasterIdLst>
  <p:notesMasterIdLst>
    <p:notesMasterId r:id="rId28"/>
  </p:notesMasterIdLst>
  <p:sldIdLst>
    <p:sldId id="302" r:id="rId2"/>
    <p:sldId id="299" r:id="rId3"/>
    <p:sldId id="291" r:id="rId4"/>
    <p:sldId id="379" r:id="rId5"/>
    <p:sldId id="318" r:id="rId6"/>
    <p:sldId id="380" r:id="rId7"/>
    <p:sldId id="322" r:id="rId8"/>
    <p:sldId id="320" r:id="rId9"/>
    <p:sldId id="326" r:id="rId10"/>
    <p:sldId id="329" r:id="rId11"/>
    <p:sldId id="381" r:id="rId12"/>
    <p:sldId id="335" r:id="rId13"/>
    <p:sldId id="348" r:id="rId14"/>
    <p:sldId id="382" r:id="rId15"/>
    <p:sldId id="383" r:id="rId16"/>
    <p:sldId id="352" r:id="rId17"/>
    <p:sldId id="388" r:id="rId18"/>
    <p:sldId id="346" r:id="rId19"/>
    <p:sldId id="323" r:id="rId20"/>
    <p:sldId id="356" r:id="rId21"/>
    <p:sldId id="362" r:id="rId22"/>
    <p:sldId id="376" r:id="rId23"/>
    <p:sldId id="385" r:id="rId24"/>
    <p:sldId id="387" r:id="rId25"/>
    <p:sldId id="257" r:id="rId26"/>
    <p:sldId id="316" r:id="rId27"/>
  </p:sldIdLst>
  <p:sldSz cx="9144000" cy="6858000" type="screen4x3"/>
  <p:notesSz cx="6980238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dJ5qop/m6XMELlu++OP6Mw==" hashData="LGdb9y0wfY7EURKeEJ7qgyqiY8M="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FF33"/>
    <a:srgbClr val="0033CC"/>
    <a:srgbClr val="008000"/>
    <a:srgbClr val="FF3399"/>
    <a:srgbClr val="FF9900"/>
    <a:srgbClr val="00FF00"/>
    <a:srgbClr val="33CC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09" autoAdjust="0"/>
    <p:restoredTop sz="94628" autoAdjust="0"/>
  </p:normalViewPr>
  <p:slideViewPr>
    <p:cSldViewPr showGuides="1">
      <p:cViewPr>
        <p:scale>
          <a:sx n="100" d="100"/>
          <a:sy n="100" d="100"/>
        </p:scale>
        <p:origin x="-1085" y="-58"/>
      </p:cViewPr>
      <p:guideLst>
        <p:guide orient="horz" pos="2160"/>
        <p:guide orient="horz" pos="480"/>
        <p:guide pos="4752"/>
        <p:guide pos="2880"/>
        <p:guide pos="4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2-10-18T09:49:18.758" idx="1">
    <p:pos x="10" y="10"/>
    <p:text>I estimate about 123 statue miles to upstream limit of EFDC. What are units in your map below? They look a little differnet than the Coprs Study Overview slide.
Note: We are presently modeling to River Mile 14.
Our project will be limited to about River Mile 13 (just before the cruise terminal property.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2-10-18T10:17:09.344" idx="4">
    <p:pos x="10" y="10"/>
    <p:text>Could calendar days be used on x axis?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2-10-18T10:17:09.344" idx="6">
    <p:pos x="10" y="10"/>
    <p:text>Could calendar days be used on x axis?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2-10-18T10:26:31.907" idx="2">
    <p:pos x="10" y="10"/>
    <p:text>Add depth images in this slide or a new slide.
EFDC existing and 50 ft alt 
I will try to get an image of existing survey depths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477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3853" y="0"/>
            <a:ext cx="302477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09291-6926-458D-AEF4-C57F20B515B0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685800"/>
            <a:ext cx="4573588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024" y="4343400"/>
            <a:ext cx="558419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302477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3853" y="8685213"/>
            <a:ext cx="302477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DB396-F349-4012-A326-40DDBDE349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2218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DB396-F349-4012-A326-40DDBDE3492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32743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E1CE-FF1F-4F2F-A3AC-C4306AC9918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E1CE-FF1F-4F2F-A3AC-C4306AC9918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E1CE-FF1F-4F2F-A3AC-C4306AC9918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E1CE-FF1F-4F2F-A3AC-C4306AC9918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E1CE-FF1F-4F2F-A3AC-C4306AC9918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E1CE-FF1F-4F2F-A3AC-C4306AC9918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E1CE-FF1F-4F2F-A3AC-C4306AC9918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DB396-F349-4012-A326-40DDBDE3492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05687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DB396-F349-4012-A326-40DDBDE3492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04448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E1CE-FF1F-4F2F-A3AC-C4306AC9918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E1CE-FF1F-4F2F-A3AC-C4306AC9918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E1CE-FF1F-4F2F-A3AC-C4306AC9918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E1CE-FF1F-4F2F-A3AC-C4306AC9918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E1CE-FF1F-4F2F-A3AC-C4306AC9918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E1CE-FF1F-4F2F-A3AC-C4306AC9918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E1CE-FF1F-4F2F-A3AC-C4306AC9918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685800"/>
            <a:ext cx="4572000" cy="3429000"/>
          </a:xfrm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685800"/>
            <a:ext cx="4572000" cy="3429000"/>
          </a:xfrm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CC5FF1-4948-4026-A0F0-2343E70080BA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4913" y="687388"/>
            <a:ext cx="4568825" cy="3425825"/>
          </a:xfrm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016" y="4344025"/>
            <a:ext cx="5118209" cy="4114488"/>
          </a:xfrm>
          <a:noFill/>
        </p:spPr>
        <p:txBody>
          <a:bodyPr wrap="square" lIns="90468" tIns="44442" rIns="90468" bIns="4444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E1CE-FF1F-4F2F-A3AC-C4306AC9918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E1CE-FF1F-4F2F-A3AC-C4306AC9918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E1CE-FF1F-4F2F-A3AC-C4306AC9918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E1CE-FF1F-4F2F-A3AC-C4306AC9918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E1CE-FF1F-4F2F-A3AC-C4306AC9918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E1CE-FF1F-4F2F-A3AC-C4306AC9918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160"/>
          <a:stretch/>
        </p:blipFill>
        <p:spPr bwMode="auto">
          <a:xfrm>
            <a:off x="3276601" y="1600200"/>
            <a:ext cx="5867400" cy="49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76200" y="1524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4400" b="1">
                <a:latin typeface="Tahoma" pitchFamily="34" charset="0"/>
                <a:ea typeface="+mj-ea"/>
                <a:cs typeface="Tahoma" pitchFamily="34" charset="0"/>
              </a:rPr>
              <a:t>PRESENTATION TITLE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298" y="-34636"/>
            <a:ext cx="9137650" cy="6858000"/>
            <a:chOff x="6350" y="0"/>
            <a:chExt cx="9137650" cy="6858000"/>
          </a:xfrm>
        </p:grpSpPr>
        <p:pic>
          <p:nvPicPr>
            <p:cNvPr id="6" name="Picture 10" descr="blank_background.jpg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033498"/>
                </a:clrFrom>
                <a:clrTo>
                  <a:srgbClr val="033498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350" y="0"/>
              <a:ext cx="91376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1" descr="white_curve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71925" y="1543050"/>
              <a:ext cx="5172075" cy="528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10" descr="USACE_logo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175" y="5562600"/>
            <a:ext cx="13716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2"/>
          <p:cNvSpPr>
            <a:spLocks noChangeArrowheads="1"/>
          </p:cNvSpPr>
          <p:nvPr userDrawn="1"/>
        </p:nvSpPr>
        <p:spPr bwMode="auto">
          <a:xfrm>
            <a:off x="0" y="6537325"/>
            <a:ext cx="9144000" cy="3206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63" y="6493825"/>
            <a:ext cx="91995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page2b copy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0" y="6529388"/>
            <a:ext cx="9144000" cy="328612"/>
            <a:chOff x="0" y="4113"/>
            <a:chExt cx="5760" cy="207"/>
          </a:xfrm>
        </p:grpSpPr>
        <p:sp>
          <p:nvSpPr>
            <p:cNvPr id="13" name="Rectangle 22"/>
            <p:cNvSpPr>
              <a:spLocks noChangeArrowheads="1"/>
            </p:cNvSpPr>
            <p:nvPr userDrawn="1"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23"/>
            <p:cNvSpPr>
              <a:spLocks noChangeArrowheads="1"/>
            </p:cNvSpPr>
            <p:nvPr userDrawn="1"/>
          </p:nvSpPr>
          <p:spPr bwMode="auto">
            <a:xfrm>
              <a:off x="0" y="4113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FFFFF"/>
                  </a:solidFill>
                </a:rPr>
                <a:t>BUILDING STRONG</a:t>
              </a:r>
              <a:r>
                <a:rPr lang="en-US" sz="900">
                  <a:solidFill>
                    <a:srgbClr val="FFFFFF"/>
                  </a:solidFill>
                </a:rPr>
                <a:t>®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 userDrawn="1"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200">
                  <a:solidFill>
                    <a:srgbClr val="FFFFFF"/>
                  </a:solidFill>
                </a:rPr>
                <a:t>US ARMY CORPS OF ENGINEERS | Jacksonville District</a:t>
              </a:r>
            </a:p>
          </p:txBody>
        </p:sp>
      </p:grpSp>
      <p:sp>
        <p:nvSpPr>
          <p:cNvPr id="18" name="Slide Number Placeholder 5"/>
          <p:cNvSpPr txBox="1">
            <a:spLocks/>
          </p:cNvSpPr>
          <p:nvPr/>
        </p:nvSpPr>
        <p:spPr>
          <a:xfrm>
            <a:off x="3657600" y="624840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288A12-5BC1-47C2-87C1-AA64B8D8CA47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0" y="6537325"/>
            <a:ext cx="9144000" cy="320675"/>
          </a:xfrm>
          <a:prstGeom prst="rect">
            <a:avLst/>
          </a:prstGeom>
          <a:solidFill>
            <a:srgbClr val="00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0750"/>
            <a:ext cx="91995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87987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7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75000"/>
        <a:buFont typeface="Arial" pitchFamily="34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4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50SLR_80km_project50_SLC1_salinity_2001.avi" TargetMode="External"/><Relationship Id="rId3" Type="http://schemas.openxmlformats.org/officeDocument/2006/relationships/hyperlink" Target="40_PLAN_baseline40_surface_velocity_2001.avi" TargetMode="External"/><Relationship Id="rId7" Type="http://schemas.openxmlformats.org/officeDocument/2006/relationships/hyperlink" Target="50SLR_PLAN_project50_SLC1_bottom_salinity_2001.avi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50SLR_PLAN_project50_SLC1_surface_velocity_2001.avi" TargetMode="External"/><Relationship Id="rId5" Type="http://schemas.openxmlformats.org/officeDocument/2006/relationships/hyperlink" Target="40_80km_baseline40_salinity_2001.avi" TargetMode="External"/><Relationship Id="rId10" Type="http://schemas.openxmlformats.org/officeDocument/2006/relationships/image" Target="../media/image41.png"/><Relationship Id="rId4" Type="http://schemas.openxmlformats.org/officeDocument/2006/relationships/hyperlink" Target="40_PLAN_USACE_Baseline_bottom_salinity_2001.avi" TargetMode="Externa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47625"/>
            <a:ext cx="9272588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83" y="5181600"/>
            <a:ext cx="964692" cy="1237821"/>
          </a:xfrm>
          <a:prstGeom prst="rect">
            <a:avLst/>
          </a:prstGeom>
        </p:spPr>
      </p:pic>
      <p:pic>
        <p:nvPicPr>
          <p:cNvPr id="7" name="Picture 10" descr="USACE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175" y="5562600"/>
            <a:ext cx="13716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13" y="6505700"/>
            <a:ext cx="91995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271615"/>
            <a:ext cx="8830699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smtClean="0">
                <a:latin typeface="Century Gothic" pitchFamily="34" charset="0"/>
              </a:rPr>
              <a:t>JACKSONVILLE HARBOR DEEPENING STUDY</a:t>
            </a:r>
            <a:r>
              <a:rPr lang="en-US" sz="3000" b="1" dirty="0" smtClean="0">
                <a:solidFill>
                  <a:srgbClr val="0070C0"/>
                </a:solidFill>
                <a:latin typeface="Century Gothic" pitchFamily="34" charset="0"/>
              </a:rPr>
              <a:t/>
            </a:r>
            <a:br>
              <a:rPr lang="en-US" sz="3000" b="1" dirty="0" smtClean="0">
                <a:solidFill>
                  <a:srgbClr val="0070C0"/>
                </a:solidFill>
                <a:latin typeface="Century Gothic" pitchFamily="34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Century Gothic" pitchFamily="34" charset="0"/>
              </a:rPr>
              <a:t>CIRCULATION AND SALINITY MODELING</a:t>
            </a:r>
            <a:endParaRPr lang="en-US" sz="28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3" y="1538413"/>
            <a:ext cx="5170487" cy="498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73386" y="914400"/>
            <a:ext cx="8613414" cy="2343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95000"/>
              </a:lnSpc>
            </a:pPr>
            <a:endParaRPr lang="en-US" sz="1400" dirty="0" smtClean="0">
              <a:latin typeface="Century Gothic" pitchFamily="34" charset="0"/>
            </a:endParaRPr>
          </a:p>
          <a:p>
            <a:pPr eaLnBrk="0" hangingPunct="0">
              <a:lnSpc>
                <a:spcPct val="95000"/>
              </a:lnSpc>
            </a:pPr>
            <a:r>
              <a:rPr lang="en-US" sz="1600" b="1" dirty="0" smtClean="0">
                <a:latin typeface="Century Gothic" pitchFamily="34" charset="0"/>
              </a:rPr>
              <a:t/>
            </a:r>
            <a:br>
              <a:rPr lang="en-US" sz="1600" b="1" dirty="0" smtClean="0">
                <a:latin typeface="Century Gothic" pitchFamily="34" charset="0"/>
              </a:rPr>
            </a:br>
            <a:endParaRPr lang="en-US" sz="1600" b="1" dirty="0" smtClean="0">
              <a:latin typeface="Century Gothic" pitchFamily="34" charset="0"/>
            </a:endParaRPr>
          </a:p>
          <a:p>
            <a:pPr eaLnBrk="0" hangingPunct="0">
              <a:lnSpc>
                <a:spcPct val="95000"/>
              </a:lnSpc>
            </a:pPr>
            <a:r>
              <a:rPr lang="en-US" sz="1600" b="1" dirty="0" smtClean="0">
                <a:latin typeface="Century Gothic" pitchFamily="34" charset="0"/>
              </a:rPr>
              <a:t>Presented </a:t>
            </a:r>
            <a:r>
              <a:rPr lang="en-US" sz="1600" b="1" dirty="0">
                <a:latin typeface="Century Gothic" pitchFamily="34" charset="0"/>
              </a:rPr>
              <a:t>by:</a:t>
            </a:r>
            <a:r>
              <a:rPr lang="en-US" sz="2000" b="1" dirty="0">
                <a:latin typeface="Century Gothic" pitchFamily="34" charset="0"/>
              </a:rPr>
              <a:t/>
            </a:r>
            <a:br>
              <a:rPr lang="en-US" sz="2000" b="1" dirty="0">
                <a:latin typeface="Century Gothic" pitchFamily="34" charset="0"/>
              </a:rPr>
            </a:br>
            <a:endParaRPr lang="en-US" sz="2000" b="1" dirty="0">
              <a:latin typeface="Century Gothic" pitchFamily="34" charset="0"/>
            </a:endParaRPr>
          </a:p>
          <a:p>
            <a:pPr eaLnBrk="0" hangingPunct="0">
              <a:lnSpc>
                <a:spcPct val="95000"/>
              </a:lnSpc>
            </a:pPr>
            <a:r>
              <a:rPr lang="en-US" sz="2000" b="1" dirty="0" smtClean="0">
                <a:latin typeface="Century Gothic" pitchFamily="34" charset="0"/>
              </a:rPr>
              <a:t>Michael Kabiling, Ph.D., P.E., C.F.M. </a:t>
            </a:r>
            <a:br>
              <a:rPr lang="en-US" sz="2000" b="1" dirty="0" smtClean="0">
                <a:latin typeface="Century Gothic" pitchFamily="34" charset="0"/>
              </a:rPr>
            </a:br>
            <a:r>
              <a:rPr lang="en-US" sz="2000" b="1" dirty="0" smtClean="0">
                <a:latin typeface="Century Gothic" pitchFamily="34" charset="0"/>
              </a:rPr>
              <a:t>Senior Engineer, Taylor Engineering, Inc.</a:t>
            </a:r>
          </a:p>
          <a:p>
            <a:pPr eaLnBrk="0" hangingPunct="0">
              <a:lnSpc>
                <a:spcPct val="95000"/>
              </a:lnSpc>
            </a:pPr>
            <a:endParaRPr lang="en-US" sz="1600" b="1" dirty="0" smtClean="0">
              <a:latin typeface="Century Gothic" pitchFamily="34" charset="0"/>
            </a:endParaRPr>
          </a:p>
          <a:p>
            <a:pPr eaLnBrk="0" hangingPunct="0">
              <a:lnSpc>
                <a:spcPct val="95000"/>
              </a:lnSpc>
            </a:pPr>
            <a:r>
              <a:rPr lang="en-US" sz="1600" b="1" dirty="0" smtClean="0">
                <a:latin typeface="Century Gothic" pitchFamily="34" charset="0"/>
              </a:rPr>
              <a:t>October 22, 2012</a:t>
            </a:r>
            <a:r>
              <a:rPr lang="en-US" sz="1600" dirty="0">
                <a:latin typeface="Century Gothic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04800"/>
            <a:ext cx="8270875" cy="1143000"/>
          </a:xfrm>
          <a:noFill/>
        </p:spPr>
        <p:txBody>
          <a:bodyPr anchor="t"/>
          <a:lstStyle/>
          <a:p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Model Re-Calibration (Water Level)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787654742"/>
              </p:ext>
            </p:extLst>
          </p:nvPr>
        </p:nvGraphicFramePr>
        <p:xfrm>
          <a:off x="990600" y="1400175"/>
          <a:ext cx="7467601" cy="2195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6711"/>
                <a:gridCol w="979504"/>
                <a:gridCol w="979504"/>
                <a:gridCol w="979504"/>
                <a:gridCol w="1058551"/>
                <a:gridCol w="923827"/>
              </a:tblGrid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               Station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Parameters</a:t>
                      </a:r>
                      <a:endParaRPr lang="en-US" sz="1600" b="1" dirty="0">
                        <a:effectLst/>
                        <a:latin typeface="+mn-lt"/>
                        <a:ea typeface="SimSu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Bar Pilot Dock</a:t>
                      </a:r>
                      <a:endParaRPr lang="en-US" sz="1600" b="1" dirty="0">
                        <a:effectLst/>
                        <a:latin typeface="+mn-lt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Long </a:t>
                      </a:r>
                      <a:r>
                        <a:rPr lang="en-US" sz="1600" b="1" dirty="0" smtClean="0">
                          <a:effectLst/>
                          <a:latin typeface="+mn-lt"/>
                        </a:rPr>
                        <a:t>Branch</a:t>
                      </a:r>
                      <a:endParaRPr lang="en-US" sz="1600" b="1" dirty="0">
                        <a:effectLst/>
                        <a:latin typeface="+mn-lt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Main St. Bridge</a:t>
                      </a:r>
                      <a:endParaRPr lang="en-US" sz="1600" b="1" dirty="0">
                        <a:effectLst/>
                        <a:latin typeface="+mn-lt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</a:rPr>
                        <a:t>Buckman</a:t>
                      </a:r>
                      <a:r>
                        <a:rPr lang="en-US" sz="1600" b="1" dirty="0">
                          <a:effectLst/>
                          <a:latin typeface="+mn-lt"/>
                        </a:rPr>
                        <a:t> Bridge</a:t>
                      </a:r>
                      <a:endParaRPr lang="en-US" sz="1600" b="1" dirty="0">
                        <a:effectLst/>
                        <a:latin typeface="+mn-lt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</a:rPr>
                        <a:t>Shands</a:t>
                      </a:r>
                      <a:r>
                        <a:rPr lang="en-US" sz="1600" b="1" dirty="0">
                          <a:effectLst/>
                          <a:latin typeface="+mn-lt"/>
                        </a:rPr>
                        <a:t> Bridge</a:t>
                      </a:r>
                      <a:endParaRPr lang="en-US" sz="1600" b="1" dirty="0">
                        <a:effectLst/>
                        <a:latin typeface="+mn-lt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Correlation Coefficient, R</a:t>
                      </a:r>
                      <a:endParaRPr lang="en-US" sz="1600" dirty="0">
                        <a:effectLst/>
                        <a:latin typeface="+mn-lt"/>
                        <a:ea typeface="SimSu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SimSun"/>
                        </a:rPr>
                        <a:t>0.992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SimSun"/>
                        </a:rPr>
                        <a:t>0.988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SimSun"/>
                        </a:rPr>
                        <a:t>0.986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SimSun"/>
                        </a:rPr>
                        <a:t>0.976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SimSun"/>
                        </a:rPr>
                        <a:t>0.974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8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Root Mean Square Error, RMSE (</a:t>
                      </a:r>
                      <a:r>
                        <a:rPr lang="en-US" sz="1600" dirty="0" err="1">
                          <a:effectLst/>
                          <a:latin typeface="+mn-lt"/>
                        </a:rPr>
                        <a:t>ft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)</a:t>
                      </a:r>
                      <a:endParaRPr lang="en-US" sz="1600" dirty="0">
                        <a:effectLst/>
                        <a:latin typeface="+mn-lt"/>
                        <a:ea typeface="SimSu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SimSun"/>
                        </a:rPr>
                        <a:t>0.285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SimSun"/>
                        </a:rPr>
                        <a:t>0.154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SimSun"/>
                        </a:rPr>
                        <a:t>0.148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SimSun"/>
                        </a:rPr>
                        <a:t>0.118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SimSun"/>
                        </a:rPr>
                        <a:t>0.108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990600" y="971490"/>
            <a:ext cx="7543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bmk="_Toc315785273">
                <a:latin typeface="Arial" pitchFamily="34" charset="0"/>
                <a:ea typeface="Times New Roman" pitchFamily="18" charset="0"/>
                <a:cs typeface="Arial" pitchFamily="34" charset="0"/>
              </a:rPr>
              <a:t>Statistics for </a:t>
            </a:r>
            <a:r>
              <a:rPr lang="en-US" sz="2000" dirty="0" smtClean="0" bmk="_Toc315785273">
                <a:latin typeface="Arial" pitchFamily="34" charset="0"/>
                <a:ea typeface="Times New Roman" pitchFamily="18" charset="0"/>
                <a:cs typeface="Arial" pitchFamily="34" charset="0"/>
              </a:rPr>
              <a:t>Dry </a:t>
            </a:r>
            <a:r>
              <a:rPr lang="en-US" sz="2000" dirty="0" bmk="_Toc315785273">
                <a:latin typeface="Arial" pitchFamily="34" charset="0"/>
                <a:ea typeface="Times New Roman" pitchFamily="18" charset="0"/>
                <a:cs typeface="Arial" pitchFamily="34" charset="0"/>
              </a:rPr>
              <a:t>Period </a:t>
            </a:r>
            <a:r>
              <a:rPr lang="en-US" sz="2000" dirty="0" smtClean="0" bmk="_Toc315785273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000" dirty="0" smtClean="0"/>
              <a:t>12/1/1998 – 4/1/1999)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830" y="3657600"/>
            <a:ext cx="5303520" cy="26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680" y="3886200"/>
            <a:ext cx="31051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Correlation Coefficient — ability to predict trend </a:t>
            </a:r>
            <a:br>
              <a:rPr lang="en-US" dirty="0" smtClean="0"/>
            </a:br>
            <a:r>
              <a:rPr lang="en-US" dirty="0" smtClean="0">
                <a:solidFill>
                  <a:srgbClr val="0033CC"/>
                </a:solidFill>
              </a:rPr>
              <a:t>(~ 1.0 for perfect model)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rgbClr val="0033CC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RMSE — indication of model accuracy</a:t>
            </a:r>
            <a:br>
              <a:rPr lang="en-US" dirty="0" smtClean="0"/>
            </a:br>
            <a:r>
              <a:rPr lang="en-US" dirty="0" smtClean="0">
                <a:solidFill>
                  <a:srgbClr val="0033CC"/>
                </a:solidFill>
              </a:rPr>
              <a:t>(~0.0 for perfect model)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014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04800"/>
            <a:ext cx="8270875" cy="1143000"/>
          </a:xfrm>
          <a:noFill/>
        </p:spPr>
        <p:txBody>
          <a:bodyPr anchor="t"/>
          <a:lstStyle/>
          <a:p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Model Re-Verification (Water Level)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980533111"/>
              </p:ext>
            </p:extLst>
          </p:nvPr>
        </p:nvGraphicFramePr>
        <p:xfrm>
          <a:off x="990600" y="1400175"/>
          <a:ext cx="7467601" cy="2195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6711"/>
                <a:gridCol w="979504"/>
                <a:gridCol w="979504"/>
                <a:gridCol w="979504"/>
                <a:gridCol w="1058551"/>
                <a:gridCol w="923827"/>
              </a:tblGrid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               Station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Parameters</a:t>
                      </a:r>
                      <a:endParaRPr lang="en-US" sz="1600" b="1" dirty="0">
                        <a:effectLst/>
                        <a:latin typeface="+mn-lt"/>
                        <a:ea typeface="SimSu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Bar Pilot Dock</a:t>
                      </a:r>
                      <a:endParaRPr lang="en-US" sz="1600" b="1" dirty="0">
                        <a:effectLst/>
                        <a:latin typeface="+mn-lt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Long </a:t>
                      </a:r>
                      <a:r>
                        <a:rPr lang="en-US" sz="1600" b="1" dirty="0" smtClean="0">
                          <a:effectLst/>
                          <a:latin typeface="+mn-lt"/>
                        </a:rPr>
                        <a:t>Branch</a:t>
                      </a:r>
                      <a:endParaRPr lang="en-US" sz="1600" b="1" dirty="0">
                        <a:effectLst/>
                        <a:latin typeface="+mn-lt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Main St. Bridge</a:t>
                      </a:r>
                      <a:endParaRPr lang="en-US" sz="1600" b="1" dirty="0">
                        <a:effectLst/>
                        <a:latin typeface="+mn-lt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</a:rPr>
                        <a:t>Buckman</a:t>
                      </a:r>
                      <a:r>
                        <a:rPr lang="en-US" sz="1600" b="1" dirty="0">
                          <a:effectLst/>
                          <a:latin typeface="+mn-lt"/>
                        </a:rPr>
                        <a:t> Bridge</a:t>
                      </a:r>
                      <a:endParaRPr lang="en-US" sz="1600" b="1" dirty="0">
                        <a:effectLst/>
                        <a:latin typeface="+mn-lt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</a:rPr>
                        <a:t>Shands</a:t>
                      </a:r>
                      <a:r>
                        <a:rPr lang="en-US" sz="1600" b="1" dirty="0">
                          <a:effectLst/>
                          <a:latin typeface="+mn-lt"/>
                        </a:rPr>
                        <a:t> Bridge</a:t>
                      </a:r>
                      <a:endParaRPr lang="en-US" sz="1600" b="1" dirty="0">
                        <a:effectLst/>
                        <a:latin typeface="+mn-lt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Correlation Coefficient, R</a:t>
                      </a:r>
                      <a:endParaRPr lang="en-US" sz="1600" dirty="0">
                        <a:effectLst/>
                        <a:latin typeface="+mn-lt"/>
                        <a:ea typeface="SimSu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SimSun"/>
                        </a:rPr>
                        <a:t>0.993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SimSun"/>
                        </a:rPr>
                        <a:t>n/a</a:t>
                      </a:r>
                      <a:endParaRPr lang="en-US" sz="1600" dirty="0">
                        <a:effectLst/>
                        <a:latin typeface="+mn-lt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SimSun"/>
                        </a:rPr>
                        <a:t>0.986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SimSun"/>
                        </a:rPr>
                        <a:t>0.978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SimSun"/>
                        </a:rPr>
                        <a:t>0.977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8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Root Mean Square Error, RMSE (</a:t>
                      </a:r>
                      <a:r>
                        <a:rPr lang="en-US" sz="1600" dirty="0" err="1">
                          <a:effectLst/>
                          <a:latin typeface="+mn-lt"/>
                        </a:rPr>
                        <a:t>ft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)</a:t>
                      </a:r>
                      <a:endParaRPr lang="en-US" sz="1600" dirty="0">
                        <a:effectLst/>
                        <a:latin typeface="+mn-lt"/>
                        <a:ea typeface="SimSu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SimSun"/>
                        </a:rPr>
                        <a:t>0.279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SimSun"/>
                        </a:rPr>
                        <a:t>n/a</a:t>
                      </a:r>
                      <a:endParaRPr lang="en-US" sz="1600" dirty="0">
                        <a:effectLst/>
                        <a:latin typeface="+mn-lt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SimSun"/>
                        </a:rPr>
                        <a:t>0.144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SimSun"/>
                        </a:rPr>
                        <a:t>0.092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SimSun"/>
                        </a:rPr>
                        <a:t>0.092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990600" y="971490"/>
            <a:ext cx="7543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bmk="_Toc315785273">
                <a:latin typeface="Arial" pitchFamily="34" charset="0"/>
                <a:ea typeface="Times New Roman" pitchFamily="18" charset="0"/>
                <a:cs typeface="Arial" pitchFamily="34" charset="0"/>
              </a:rPr>
              <a:t>Statistics for </a:t>
            </a:r>
            <a:r>
              <a:rPr lang="en-US" sz="2000" dirty="0" smtClean="0" bmk="_Toc315785273">
                <a:latin typeface="Arial" pitchFamily="34" charset="0"/>
                <a:ea typeface="Times New Roman" pitchFamily="18" charset="0"/>
                <a:cs typeface="Arial" pitchFamily="34" charset="0"/>
              </a:rPr>
              <a:t>Dry </a:t>
            </a:r>
            <a:r>
              <a:rPr lang="en-US" sz="2000" dirty="0" bmk="_Toc315785273">
                <a:latin typeface="Arial" pitchFamily="34" charset="0"/>
                <a:ea typeface="Times New Roman" pitchFamily="18" charset="0"/>
                <a:cs typeface="Arial" pitchFamily="34" charset="0"/>
              </a:rPr>
              <a:t>Period </a:t>
            </a:r>
            <a:r>
              <a:rPr lang="en-US" sz="2000" dirty="0" smtClean="0" bmk="_Toc315785273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000" dirty="0"/>
              <a:t>4/1/2001 – 8/1/2001)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305" y="3657600"/>
            <a:ext cx="5303520" cy="26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7320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04800"/>
            <a:ext cx="8270875" cy="1143000"/>
          </a:xfrm>
          <a:noFill/>
        </p:spPr>
        <p:txBody>
          <a:bodyPr anchor="t"/>
          <a:lstStyle/>
          <a:p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Model Re-Calibration (Salinity)</a:t>
            </a:r>
          </a:p>
        </p:txBody>
      </p:sp>
      <p:graphicFrame>
        <p:nvGraphicFramePr>
          <p:cNvPr id="6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69643244"/>
              </p:ext>
            </p:extLst>
          </p:nvPr>
        </p:nvGraphicFramePr>
        <p:xfrm>
          <a:off x="152400" y="1519224"/>
          <a:ext cx="4648200" cy="4043376"/>
        </p:xfrm>
        <a:graphic>
          <a:graphicData uri="http://schemas.openxmlformats.org/drawingml/2006/table">
            <a:tbl>
              <a:tblPr/>
              <a:tblGrid>
                <a:gridCol w="762000"/>
                <a:gridCol w="743507"/>
                <a:gridCol w="527161"/>
                <a:gridCol w="710532"/>
                <a:gridCol w="533400"/>
                <a:gridCol w="838200"/>
                <a:gridCol w="533400"/>
              </a:tblGrid>
              <a:tr h="474552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SimSun"/>
                        </a:rPr>
                        <a:t>Stations</a:t>
                      </a:r>
                      <a:endParaRPr lang="en-US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SimSun"/>
                        </a:rPr>
                        <a:t>Wet Period</a:t>
                      </a:r>
                      <a:endParaRPr lang="en-US" sz="1200" dirty="0">
                        <a:effectLst/>
                        <a:latin typeface="Times New Roman"/>
                        <a:ea typeface="SimSu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/>
                          <a:ea typeface="SimSun"/>
                        </a:rPr>
                        <a:t>(12/1/1997 – </a:t>
                      </a:r>
                      <a:r>
                        <a:rPr lang="en-US" sz="900" dirty="0" smtClean="0">
                          <a:effectLst/>
                          <a:latin typeface="Times New Roman"/>
                          <a:ea typeface="SimSun"/>
                        </a:rPr>
                        <a:t>4/1/1998</a:t>
                      </a:r>
                      <a:r>
                        <a:rPr lang="en-US" sz="900" dirty="0">
                          <a:effectLst/>
                          <a:latin typeface="Times New Roman"/>
                          <a:ea typeface="SimSun"/>
                        </a:rPr>
                        <a:t>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SimSun"/>
                        </a:rPr>
                        <a:t>Dry Period</a:t>
                      </a:r>
                      <a:endParaRPr lang="en-US" sz="1200" dirty="0">
                        <a:effectLst/>
                        <a:latin typeface="Times New Roman"/>
                        <a:ea typeface="SimSu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/>
                          <a:ea typeface="SimSun"/>
                        </a:rPr>
                        <a:t>(12/1/1998 - 4/1/1999)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SimSun"/>
                        </a:rPr>
                        <a:t>Wind Conditions</a:t>
                      </a:r>
                      <a:endParaRPr lang="en-US" sz="1200" dirty="0">
                        <a:effectLst/>
                        <a:latin typeface="Times New Roman"/>
                        <a:ea typeface="SimSu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/>
                          <a:ea typeface="SimSun"/>
                        </a:rPr>
                        <a:t>(8/1/1996 – 12/1/1996)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27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/>
                          <a:ea typeface="SimSun"/>
                        </a:rPr>
                        <a:t>Correlation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/>
                          <a:ea typeface="SimSun"/>
                        </a:rPr>
                        <a:t>Coefficient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/>
                          <a:ea typeface="SimSun"/>
                        </a:rPr>
                        <a:t>RMSE </a:t>
                      </a:r>
                      <a:r>
                        <a:rPr lang="en-US" sz="900" b="1" dirty="0" smtClean="0">
                          <a:effectLst/>
                          <a:latin typeface="Times New Roman"/>
                          <a:ea typeface="SimSun"/>
                        </a:rPr>
                        <a:t/>
                      </a:r>
                      <a:br>
                        <a:rPr lang="en-US" sz="900" b="1" dirty="0" smtClean="0">
                          <a:effectLst/>
                          <a:latin typeface="Times New Roman"/>
                          <a:ea typeface="SimSun"/>
                        </a:rPr>
                      </a:br>
                      <a:r>
                        <a:rPr lang="en-US" sz="900" b="1" dirty="0" smtClean="0">
                          <a:effectLst/>
                          <a:latin typeface="Times New Roman"/>
                          <a:ea typeface="SimSun"/>
                        </a:rPr>
                        <a:t>(</a:t>
                      </a:r>
                      <a:r>
                        <a:rPr lang="en-US" sz="900" b="1" dirty="0" err="1">
                          <a:effectLst/>
                          <a:latin typeface="Times New Roman"/>
                          <a:ea typeface="SimSun"/>
                        </a:rPr>
                        <a:t>ppt</a:t>
                      </a:r>
                      <a:r>
                        <a:rPr lang="en-US" sz="900" b="1" dirty="0">
                          <a:effectLst/>
                          <a:latin typeface="Times New Roman"/>
                          <a:ea typeface="SimSun"/>
                        </a:rPr>
                        <a:t>)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/>
                          <a:ea typeface="SimSun"/>
                        </a:rPr>
                        <a:t>Correlation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/>
                          <a:ea typeface="SimSun"/>
                        </a:rPr>
                        <a:t>Coefficient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/>
                          <a:ea typeface="SimSun"/>
                        </a:rPr>
                        <a:t>RMSE </a:t>
                      </a:r>
                      <a:r>
                        <a:rPr lang="en-US" sz="900" b="1" dirty="0" smtClean="0">
                          <a:effectLst/>
                          <a:latin typeface="Times New Roman"/>
                          <a:ea typeface="SimSun"/>
                        </a:rPr>
                        <a:t/>
                      </a:r>
                      <a:br>
                        <a:rPr lang="en-US" sz="900" b="1" dirty="0" smtClean="0">
                          <a:effectLst/>
                          <a:latin typeface="Times New Roman"/>
                          <a:ea typeface="SimSun"/>
                        </a:rPr>
                      </a:br>
                      <a:r>
                        <a:rPr lang="en-US" sz="900" b="1" dirty="0" smtClean="0">
                          <a:effectLst/>
                          <a:latin typeface="Times New Roman"/>
                          <a:ea typeface="SimSun"/>
                        </a:rPr>
                        <a:t>(</a:t>
                      </a:r>
                      <a:r>
                        <a:rPr lang="en-US" sz="900" b="1" dirty="0" err="1">
                          <a:effectLst/>
                          <a:latin typeface="Times New Roman"/>
                          <a:ea typeface="SimSun"/>
                        </a:rPr>
                        <a:t>ppt</a:t>
                      </a:r>
                      <a:r>
                        <a:rPr lang="en-US" sz="900" b="1" dirty="0">
                          <a:effectLst/>
                          <a:latin typeface="Times New Roman"/>
                          <a:ea typeface="SimSun"/>
                        </a:rPr>
                        <a:t>)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/>
                          <a:ea typeface="SimSun"/>
                        </a:rPr>
                        <a:t>Correlation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/>
                          <a:ea typeface="SimSun"/>
                        </a:rPr>
                        <a:t>Coefficient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/>
                          <a:ea typeface="SimSun"/>
                        </a:rPr>
                        <a:t>RMSE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/>
                          <a:ea typeface="SimSun"/>
                        </a:rPr>
                        <a:t>(</a:t>
                      </a:r>
                      <a:r>
                        <a:rPr lang="en-US" sz="900" b="1" dirty="0" err="1">
                          <a:effectLst/>
                          <a:latin typeface="Times New Roman"/>
                          <a:ea typeface="SimSun"/>
                        </a:rPr>
                        <a:t>ppt</a:t>
                      </a:r>
                      <a:r>
                        <a:rPr lang="en-US" sz="900" b="1" dirty="0">
                          <a:effectLst/>
                          <a:latin typeface="Times New Roman"/>
                          <a:ea typeface="SimSun"/>
                        </a:rPr>
                        <a:t>)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09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SimSun"/>
                        </a:rPr>
                        <a:t>Dames Point (Surface)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0.889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3.835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0.864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2.278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0.925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3.677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6909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SimSun"/>
                        </a:rPr>
                        <a:t>Dames Point (Bottom)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0.883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4.110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0.827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3.040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0.936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SimSun"/>
                        </a:rPr>
                        <a:t>2.265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09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SimSun"/>
                        </a:rPr>
                        <a:t>Acosta Bridge (Surface)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0.956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0.466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0.938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1.581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0.938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1.931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6909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SimSun"/>
                        </a:rPr>
                        <a:t>Acosta Bridge (Bottom)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0.955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0.460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0.940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2.308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SimSun"/>
                        </a:rPr>
                        <a:t>0.928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SimSun"/>
                        </a:rPr>
                        <a:t>1.954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36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/>
                          <a:ea typeface="SimSun"/>
                        </a:rPr>
                        <a:t>Buckman</a:t>
                      </a:r>
                      <a:r>
                        <a:rPr lang="en-US" sz="1000" dirty="0">
                          <a:effectLst/>
                          <a:latin typeface="Times New Roman"/>
                          <a:ea typeface="SimSun"/>
                        </a:rPr>
                        <a:t> Bridge (Surface)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0.934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0.887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0.567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0.813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0.848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5536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/>
                          <a:ea typeface="SimSun"/>
                        </a:rPr>
                        <a:t>Buckman</a:t>
                      </a:r>
                      <a:r>
                        <a:rPr lang="en-US" sz="1000" dirty="0">
                          <a:effectLst/>
                          <a:latin typeface="Times New Roman"/>
                          <a:ea typeface="SimSun"/>
                        </a:rPr>
                        <a:t> Bridge (Bottom)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0.933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0.836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1.374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0.828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1.994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1336980"/>
            <a:ext cx="4295775" cy="21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3609975"/>
            <a:ext cx="4295775" cy="216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798406" y="1676400"/>
            <a:ext cx="32789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 bmk="_Toc315785273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Dry Period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798407" y="3897646"/>
            <a:ext cx="32789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 bmk="_Toc315785273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Dry Period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5754469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Correlation Coefficient — ability to predict trend </a:t>
            </a:r>
            <a:r>
              <a:rPr lang="en-US" dirty="0" smtClean="0">
                <a:solidFill>
                  <a:srgbClr val="0033CC"/>
                </a:solidFill>
              </a:rPr>
              <a:t>(~ 1.0 for perfect model)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RMSE — indication of model accuracy </a:t>
            </a:r>
            <a:r>
              <a:rPr lang="en-US" dirty="0" smtClean="0">
                <a:solidFill>
                  <a:srgbClr val="0033CC"/>
                </a:solidFill>
              </a:rPr>
              <a:t>(~0.0 for perfect model)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62869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04800"/>
            <a:ext cx="8270875" cy="1143000"/>
          </a:xfrm>
          <a:noFill/>
        </p:spPr>
        <p:txBody>
          <a:bodyPr anchor="t"/>
          <a:lstStyle/>
          <a:p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Model Re-Calibration (Salinity)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990600" y="942945"/>
            <a:ext cx="7543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 bmk="_Toc315785273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Dry Period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45406"/>
            <a:ext cx="4191650" cy="243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43337"/>
            <a:ext cx="4191650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52580"/>
            <a:ext cx="4283603" cy="23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54296"/>
            <a:ext cx="4283603" cy="236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011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04800"/>
            <a:ext cx="8270875" cy="1143000"/>
          </a:xfrm>
          <a:noFill/>
        </p:spPr>
        <p:txBody>
          <a:bodyPr anchor="t"/>
          <a:lstStyle/>
          <a:p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Model Re-Verification (Salinity)</a:t>
            </a:r>
          </a:p>
        </p:txBody>
      </p:sp>
      <p:graphicFrame>
        <p:nvGraphicFramePr>
          <p:cNvPr id="6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7337404"/>
              </p:ext>
            </p:extLst>
          </p:nvPr>
        </p:nvGraphicFramePr>
        <p:xfrm>
          <a:off x="152400" y="1643040"/>
          <a:ext cx="3962400" cy="3690960"/>
        </p:xfrm>
        <a:graphic>
          <a:graphicData uri="http://schemas.openxmlformats.org/drawingml/2006/table">
            <a:tbl>
              <a:tblPr/>
              <a:tblGrid>
                <a:gridCol w="921488"/>
                <a:gridCol w="899125"/>
                <a:gridCol w="637497"/>
                <a:gridCol w="859248"/>
                <a:gridCol w="645042"/>
              </a:tblGrid>
              <a:tr h="474552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SimSun"/>
                        </a:rPr>
                        <a:t>Stations</a:t>
                      </a:r>
                      <a:endParaRPr lang="en-US" sz="12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SimSun"/>
                        </a:rPr>
                        <a:t>Wet Period</a:t>
                      </a:r>
                      <a:endParaRPr lang="en-US" sz="1200" dirty="0">
                        <a:effectLst/>
                        <a:latin typeface="Times New Roman"/>
                        <a:ea typeface="SimSu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SimSun"/>
                        </a:rPr>
                        <a:t>(8/1/2001 </a:t>
                      </a:r>
                      <a:r>
                        <a:rPr lang="en-US" sz="1000" dirty="0">
                          <a:effectLst/>
                          <a:latin typeface="Times New Roman"/>
                          <a:ea typeface="SimSun"/>
                        </a:rPr>
                        <a:t>– </a:t>
                      </a:r>
                      <a:r>
                        <a:rPr lang="en-US" sz="1000" dirty="0" smtClean="0">
                          <a:effectLst/>
                          <a:latin typeface="Times New Roman"/>
                          <a:ea typeface="SimSun"/>
                        </a:rPr>
                        <a:t>12/1/2001)</a:t>
                      </a:r>
                      <a:endParaRPr lang="en-US" sz="1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SimSun"/>
                        </a:rPr>
                        <a:t>Dry Period</a:t>
                      </a:r>
                      <a:endParaRPr lang="en-US" sz="1200" dirty="0">
                        <a:effectLst/>
                        <a:latin typeface="Times New Roman"/>
                        <a:ea typeface="SimSu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/>
                          <a:ea typeface="SimSun"/>
                        </a:rPr>
                        <a:t>(4/1/2001 – 8/1/2001)</a:t>
                      </a:r>
                      <a:endParaRPr lang="en-US" sz="1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27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/>
                          <a:ea typeface="SimSun"/>
                        </a:rPr>
                        <a:t>Correlation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/>
                          <a:ea typeface="SimSun"/>
                        </a:rPr>
                        <a:t>Coefficient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/>
                          <a:ea typeface="SimSun"/>
                        </a:rPr>
                        <a:t>RMSE </a:t>
                      </a:r>
                      <a:r>
                        <a:rPr lang="en-US" sz="900" b="1" dirty="0" smtClean="0">
                          <a:effectLst/>
                          <a:latin typeface="Times New Roman"/>
                          <a:ea typeface="SimSun"/>
                        </a:rPr>
                        <a:t/>
                      </a:r>
                      <a:br>
                        <a:rPr lang="en-US" sz="900" b="1" dirty="0" smtClean="0">
                          <a:effectLst/>
                          <a:latin typeface="Times New Roman"/>
                          <a:ea typeface="SimSun"/>
                        </a:rPr>
                      </a:br>
                      <a:r>
                        <a:rPr lang="en-US" sz="900" b="1" dirty="0" smtClean="0">
                          <a:effectLst/>
                          <a:latin typeface="Times New Roman"/>
                          <a:ea typeface="SimSun"/>
                        </a:rPr>
                        <a:t>(</a:t>
                      </a:r>
                      <a:r>
                        <a:rPr lang="en-US" sz="900" b="1" dirty="0" err="1">
                          <a:effectLst/>
                          <a:latin typeface="Times New Roman"/>
                          <a:ea typeface="SimSun"/>
                        </a:rPr>
                        <a:t>ppt</a:t>
                      </a:r>
                      <a:r>
                        <a:rPr lang="en-US" sz="900" b="1" dirty="0">
                          <a:effectLst/>
                          <a:latin typeface="Times New Roman"/>
                          <a:ea typeface="SimSun"/>
                        </a:rPr>
                        <a:t>)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/>
                          <a:ea typeface="SimSun"/>
                        </a:rPr>
                        <a:t>Correlation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/>
                          <a:ea typeface="SimSun"/>
                        </a:rPr>
                        <a:t>Coefficient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/>
                          <a:ea typeface="SimSun"/>
                        </a:rPr>
                        <a:t>RMSE </a:t>
                      </a:r>
                      <a:r>
                        <a:rPr lang="en-US" sz="900" b="1" dirty="0" smtClean="0">
                          <a:effectLst/>
                          <a:latin typeface="Times New Roman"/>
                          <a:ea typeface="SimSun"/>
                        </a:rPr>
                        <a:t/>
                      </a:r>
                      <a:br>
                        <a:rPr lang="en-US" sz="900" b="1" dirty="0" smtClean="0">
                          <a:effectLst/>
                          <a:latin typeface="Times New Roman"/>
                          <a:ea typeface="SimSun"/>
                        </a:rPr>
                      </a:br>
                      <a:r>
                        <a:rPr lang="en-US" sz="900" b="1" dirty="0" smtClean="0">
                          <a:effectLst/>
                          <a:latin typeface="Times New Roman"/>
                          <a:ea typeface="SimSun"/>
                        </a:rPr>
                        <a:t>(</a:t>
                      </a:r>
                      <a:r>
                        <a:rPr lang="en-US" sz="900" b="1" dirty="0" err="1">
                          <a:effectLst/>
                          <a:latin typeface="Times New Roman"/>
                          <a:ea typeface="SimSun"/>
                        </a:rPr>
                        <a:t>ppt</a:t>
                      </a:r>
                      <a:r>
                        <a:rPr lang="en-US" sz="900" b="1" dirty="0">
                          <a:effectLst/>
                          <a:latin typeface="Times New Roman"/>
                          <a:ea typeface="SimSun"/>
                        </a:rPr>
                        <a:t>)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09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SimSun"/>
                        </a:rPr>
                        <a:t>Dames Point (Surface)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0.893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5.963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0.788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2.376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6909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SimSun"/>
                        </a:rPr>
                        <a:t>Dames Point (Bottom)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0.819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6.189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0.744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2.640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09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SimSun"/>
                        </a:rPr>
                        <a:t>Acosta Bridge (Surface)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0.899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2.665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0.909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2.008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6909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SimSun"/>
                        </a:rPr>
                        <a:t>Acosta Bridge (Bottom)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0.907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0.904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SimSun"/>
                        </a:rPr>
                        <a:t>0.940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1.866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36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/>
                          <a:ea typeface="SimSun"/>
                        </a:rPr>
                        <a:t>Buckman</a:t>
                      </a:r>
                      <a:r>
                        <a:rPr lang="en-US" sz="1000" dirty="0">
                          <a:effectLst/>
                          <a:latin typeface="Times New Roman"/>
                          <a:ea typeface="SimSun"/>
                        </a:rPr>
                        <a:t> Bridge (Surface)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0.490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0.904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0.925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0.951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5536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/>
                          <a:ea typeface="SimSun"/>
                        </a:rPr>
                        <a:t>Buckman</a:t>
                      </a:r>
                      <a:r>
                        <a:rPr lang="en-US" sz="1000" dirty="0">
                          <a:effectLst/>
                          <a:latin typeface="Times New Roman"/>
                          <a:ea typeface="SimSun"/>
                        </a:rPr>
                        <a:t> Bridge (Bottom)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0.483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0.978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0.870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SimSun"/>
                        </a:rPr>
                        <a:t>1.784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53583"/>
            <a:ext cx="4800600" cy="272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517" y="3754095"/>
            <a:ext cx="4800600" cy="2722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876800" y="1524000"/>
            <a:ext cx="32789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 bmk="_Toc315785273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Dry Period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876800" y="4267200"/>
            <a:ext cx="32789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 bmk="_Toc315785273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Dry Period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83198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04800"/>
            <a:ext cx="8270875" cy="1143000"/>
          </a:xfrm>
          <a:noFill/>
        </p:spPr>
        <p:txBody>
          <a:bodyPr anchor="t"/>
          <a:lstStyle/>
          <a:p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Model Re-Verification (Salinity)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990600" y="942945"/>
            <a:ext cx="7543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 bmk="_Toc315785273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Dry Period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371880"/>
            <a:ext cx="4385344" cy="228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69543"/>
            <a:ext cx="4385344" cy="242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522412"/>
            <a:ext cx="4670425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436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04800"/>
            <a:ext cx="8270875" cy="1143000"/>
          </a:xfrm>
          <a:noFill/>
        </p:spPr>
        <p:txBody>
          <a:bodyPr anchor="t"/>
          <a:lstStyle/>
          <a:p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Model Validation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23999"/>
            <a:ext cx="4648200" cy="477837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/>
              <a:t>EFDC model is validated </a:t>
            </a:r>
            <a:r>
              <a:rPr lang="en-US" sz="2400" dirty="0"/>
              <a:t>with </a:t>
            </a:r>
            <a:r>
              <a:rPr lang="en-US" sz="2400" dirty="0" smtClean="0"/>
              <a:t>water level and salinity data </a:t>
            </a:r>
            <a:r>
              <a:rPr lang="en-US" sz="2400" dirty="0"/>
              <a:t>collected </a:t>
            </a:r>
            <a:r>
              <a:rPr lang="en-US" sz="2400" dirty="0" smtClean="0"/>
              <a:t>in1995 </a:t>
            </a:r>
            <a:r>
              <a:rPr lang="en-US" sz="2400" dirty="0"/>
              <a:t>to 2005 for </a:t>
            </a:r>
            <a:r>
              <a:rPr lang="en-US" sz="2400" dirty="0" smtClean="0"/>
              <a:t>wet </a:t>
            </a:r>
            <a:r>
              <a:rPr lang="en-US" sz="2400" dirty="0"/>
              <a:t>period, dry period, and wind </a:t>
            </a:r>
            <a:r>
              <a:rPr lang="en-US" sz="2400" dirty="0" smtClean="0"/>
              <a:t>condition.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/>
              <a:t>Model is suitable </a:t>
            </a:r>
            <a:r>
              <a:rPr lang="en-US" sz="2400" dirty="0"/>
              <a:t>for predicting hydrodynamic and salinity changes in the </a:t>
            </a:r>
            <a:r>
              <a:rPr lang="en-US" sz="2400" dirty="0" smtClean="0"/>
              <a:t>Lower </a:t>
            </a:r>
            <a:br>
              <a:rPr lang="en-US" sz="2400" dirty="0" smtClean="0"/>
            </a:br>
            <a:r>
              <a:rPr lang="en-US" sz="2400" dirty="0" smtClean="0"/>
              <a:t>St</a:t>
            </a:r>
            <a:r>
              <a:rPr lang="en-US" sz="2400" dirty="0"/>
              <a:t>. Johns River from the potential channel deepening </a:t>
            </a:r>
            <a:r>
              <a:rPr lang="en-US" sz="2400" dirty="0" smtClean="0"/>
              <a:t>projects.</a:t>
            </a:r>
            <a:endParaRPr lang="en-US" sz="2200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011" y="1066800"/>
            <a:ext cx="4134989" cy="521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1944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09600" y="304800"/>
            <a:ext cx="7924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latin typeface="+mj-lt"/>
                <a:cs typeface="Arial" pitchFamily="34" charset="0"/>
              </a:rPr>
              <a:t>USACE Baseline Depths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1066800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b="1" dirty="0" smtClean="0"/>
              <a:t>2009 &amp; 2010 river &amp; channel surveys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 err="1" smtClean="0"/>
              <a:t>Mayport</a:t>
            </a:r>
            <a:r>
              <a:rPr lang="en-US" b="1" dirty="0" smtClean="0"/>
              <a:t> and Mile Point projects </a:t>
            </a:r>
          </a:p>
        </p:txBody>
      </p:sp>
      <p:pic>
        <p:nvPicPr>
          <p:cNvPr id="5" name="Picture 4" descr="Mayport_to_IWW_bathv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2286000"/>
            <a:ext cx="8077200" cy="31559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7200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09600" y="304800"/>
            <a:ext cx="7924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latin typeface="+mj-lt"/>
                <a:ea typeface="Calibri" pitchFamily="34" charset="0"/>
                <a:cs typeface="TimesNewRomanPSMT"/>
              </a:rPr>
              <a:t>EFDC Model Applications (1996 – 2001)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143001"/>
            <a:ext cx="423819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 smtClean="0"/>
              <a:t>SJRWMD Baseline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b="1" dirty="0" smtClean="0"/>
              <a:t>USACE Baseline at 40 </a:t>
            </a:r>
            <a:r>
              <a:rPr lang="en-US" sz="2400" b="1" dirty="0" err="1" smtClean="0"/>
              <a:t>ft</a:t>
            </a:r>
            <a:endParaRPr lang="en-US" sz="2400" b="1" dirty="0" smtClean="0"/>
          </a:p>
          <a:p>
            <a:pPr marL="914400" lvl="1" indent="-457200">
              <a:buFont typeface="Arial" pitchFamily="34" charset="0"/>
              <a:buChar char="•"/>
            </a:pPr>
            <a:r>
              <a:rPr lang="en-US" dirty="0" smtClean="0"/>
              <a:t>Compare with 44-, 46-, and</a:t>
            </a:r>
            <a:br>
              <a:rPr lang="en-US" dirty="0" smtClean="0"/>
            </a:br>
            <a:r>
              <a:rPr lang="en-US" dirty="0" smtClean="0"/>
              <a:t>50-ft dredge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Compare with USACE </a:t>
            </a:r>
            <a:br>
              <a:rPr lang="en-US" dirty="0" smtClean="0">
                <a:solidFill>
                  <a:srgbClr val="0033CC"/>
                </a:solidFill>
              </a:rPr>
            </a:br>
            <a:r>
              <a:rPr lang="en-US" dirty="0" smtClean="0">
                <a:solidFill>
                  <a:srgbClr val="0033CC"/>
                </a:solidFill>
              </a:rPr>
              <a:t>recommended depth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b="1" dirty="0" smtClean="0"/>
              <a:t>USACE Baseline at 40 </a:t>
            </a:r>
            <a:r>
              <a:rPr lang="en-US" sz="2400" b="1" dirty="0" err="1" smtClean="0"/>
              <a:t>ft</a:t>
            </a:r>
            <a:r>
              <a:rPr lang="en-US" sz="2400" b="1" dirty="0" smtClean="0"/>
              <a:t> </a:t>
            </a:r>
            <a:br>
              <a:rPr lang="en-US" sz="2400" b="1" dirty="0" smtClean="0"/>
            </a:br>
            <a:r>
              <a:rPr lang="en-US" sz="2400" b="1" dirty="0" smtClean="0"/>
              <a:t>with SLC1 (0.39 </a:t>
            </a:r>
            <a:r>
              <a:rPr lang="en-US" sz="2400" b="1" dirty="0" err="1" smtClean="0"/>
              <a:t>ft</a:t>
            </a:r>
            <a:r>
              <a:rPr lang="en-US" sz="2400" b="1" dirty="0" smtClean="0"/>
              <a:t>) and </a:t>
            </a:r>
            <a:br>
              <a:rPr lang="en-US" sz="2400" b="1" dirty="0" smtClean="0"/>
            </a:br>
            <a:r>
              <a:rPr lang="en-US" sz="2400" b="1" dirty="0" smtClean="0"/>
              <a:t>155 MGD Water Withdrawal</a:t>
            </a:r>
          </a:p>
          <a:p>
            <a:pPr marL="800100" lvl="2" indent="-342900">
              <a:buFont typeface="Arial" pitchFamily="34" charset="0"/>
              <a:buChar char="•"/>
            </a:pPr>
            <a:r>
              <a:rPr lang="en-US" dirty="0"/>
              <a:t>Compare with 44-, 46-, </a:t>
            </a: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50-ft dredge</a:t>
            </a:r>
          </a:p>
          <a:p>
            <a:pPr marL="800100" lvl="2" indent="-342900">
              <a:buFont typeface="Arial" pitchFamily="34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Compare with USACE </a:t>
            </a:r>
            <a:r>
              <a:rPr lang="en-US" dirty="0" smtClean="0">
                <a:solidFill>
                  <a:srgbClr val="0033CC"/>
                </a:solidFill>
              </a:rPr>
              <a:t/>
            </a:r>
            <a:br>
              <a:rPr lang="en-US" dirty="0" smtClean="0">
                <a:solidFill>
                  <a:srgbClr val="0033CC"/>
                </a:solidFill>
              </a:rPr>
            </a:br>
            <a:r>
              <a:rPr lang="en-US" dirty="0" smtClean="0">
                <a:solidFill>
                  <a:srgbClr val="0033CC"/>
                </a:solidFill>
              </a:rPr>
              <a:t>recommended </a:t>
            </a:r>
            <a:r>
              <a:rPr lang="en-US" dirty="0">
                <a:solidFill>
                  <a:srgbClr val="0033CC"/>
                </a:solidFill>
              </a:rPr>
              <a:t>depth</a:t>
            </a:r>
          </a:p>
          <a:p>
            <a:pPr marL="800100" lvl="2" indent="-342900">
              <a:buFont typeface="Wingdings" pitchFamily="2" charset="2"/>
              <a:buChar char="Ø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996" y="3638549"/>
            <a:ext cx="4480560" cy="264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507" y="889574"/>
            <a:ext cx="4480560" cy="262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53200" y="3125688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Baseline at 40 </a:t>
            </a:r>
            <a:r>
              <a:rPr lang="en-US" sz="1400" dirty="0" err="1" smtClean="0">
                <a:solidFill>
                  <a:schemeClr val="bg1"/>
                </a:solidFill>
              </a:rPr>
              <a:t>ft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588645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Project at 50 </a:t>
            </a:r>
            <a:r>
              <a:rPr lang="en-US" sz="1400" dirty="0" err="1" smtClean="0">
                <a:solidFill>
                  <a:schemeClr val="bg1"/>
                </a:solidFill>
              </a:rPr>
              <a:t>ft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208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04800"/>
            <a:ext cx="8270875" cy="1143000"/>
          </a:xfrm>
          <a:noFill/>
        </p:spPr>
        <p:txBody>
          <a:bodyPr anchor="t"/>
          <a:lstStyle/>
          <a:p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EFDC Results (Animations)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19600"/>
          </a:xfrm>
        </p:spPr>
        <p:txBody>
          <a:bodyPr/>
          <a:lstStyle/>
          <a:p>
            <a:r>
              <a:rPr lang="en-US" b="1" dirty="0" smtClean="0"/>
              <a:t>USACE Baseline at 40 </a:t>
            </a:r>
            <a:r>
              <a:rPr lang="en-US" b="1" dirty="0" err="1" smtClean="0"/>
              <a:t>ft</a:t>
            </a:r>
            <a:endParaRPr lang="en-US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b="1" dirty="0" smtClean="0"/>
              <a:t>Velocity (</a:t>
            </a:r>
            <a:r>
              <a:rPr lang="en-US" sz="2400" b="1" dirty="0" smtClean="0">
                <a:hlinkClick r:id="rId3" action="ppaction://hlinkfile"/>
              </a:rPr>
              <a:t>Plan</a:t>
            </a:r>
            <a:r>
              <a:rPr lang="en-US" sz="2400" b="1" dirty="0" smtClean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n-US" sz="2400" b="1" dirty="0" smtClean="0"/>
              <a:t>Salinity (</a:t>
            </a:r>
            <a:r>
              <a:rPr lang="en-US" sz="2400" b="1" dirty="0" smtClean="0">
                <a:hlinkClick r:id="rId4" action="ppaction://hlinkfile"/>
              </a:rPr>
              <a:t>Plan</a:t>
            </a:r>
            <a:r>
              <a:rPr lang="en-US" sz="2400" b="1" dirty="0" smtClean="0"/>
              <a:t> and </a:t>
            </a:r>
            <a:r>
              <a:rPr lang="en-US" sz="2400" b="1" dirty="0" smtClean="0">
                <a:hlinkClick r:id="rId5" action="ppaction://hlinkfile"/>
              </a:rPr>
              <a:t>Profile</a:t>
            </a:r>
            <a:r>
              <a:rPr lang="en-US" sz="2400" b="1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Project at 50 </a:t>
            </a:r>
            <a:r>
              <a:rPr lang="en-US" dirty="0" err="1" smtClean="0"/>
              <a:t>ft</a:t>
            </a:r>
            <a:r>
              <a:rPr lang="en-US" dirty="0" smtClean="0"/>
              <a:t> with SLC1 and </a:t>
            </a:r>
            <a:br>
              <a:rPr lang="en-US" dirty="0" smtClean="0"/>
            </a:br>
            <a:r>
              <a:rPr lang="en-US" dirty="0" smtClean="0"/>
              <a:t>155 MGD Water Withdrawal</a:t>
            </a:r>
          </a:p>
          <a:p>
            <a:pPr lvl="1"/>
            <a:r>
              <a:rPr lang="en-US" sz="2400" dirty="0"/>
              <a:t>Velocity (</a:t>
            </a:r>
            <a:r>
              <a:rPr lang="en-US" sz="2400" dirty="0">
                <a:hlinkClick r:id="rId6" action="ppaction://hlinkfile"/>
              </a:rPr>
              <a:t>Plan</a:t>
            </a:r>
            <a:r>
              <a:rPr lang="en-US" sz="2400" dirty="0"/>
              <a:t>)</a:t>
            </a:r>
          </a:p>
          <a:p>
            <a:pPr lvl="1"/>
            <a:r>
              <a:rPr lang="en-US" sz="2400" dirty="0" smtClean="0"/>
              <a:t>Salinity (</a:t>
            </a:r>
            <a:r>
              <a:rPr lang="en-US" sz="2400" dirty="0" smtClean="0">
                <a:hlinkClick r:id="rId7" action="ppaction://hlinkfile"/>
              </a:rPr>
              <a:t>Plan</a:t>
            </a:r>
            <a:r>
              <a:rPr lang="en-US" sz="2400" dirty="0" smtClean="0"/>
              <a:t> and </a:t>
            </a:r>
            <a:r>
              <a:rPr lang="en-US" sz="2400" dirty="0" smtClean="0">
                <a:hlinkClick r:id="rId8" action="ppaction://hlinkfile"/>
              </a:rPr>
              <a:t>Profile</a:t>
            </a:r>
            <a:r>
              <a:rPr lang="en-US" sz="2400" dirty="0"/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3400" y="3135689"/>
            <a:ext cx="6051333" cy="3316555"/>
            <a:chOff x="533400" y="3135689"/>
            <a:chExt cx="6051333" cy="3316555"/>
          </a:xfrm>
        </p:grpSpPr>
        <p:pic>
          <p:nvPicPr>
            <p:cNvPr id="2050" name="Picture 2">
              <a:hlinkClick r:id="rId5" action="ppaction://hlinkfile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135689"/>
              <a:ext cx="5943600" cy="3316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Line 100"/>
            <p:cNvSpPr>
              <a:spLocks noChangeShapeType="1"/>
            </p:cNvSpPr>
            <p:nvPr/>
          </p:nvSpPr>
          <p:spPr bwMode="auto">
            <a:xfrm flipV="1">
              <a:off x="6213231" y="4144112"/>
              <a:ext cx="0" cy="685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99"/>
            <p:cNvSpPr>
              <a:spLocks noChangeArrowheads="1"/>
            </p:cNvSpPr>
            <p:nvPr/>
          </p:nvSpPr>
          <p:spPr bwMode="auto">
            <a:xfrm>
              <a:off x="5852160" y="4836511"/>
              <a:ext cx="732573" cy="4283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100" b="1" dirty="0" err="1" smtClean="0"/>
                <a:t>Shands</a:t>
              </a:r>
              <a:r>
                <a:rPr lang="en-US" sz="1100" b="1" dirty="0" smtClean="0"/>
                <a:t> </a:t>
              </a:r>
              <a:br>
                <a:rPr lang="en-US" sz="1100" b="1" dirty="0" smtClean="0"/>
              </a:br>
              <a:r>
                <a:rPr lang="en-US" sz="1100" b="1" dirty="0" smtClean="0"/>
                <a:t>Bridge</a:t>
              </a:r>
              <a:endParaRPr lang="en-US" sz="1100" b="1" dirty="0"/>
            </a:p>
          </p:txBody>
        </p:sp>
        <p:sp>
          <p:nvSpPr>
            <p:cNvPr id="7" name="Line 100"/>
            <p:cNvSpPr>
              <a:spLocks noChangeShapeType="1"/>
            </p:cNvSpPr>
            <p:nvPr/>
          </p:nvSpPr>
          <p:spPr bwMode="auto">
            <a:xfrm flipV="1">
              <a:off x="4628271" y="4267200"/>
              <a:ext cx="0" cy="685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99"/>
            <p:cNvSpPr>
              <a:spLocks noChangeArrowheads="1"/>
            </p:cNvSpPr>
            <p:nvPr/>
          </p:nvSpPr>
          <p:spPr bwMode="auto">
            <a:xfrm>
              <a:off x="4204682" y="4959599"/>
              <a:ext cx="857608" cy="4283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100" b="1" dirty="0" err="1" smtClean="0"/>
                <a:t>Buckman</a:t>
              </a:r>
              <a:r>
                <a:rPr lang="en-US" sz="1100" b="1" dirty="0" smtClean="0"/>
                <a:t> </a:t>
              </a:r>
              <a:br>
                <a:rPr lang="en-US" sz="1100" b="1" dirty="0" smtClean="0"/>
              </a:br>
              <a:r>
                <a:rPr lang="en-US" sz="1100" b="1" dirty="0" smtClean="0"/>
                <a:t>Bridge</a:t>
              </a:r>
              <a:endParaRPr lang="en-US" sz="1100" b="1" dirty="0"/>
            </a:p>
          </p:txBody>
        </p:sp>
        <p:sp>
          <p:nvSpPr>
            <p:cNvPr id="9" name="Line 100"/>
            <p:cNvSpPr>
              <a:spLocks noChangeShapeType="1"/>
            </p:cNvSpPr>
            <p:nvPr/>
          </p:nvSpPr>
          <p:spPr bwMode="auto">
            <a:xfrm flipV="1">
              <a:off x="3501192" y="5151708"/>
              <a:ext cx="0" cy="685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9"/>
            <p:cNvSpPr>
              <a:spLocks noChangeArrowheads="1"/>
            </p:cNvSpPr>
            <p:nvPr/>
          </p:nvSpPr>
          <p:spPr bwMode="auto">
            <a:xfrm>
              <a:off x="3160158" y="5844107"/>
              <a:ext cx="692498" cy="4283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100" b="1" dirty="0" smtClean="0"/>
                <a:t>Acosta </a:t>
              </a:r>
              <a:br>
                <a:rPr lang="en-US" sz="1100" b="1" dirty="0" smtClean="0"/>
              </a:br>
              <a:r>
                <a:rPr lang="en-US" sz="1100" b="1" dirty="0" smtClean="0"/>
                <a:t>Bridge</a:t>
              </a:r>
              <a:endParaRPr lang="en-US" sz="1100" b="1" dirty="0"/>
            </a:p>
          </p:txBody>
        </p:sp>
        <p:sp>
          <p:nvSpPr>
            <p:cNvPr id="11" name="Line 100"/>
            <p:cNvSpPr>
              <a:spLocks noChangeShapeType="1"/>
            </p:cNvSpPr>
            <p:nvPr/>
          </p:nvSpPr>
          <p:spPr bwMode="auto">
            <a:xfrm flipV="1">
              <a:off x="2177858" y="5387921"/>
              <a:ext cx="0" cy="4032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99"/>
            <p:cNvSpPr>
              <a:spLocks noChangeArrowheads="1"/>
            </p:cNvSpPr>
            <p:nvPr/>
          </p:nvSpPr>
          <p:spPr bwMode="auto">
            <a:xfrm>
              <a:off x="1645266" y="5797799"/>
              <a:ext cx="1075616" cy="4283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100" b="1" dirty="0" smtClean="0"/>
                <a:t>Dames Point </a:t>
              </a:r>
              <a:br>
                <a:rPr lang="en-US" sz="1100" b="1" dirty="0" smtClean="0"/>
              </a:br>
              <a:r>
                <a:rPr lang="en-US" sz="1100" b="1" dirty="0" smtClean="0"/>
                <a:t>Bridge</a:t>
              </a:r>
              <a:endParaRPr lang="en-US" sz="1100" b="1" dirty="0"/>
            </a:p>
          </p:txBody>
        </p:sp>
        <p:sp>
          <p:nvSpPr>
            <p:cNvPr id="13" name="Line 100"/>
            <p:cNvSpPr>
              <a:spLocks noChangeShapeType="1"/>
            </p:cNvSpPr>
            <p:nvPr/>
          </p:nvSpPr>
          <p:spPr bwMode="auto">
            <a:xfrm flipH="1" flipV="1">
              <a:off x="1066800" y="5494608"/>
              <a:ext cx="212276" cy="342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99"/>
            <p:cNvSpPr>
              <a:spLocks noChangeArrowheads="1"/>
            </p:cNvSpPr>
            <p:nvPr/>
          </p:nvSpPr>
          <p:spPr bwMode="auto">
            <a:xfrm>
              <a:off x="976108" y="5786076"/>
              <a:ext cx="605936" cy="4283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100" b="1" dirty="0" smtClean="0"/>
                <a:t>River </a:t>
              </a:r>
              <a:br>
                <a:rPr lang="en-US" sz="1100" b="1" dirty="0" smtClean="0"/>
              </a:br>
              <a:r>
                <a:rPr lang="en-US" sz="1100" b="1" dirty="0" smtClean="0"/>
                <a:t>Mouth</a:t>
              </a:r>
              <a:endParaRPr lang="en-US" sz="1100" b="1" dirty="0"/>
            </a:p>
          </p:txBody>
        </p:sp>
      </p:grpSp>
      <p:pic>
        <p:nvPicPr>
          <p:cNvPr id="2051" name="Picture 3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662" y="838200"/>
            <a:ext cx="2743200" cy="2221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2806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04800"/>
            <a:ext cx="8270875" cy="722313"/>
          </a:xfrm>
          <a:noFill/>
        </p:spPr>
        <p:txBody>
          <a:bodyPr anchor="t"/>
          <a:lstStyle/>
          <a:p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Study Area and Project Area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61158" y="914400"/>
            <a:ext cx="4659128" cy="333216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L</a:t>
            </a:r>
            <a:r>
              <a:rPr lang="en-US" sz="2000" dirty="0" smtClean="0"/>
              <a:t>ower </a:t>
            </a:r>
            <a:r>
              <a:rPr lang="en-US" sz="2000" dirty="0"/>
              <a:t>(northern) </a:t>
            </a:r>
            <a:r>
              <a:rPr lang="en-US" sz="2000" dirty="0" smtClean="0"/>
              <a:t>124 mi </a:t>
            </a:r>
            <a:r>
              <a:rPr lang="en-US" sz="2000" dirty="0"/>
              <a:t>of the </a:t>
            </a:r>
            <a:r>
              <a:rPr lang="en-US" sz="2000" dirty="0" smtClean="0"/>
              <a:t>St. Johns River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From </a:t>
            </a:r>
            <a:r>
              <a:rPr lang="en-US" sz="2000" dirty="0"/>
              <a:t>mouth near </a:t>
            </a:r>
            <a:r>
              <a:rPr lang="en-US" sz="2000" dirty="0" err="1"/>
              <a:t>Mayport</a:t>
            </a:r>
            <a:r>
              <a:rPr lang="en-US" sz="2000" dirty="0"/>
              <a:t> to upstream of </a:t>
            </a:r>
            <a:r>
              <a:rPr lang="en-US" sz="2000" dirty="0" smtClean="0"/>
              <a:t>Astor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Project </a:t>
            </a:r>
            <a:r>
              <a:rPr lang="en-US" sz="2000" dirty="0"/>
              <a:t>area extends </a:t>
            </a:r>
            <a:r>
              <a:rPr lang="en-US" sz="2000" dirty="0" smtClean="0"/>
              <a:t>to </a:t>
            </a:r>
            <a:r>
              <a:rPr lang="en-US" sz="2000" dirty="0"/>
              <a:t>the first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14 miles </a:t>
            </a:r>
            <a:r>
              <a:rPr lang="en-US" sz="2000" dirty="0"/>
              <a:t>of the St. Johns </a:t>
            </a:r>
            <a:r>
              <a:rPr lang="en-US" sz="2000" dirty="0" smtClean="0"/>
              <a:t>River</a:t>
            </a:r>
            <a:br>
              <a:rPr lang="en-US" sz="2000" dirty="0" smtClean="0"/>
            </a:br>
            <a:r>
              <a:rPr lang="en-US" sz="2000" dirty="0" smtClean="0"/>
              <a:t>or from river mouth to the cruise terminal</a:t>
            </a:r>
            <a:endParaRPr lang="en-US" sz="2000" dirty="0" smtClean="0">
              <a:latin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328" y="838200"/>
            <a:ext cx="4027672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76650"/>
            <a:ext cx="4936382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04800"/>
            <a:ext cx="8270875" cy="1143000"/>
          </a:xfrm>
          <a:noFill/>
        </p:spPr>
        <p:txBody>
          <a:bodyPr anchor="t"/>
          <a:lstStyle/>
          <a:p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50-ft Channel Dredge Impact</a:t>
            </a:r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90600"/>
            <a:ext cx="5029200" cy="262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48100"/>
            <a:ext cx="5029200" cy="262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" y="3854054"/>
            <a:ext cx="4185089" cy="262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91000" y="990600"/>
            <a:ext cx="49529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</a:rPr>
              <a:t>Acosta Bridge </a:t>
            </a:r>
            <a:r>
              <a:rPr lang="en-US" sz="1400" dirty="0" smtClean="0">
                <a:solidFill>
                  <a:srgbClr val="008000"/>
                </a:solidFill>
              </a:rPr>
              <a:t>Surface Salinity </a:t>
            </a:r>
            <a:r>
              <a:rPr lang="en-US" sz="1400" dirty="0">
                <a:solidFill>
                  <a:srgbClr val="008000"/>
                </a:solidFill>
              </a:rPr>
              <a:t>(Baseline vs. Project at 50 </a:t>
            </a:r>
            <a:r>
              <a:rPr lang="en-US" sz="1400" dirty="0" err="1">
                <a:solidFill>
                  <a:srgbClr val="008000"/>
                </a:solidFill>
              </a:rPr>
              <a:t>ft</a:t>
            </a:r>
            <a:r>
              <a:rPr lang="en-US" sz="1400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67200" y="3657600"/>
            <a:ext cx="4876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</a:rPr>
              <a:t>Acosta Bridge Bottom Salinity </a:t>
            </a:r>
            <a:r>
              <a:rPr lang="en-US" sz="1400" dirty="0">
                <a:solidFill>
                  <a:srgbClr val="008000"/>
                </a:solidFill>
              </a:rPr>
              <a:t>(Baseline vs. Project at 50 </a:t>
            </a:r>
            <a:r>
              <a:rPr lang="en-US" sz="1400" dirty="0" err="1" smtClean="0">
                <a:solidFill>
                  <a:srgbClr val="008000"/>
                </a:solidFill>
              </a:rPr>
              <a:t>ft</a:t>
            </a:r>
            <a:r>
              <a:rPr lang="en-US" sz="1400" dirty="0" smtClean="0">
                <a:solidFill>
                  <a:srgbClr val="008000"/>
                </a:solidFill>
              </a:rPr>
              <a:t>)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52400" y="838200"/>
            <a:ext cx="3886200" cy="3127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Arial" pitchFamily="34" charset="0"/>
              <a:buChar char="►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Wingdings 3" pitchFamily="18" charset="2"/>
              <a:buChar char="w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u="sng" dirty="0">
                <a:solidFill>
                  <a:srgbClr val="008000"/>
                </a:solidFill>
              </a:rPr>
              <a:t>Acosta Bridge Salinity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b="1" dirty="0">
                <a:solidFill>
                  <a:srgbClr val="FF0000"/>
                </a:solidFill>
              </a:rPr>
              <a:t>Project at 50 </a:t>
            </a:r>
            <a:r>
              <a:rPr lang="en-US" sz="1400" b="1" dirty="0" err="1" smtClean="0">
                <a:solidFill>
                  <a:srgbClr val="FF0000"/>
                </a:solidFill>
              </a:rPr>
              <a:t>ft</a:t>
            </a:r>
            <a:r>
              <a:rPr lang="en-US" sz="1400" b="1" dirty="0" smtClean="0">
                <a:solidFill>
                  <a:srgbClr val="FF0000"/>
                </a:solidFill>
              </a:rPr>
              <a:t> (Deepening Only )</a:t>
            </a:r>
            <a:r>
              <a:rPr lang="en-US" sz="1400" dirty="0">
                <a:solidFill>
                  <a:srgbClr val="FF0000"/>
                </a:solidFill>
              </a:rPr>
              <a:t/>
            </a:r>
            <a:br>
              <a:rPr lang="en-US" sz="1400" dirty="0">
                <a:solidFill>
                  <a:srgbClr val="FF0000"/>
                </a:solidFill>
              </a:rPr>
            </a:br>
            <a:r>
              <a:rPr lang="en-US" sz="1400" dirty="0">
                <a:solidFill>
                  <a:srgbClr val="FF0000"/>
                </a:solidFill>
              </a:rPr>
              <a:t>— </a:t>
            </a:r>
            <a:r>
              <a:rPr lang="en-US" sz="1400" dirty="0" smtClean="0">
                <a:solidFill>
                  <a:srgbClr val="FF0000"/>
                </a:solidFill>
              </a:rPr>
              <a:t>mean salinity increases by 0.8 </a:t>
            </a:r>
            <a:r>
              <a:rPr lang="en-US" sz="1400" dirty="0" err="1" smtClean="0">
                <a:solidFill>
                  <a:srgbClr val="FF0000"/>
                </a:solidFill>
              </a:rPr>
              <a:t>ppt</a:t>
            </a:r>
            <a:endParaRPr lang="en-US" sz="1400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b="1" dirty="0">
                <a:solidFill>
                  <a:srgbClr val="0033CC"/>
                </a:solidFill>
              </a:rPr>
              <a:t>Project at 50 </a:t>
            </a:r>
            <a:r>
              <a:rPr lang="en-US" sz="1400" b="1" dirty="0" err="1">
                <a:solidFill>
                  <a:srgbClr val="0033CC"/>
                </a:solidFill>
              </a:rPr>
              <a:t>ft</a:t>
            </a:r>
            <a:r>
              <a:rPr lang="en-US" sz="1400" b="1" dirty="0">
                <a:solidFill>
                  <a:srgbClr val="0033CC"/>
                </a:solidFill>
              </a:rPr>
              <a:t> (with SLC1 &amp;WW) </a:t>
            </a:r>
            <a:r>
              <a:rPr lang="en-US" sz="1400" dirty="0" smtClean="0">
                <a:solidFill>
                  <a:srgbClr val="0033CC"/>
                </a:solidFill>
              </a:rPr>
              <a:t>— mean salinity increases by 1.4 </a:t>
            </a:r>
            <a:r>
              <a:rPr lang="en-US" sz="1400" dirty="0" err="1" smtClean="0">
                <a:solidFill>
                  <a:srgbClr val="0033CC"/>
                </a:solidFill>
              </a:rPr>
              <a:t>ppt</a:t>
            </a:r>
            <a:endParaRPr lang="en-US" sz="1400" dirty="0">
              <a:solidFill>
                <a:srgbClr val="0033CC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u="sng" dirty="0" smtClean="0"/>
              <a:t>Main Street Bridge WL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b="1" dirty="0" smtClean="0">
                <a:solidFill>
                  <a:srgbClr val="FF0000"/>
                </a:solidFill>
              </a:rPr>
              <a:t>Project at 50 </a:t>
            </a:r>
            <a:r>
              <a:rPr lang="en-US" sz="1400" b="1" dirty="0" err="1" smtClean="0">
                <a:solidFill>
                  <a:srgbClr val="FF0000"/>
                </a:solidFill>
              </a:rPr>
              <a:t>ft</a:t>
            </a:r>
            <a:r>
              <a:rPr lang="en-US" sz="1400" b="1" dirty="0">
                <a:solidFill>
                  <a:srgbClr val="FF0000"/>
                </a:solidFill>
              </a:rPr>
              <a:t> (Deepening Only )</a:t>
            </a:r>
            <a:r>
              <a:rPr lang="en-US" sz="1400" dirty="0" smtClean="0">
                <a:solidFill>
                  <a:srgbClr val="FF0000"/>
                </a:solidFill>
              </a:rPr>
              <a:t/>
            </a:r>
            <a:br>
              <a:rPr lang="en-US" sz="1400" dirty="0" smtClean="0">
                <a:solidFill>
                  <a:srgbClr val="FF0000"/>
                </a:solidFill>
              </a:rPr>
            </a:br>
            <a:r>
              <a:rPr lang="en-US" sz="1400" dirty="0" smtClean="0">
                <a:solidFill>
                  <a:srgbClr val="FF0000"/>
                </a:solidFill>
              </a:rPr>
              <a:t>— increases tidal range by 0.2 </a:t>
            </a:r>
            <a:r>
              <a:rPr lang="en-US" sz="1400" dirty="0" err="1" smtClean="0">
                <a:solidFill>
                  <a:srgbClr val="FF0000"/>
                </a:solidFill>
              </a:rPr>
              <a:t>ft</a:t>
            </a:r>
            <a:endParaRPr lang="en-US" sz="1400" dirty="0" smtClean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b="1" dirty="0">
                <a:solidFill>
                  <a:srgbClr val="0033CC"/>
                </a:solidFill>
              </a:rPr>
              <a:t>Project at 50 </a:t>
            </a:r>
            <a:r>
              <a:rPr lang="en-US" sz="1400" b="1" dirty="0" err="1">
                <a:solidFill>
                  <a:srgbClr val="0033CC"/>
                </a:solidFill>
              </a:rPr>
              <a:t>ft</a:t>
            </a:r>
            <a:r>
              <a:rPr lang="en-US" sz="1400" b="1" dirty="0">
                <a:solidFill>
                  <a:srgbClr val="0033CC"/>
                </a:solidFill>
              </a:rPr>
              <a:t> </a:t>
            </a:r>
            <a:r>
              <a:rPr lang="en-US" sz="1400" b="1" dirty="0" smtClean="0">
                <a:solidFill>
                  <a:srgbClr val="0033CC"/>
                </a:solidFill>
              </a:rPr>
              <a:t>(with SLC1 &amp;WW) </a:t>
            </a:r>
            <a:r>
              <a:rPr lang="en-US" sz="1400" dirty="0" smtClean="0">
                <a:solidFill>
                  <a:srgbClr val="0033CC"/>
                </a:solidFill>
              </a:rPr>
              <a:t/>
            </a:r>
            <a:br>
              <a:rPr lang="en-US" sz="1400" dirty="0" smtClean="0">
                <a:solidFill>
                  <a:srgbClr val="0033CC"/>
                </a:solidFill>
              </a:rPr>
            </a:br>
            <a:r>
              <a:rPr lang="en-US" sz="1400" dirty="0" smtClean="0">
                <a:solidFill>
                  <a:srgbClr val="0033CC"/>
                </a:solidFill>
              </a:rPr>
              <a:t>— mean </a:t>
            </a:r>
            <a:r>
              <a:rPr lang="en-US" sz="1400" dirty="0">
                <a:solidFill>
                  <a:srgbClr val="0033CC"/>
                </a:solidFill>
              </a:rPr>
              <a:t>tide level </a:t>
            </a:r>
            <a:r>
              <a:rPr lang="en-US" sz="1400" dirty="0" smtClean="0">
                <a:solidFill>
                  <a:srgbClr val="0033CC"/>
                </a:solidFill>
              </a:rPr>
              <a:t>up 0.3 </a:t>
            </a:r>
            <a:r>
              <a:rPr lang="en-US" sz="1400" dirty="0" err="1" smtClean="0">
                <a:solidFill>
                  <a:srgbClr val="0033CC"/>
                </a:solidFill>
              </a:rPr>
              <a:t>ft</a:t>
            </a:r>
            <a:r>
              <a:rPr lang="en-US" sz="1400" dirty="0" smtClean="0">
                <a:solidFill>
                  <a:srgbClr val="0033CC"/>
                </a:solidFill>
              </a:rPr>
              <a:t> – 0.4 </a:t>
            </a:r>
            <a:r>
              <a:rPr lang="en-US" sz="1400" dirty="0" err="1" smtClean="0">
                <a:solidFill>
                  <a:srgbClr val="0033CC"/>
                </a:solidFill>
              </a:rPr>
              <a:t>ft</a:t>
            </a:r>
            <a:endParaRPr lang="en-US" sz="1400" dirty="0" smtClean="0">
              <a:solidFill>
                <a:srgbClr val="0033CC"/>
              </a:solidFill>
            </a:endParaRPr>
          </a:p>
          <a:p>
            <a:pPr>
              <a:spcBef>
                <a:spcPts val="1200"/>
              </a:spcBef>
              <a:spcAft>
                <a:spcPts val="2400"/>
              </a:spcAft>
            </a:pP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3854054"/>
            <a:ext cx="3962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Main Street Br WL (Baseline </a:t>
            </a:r>
            <a:r>
              <a:rPr lang="en-US" sz="1400" dirty="0"/>
              <a:t>vs. Project at 50 </a:t>
            </a:r>
            <a:r>
              <a:rPr lang="en-US" sz="1400" dirty="0" err="1" smtClean="0"/>
              <a:t>ft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37123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04800"/>
            <a:ext cx="8270875" cy="1143000"/>
          </a:xfrm>
          <a:noFill/>
        </p:spPr>
        <p:txBody>
          <a:bodyPr anchor="t"/>
          <a:lstStyle/>
          <a:p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Salinity Impact (Acosta Bridge)</a:t>
            </a:r>
            <a:b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400" b="1" dirty="0" smtClean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Channel Deepening Only</a:t>
            </a:r>
            <a:endParaRPr lang="en-US" sz="24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229600" cy="459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62200" y="2286000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1% of 6 years = 22 days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631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229600" cy="479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04800"/>
            <a:ext cx="8270875" cy="1143000"/>
          </a:xfrm>
          <a:noFill/>
        </p:spPr>
        <p:txBody>
          <a:bodyPr anchor="t"/>
          <a:lstStyle/>
          <a:p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Salinity Impact (Acosta Bridge)</a:t>
            </a:r>
            <a:b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4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with 0.39 </a:t>
            </a:r>
            <a:r>
              <a:rPr lang="en-US" sz="24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</a:t>
            </a:r>
            <a:r>
              <a:rPr lang="en-US" sz="24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SLR and 155 MGD Water Withdrawal</a:t>
            </a:r>
            <a:endParaRPr lang="en-US" sz="24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2286000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1% of 6 years = 22 days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325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04800"/>
            <a:ext cx="8270875" cy="1143000"/>
          </a:xfrm>
          <a:noFill/>
        </p:spPr>
        <p:txBody>
          <a:bodyPr anchor="t"/>
          <a:lstStyle/>
          <a:p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Salinity Impact (</a:t>
            </a:r>
            <a:r>
              <a:rPr lang="en-US" sz="3200" b="1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Buckman</a:t>
            </a:r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Bridge)</a:t>
            </a:r>
            <a:b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400" b="1" dirty="0" smtClean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Channel Deepening Only</a:t>
            </a:r>
            <a:endParaRPr lang="en-US" sz="24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229600" cy="429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15050" y="240464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1% of 6 years = 22 days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333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04800"/>
            <a:ext cx="8270875" cy="1143000"/>
          </a:xfrm>
          <a:noFill/>
        </p:spPr>
        <p:txBody>
          <a:bodyPr anchor="t"/>
          <a:lstStyle/>
          <a:p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Salinity Impact (</a:t>
            </a:r>
            <a:r>
              <a:rPr lang="en-US" sz="3200" b="1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Buckman</a:t>
            </a:r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Bridge)</a:t>
            </a:r>
            <a:b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4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with 0.39 </a:t>
            </a:r>
            <a:r>
              <a:rPr lang="en-US" sz="24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</a:t>
            </a:r>
            <a:r>
              <a:rPr lang="en-US" sz="24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SLR and 155 MGD Water Withdrawal</a:t>
            </a:r>
            <a:endParaRPr lang="en-US" sz="24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229600" cy="47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5050" y="2743200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1% of 6 years = 22 days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455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GRR </a:t>
            </a:r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Circulation and Salinity Modeling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1828800"/>
            <a:ext cx="5791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USACE contact: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Steven </a:t>
            </a:r>
            <a:r>
              <a:rPr lang="en-US" sz="2800" dirty="0" err="1" smtClean="0"/>
              <a:t>Bratos</a:t>
            </a:r>
            <a:endParaRPr lang="en-US" sz="2800" dirty="0" smtClean="0"/>
          </a:p>
          <a:p>
            <a:pPr algn="ctr"/>
            <a:r>
              <a:rPr lang="en-US" sz="2800" dirty="0"/>
              <a:t>Steven.M.Bratos@usace.army.mil</a:t>
            </a:r>
            <a:endParaRPr lang="en-US" sz="2800" dirty="0" smtClean="0"/>
          </a:p>
          <a:p>
            <a:pPr algn="ctr"/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GRR Circulation and Salinity Modeling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24384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Discussion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133685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579" name="Freeform 3"/>
          <p:cNvSpPr>
            <a:spLocks/>
          </p:cNvSpPr>
          <p:nvPr/>
        </p:nvSpPr>
        <p:spPr bwMode="auto">
          <a:xfrm>
            <a:off x="6557963" y="2767013"/>
            <a:ext cx="1427162" cy="425450"/>
          </a:xfrm>
          <a:custGeom>
            <a:avLst/>
            <a:gdLst>
              <a:gd name="T0" fmla="*/ 2147483647 w 1012"/>
              <a:gd name="T1" fmla="*/ 2147483647 h 268"/>
              <a:gd name="T2" fmla="*/ 2147483647 w 1012"/>
              <a:gd name="T3" fmla="*/ 0 h 268"/>
              <a:gd name="T4" fmla="*/ 2147483647 w 1012"/>
              <a:gd name="T5" fmla="*/ 2147483647 h 268"/>
              <a:gd name="T6" fmla="*/ 2147483647 w 1012"/>
              <a:gd name="T7" fmla="*/ 2147483647 h 268"/>
              <a:gd name="T8" fmla="*/ 2147483647 w 1012"/>
              <a:gd name="T9" fmla="*/ 2147483647 h 268"/>
              <a:gd name="T10" fmla="*/ 2147483647 w 1012"/>
              <a:gd name="T11" fmla="*/ 2147483647 h 268"/>
              <a:gd name="T12" fmla="*/ 0 w 1012"/>
              <a:gd name="T13" fmla="*/ 2147483647 h 268"/>
              <a:gd name="T14" fmla="*/ 2147483647 w 1012"/>
              <a:gd name="T15" fmla="*/ 2147483647 h 268"/>
              <a:gd name="T16" fmla="*/ 2147483647 w 1012"/>
              <a:gd name="T17" fmla="*/ 2147483647 h 268"/>
              <a:gd name="T18" fmla="*/ 2147483647 w 1012"/>
              <a:gd name="T19" fmla="*/ 2147483647 h 268"/>
              <a:gd name="T20" fmla="*/ 2147483647 w 1012"/>
              <a:gd name="T21" fmla="*/ 2147483647 h 268"/>
              <a:gd name="T22" fmla="*/ 2147483647 w 1012"/>
              <a:gd name="T23" fmla="*/ 2147483647 h 268"/>
              <a:gd name="T24" fmla="*/ 2147483647 w 1012"/>
              <a:gd name="T25" fmla="*/ 2147483647 h 268"/>
              <a:gd name="T26" fmla="*/ 2147483647 w 1012"/>
              <a:gd name="T27" fmla="*/ 2147483647 h 268"/>
              <a:gd name="T28" fmla="*/ 2147483647 w 1012"/>
              <a:gd name="T29" fmla="*/ 2147483647 h 26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12"/>
              <a:gd name="T46" fmla="*/ 0 h 268"/>
              <a:gd name="T47" fmla="*/ 1012 w 1012"/>
              <a:gd name="T48" fmla="*/ 268 h 26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12" h="268">
                <a:moveTo>
                  <a:pt x="1011" y="69"/>
                </a:moveTo>
                <a:lnTo>
                  <a:pt x="411" y="0"/>
                </a:lnTo>
                <a:lnTo>
                  <a:pt x="405" y="42"/>
                </a:lnTo>
                <a:lnTo>
                  <a:pt x="393" y="45"/>
                </a:lnTo>
                <a:lnTo>
                  <a:pt x="189" y="120"/>
                </a:lnTo>
                <a:lnTo>
                  <a:pt x="45" y="84"/>
                </a:lnTo>
                <a:lnTo>
                  <a:pt x="0" y="195"/>
                </a:lnTo>
                <a:lnTo>
                  <a:pt x="84" y="222"/>
                </a:lnTo>
                <a:lnTo>
                  <a:pt x="108" y="267"/>
                </a:lnTo>
                <a:lnTo>
                  <a:pt x="141" y="255"/>
                </a:lnTo>
                <a:lnTo>
                  <a:pt x="123" y="210"/>
                </a:lnTo>
                <a:lnTo>
                  <a:pt x="177" y="168"/>
                </a:lnTo>
                <a:lnTo>
                  <a:pt x="441" y="66"/>
                </a:lnTo>
                <a:lnTo>
                  <a:pt x="1008" y="135"/>
                </a:lnTo>
                <a:lnTo>
                  <a:pt x="1011" y="69"/>
                </a:lnTo>
              </a:path>
            </a:pathLst>
          </a:custGeom>
          <a:solidFill>
            <a:srgbClr val="A3C5F3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4580" name="Freeform 4"/>
          <p:cNvSpPr>
            <a:spLocks/>
          </p:cNvSpPr>
          <p:nvPr/>
        </p:nvSpPr>
        <p:spPr bwMode="auto">
          <a:xfrm>
            <a:off x="2779713" y="2254250"/>
            <a:ext cx="1403350" cy="993775"/>
          </a:xfrm>
          <a:custGeom>
            <a:avLst/>
            <a:gdLst>
              <a:gd name="T0" fmla="*/ 0 w 994"/>
              <a:gd name="T1" fmla="*/ 2147483647 h 626"/>
              <a:gd name="T2" fmla="*/ 2147483647 w 994"/>
              <a:gd name="T3" fmla="*/ 2147483647 h 626"/>
              <a:gd name="T4" fmla="*/ 2147483647 w 994"/>
              <a:gd name="T5" fmla="*/ 2147483647 h 626"/>
              <a:gd name="T6" fmla="*/ 2147483647 w 994"/>
              <a:gd name="T7" fmla="*/ 2147483647 h 626"/>
              <a:gd name="T8" fmla="*/ 2147483647 w 994"/>
              <a:gd name="T9" fmla="*/ 2147483647 h 626"/>
              <a:gd name="T10" fmla="*/ 2147483647 w 994"/>
              <a:gd name="T11" fmla="*/ 2147483647 h 626"/>
              <a:gd name="T12" fmla="*/ 2147483647 w 994"/>
              <a:gd name="T13" fmla="*/ 0 h 626"/>
              <a:gd name="T14" fmla="*/ 2147483647 w 994"/>
              <a:gd name="T15" fmla="*/ 2147483647 h 626"/>
              <a:gd name="T16" fmla="*/ 2147483647 w 994"/>
              <a:gd name="T17" fmla="*/ 2147483647 h 626"/>
              <a:gd name="T18" fmla="*/ 2147483647 w 994"/>
              <a:gd name="T19" fmla="*/ 2147483647 h 626"/>
              <a:gd name="T20" fmla="*/ 2147483647 w 994"/>
              <a:gd name="T21" fmla="*/ 2147483647 h 626"/>
              <a:gd name="T22" fmla="*/ 2147483647 w 994"/>
              <a:gd name="T23" fmla="*/ 2147483647 h 626"/>
              <a:gd name="T24" fmla="*/ 2147483647 w 994"/>
              <a:gd name="T25" fmla="*/ 2147483647 h 626"/>
              <a:gd name="T26" fmla="*/ 2147483647 w 994"/>
              <a:gd name="T27" fmla="*/ 2147483647 h 626"/>
              <a:gd name="T28" fmla="*/ 2147483647 w 994"/>
              <a:gd name="T29" fmla="*/ 2147483647 h 626"/>
              <a:gd name="T30" fmla="*/ 2147483647 w 994"/>
              <a:gd name="T31" fmla="*/ 2147483647 h 626"/>
              <a:gd name="T32" fmla="*/ 2147483647 w 994"/>
              <a:gd name="T33" fmla="*/ 2147483647 h 626"/>
              <a:gd name="T34" fmla="*/ 2147483647 w 994"/>
              <a:gd name="T35" fmla="*/ 2147483647 h 626"/>
              <a:gd name="T36" fmla="*/ 2147483647 w 994"/>
              <a:gd name="T37" fmla="*/ 2147483647 h 626"/>
              <a:gd name="T38" fmla="*/ 0 w 994"/>
              <a:gd name="T39" fmla="*/ 2147483647 h 62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994"/>
              <a:gd name="T61" fmla="*/ 0 h 626"/>
              <a:gd name="T62" fmla="*/ 994 w 994"/>
              <a:gd name="T63" fmla="*/ 626 h 62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994" h="626">
                <a:moveTo>
                  <a:pt x="0" y="625"/>
                </a:moveTo>
                <a:lnTo>
                  <a:pt x="40" y="598"/>
                </a:lnTo>
                <a:lnTo>
                  <a:pt x="55" y="587"/>
                </a:lnTo>
                <a:lnTo>
                  <a:pt x="124" y="426"/>
                </a:lnTo>
                <a:lnTo>
                  <a:pt x="252" y="140"/>
                </a:lnTo>
                <a:lnTo>
                  <a:pt x="328" y="27"/>
                </a:lnTo>
                <a:lnTo>
                  <a:pt x="456" y="0"/>
                </a:lnTo>
                <a:lnTo>
                  <a:pt x="878" y="221"/>
                </a:lnTo>
                <a:lnTo>
                  <a:pt x="993" y="477"/>
                </a:lnTo>
                <a:lnTo>
                  <a:pt x="953" y="484"/>
                </a:lnTo>
                <a:lnTo>
                  <a:pt x="878" y="299"/>
                </a:lnTo>
                <a:lnTo>
                  <a:pt x="809" y="218"/>
                </a:lnTo>
                <a:lnTo>
                  <a:pt x="510" y="54"/>
                </a:lnTo>
                <a:lnTo>
                  <a:pt x="476" y="40"/>
                </a:lnTo>
                <a:lnTo>
                  <a:pt x="369" y="60"/>
                </a:lnTo>
                <a:lnTo>
                  <a:pt x="267" y="154"/>
                </a:lnTo>
                <a:lnTo>
                  <a:pt x="213" y="281"/>
                </a:lnTo>
                <a:lnTo>
                  <a:pt x="161" y="404"/>
                </a:lnTo>
                <a:lnTo>
                  <a:pt x="67" y="619"/>
                </a:lnTo>
                <a:lnTo>
                  <a:pt x="0" y="625"/>
                </a:lnTo>
              </a:path>
            </a:pathLst>
          </a:custGeom>
          <a:solidFill>
            <a:srgbClr val="FFFF99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4581" name="Freeform 5" descr="80%"/>
          <p:cNvSpPr>
            <a:spLocks/>
          </p:cNvSpPr>
          <p:nvPr/>
        </p:nvSpPr>
        <p:spPr bwMode="auto">
          <a:xfrm>
            <a:off x="838200" y="2438400"/>
            <a:ext cx="1924050" cy="1592263"/>
          </a:xfrm>
          <a:custGeom>
            <a:avLst/>
            <a:gdLst>
              <a:gd name="T0" fmla="*/ 2147483647 w 1212"/>
              <a:gd name="T1" fmla="*/ 2147483647 h 1003"/>
              <a:gd name="T2" fmla="*/ 2147483647 w 1212"/>
              <a:gd name="T3" fmla="*/ 2147483647 h 1003"/>
              <a:gd name="T4" fmla="*/ 0 w 1212"/>
              <a:gd name="T5" fmla="*/ 2147483647 h 1003"/>
              <a:gd name="T6" fmla="*/ 2147483647 w 1212"/>
              <a:gd name="T7" fmla="*/ 2147483647 h 1003"/>
              <a:gd name="T8" fmla="*/ 2147483647 w 1212"/>
              <a:gd name="T9" fmla="*/ 2147483647 h 1003"/>
              <a:gd name="T10" fmla="*/ 2147483647 w 1212"/>
              <a:gd name="T11" fmla="*/ 2147483647 h 1003"/>
              <a:gd name="T12" fmla="*/ 2147483647 w 1212"/>
              <a:gd name="T13" fmla="*/ 0 h 1003"/>
              <a:gd name="T14" fmla="*/ 2147483647 w 1212"/>
              <a:gd name="T15" fmla="*/ 0 h 1003"/>
              <a:gd name="T16" fmla="*/ 2147483647 w 1212"/>
              <a:gd name="T17" fmla="*/ 2147483647 h 1003"/>
              <a:gd name="T18" fmla="*/ 2147483647 w 1212"/>
              <a:gd name="T19" fmla="*/ 2147483647 h 1003"/>
              <a:gd name="T20" fmla="*/ 2147483647 w 1212"/>
              <a:gd name="T21" fmla="*/ 2147483647 h 1003"/>
              <a:gd name="T22" fmla="*/ 2147483647 w 1212"/>
              <a:gd name="T23" fmla="*/ 2147483647 h 1003"/>
              <a:gd name="T24" fmla="*/ 2147483647 w 1212"/>
              <a:gd name="T25" fmla="*/ 2147483647 h 1003"/>
              <a:gd name="T26" fmla="*/ 2147483647 w 1212"/>
              <a:gd name="T27" fmla="*/ 2147483647 h 1003"/>
              <a:gd name="T28" fmla="*/ 2147483647 w 1212"/>
              <a:gd name="T29" fmla="*/ 2147483647 h 1003"/>
              <a:gd name="T30" fmla="*/ 2147483647 w 1212"/>
              <a:gd name="T31" fmla="*/ 2147483647 h 1003"/>
              <a:gd name="T32" fmla="*/ 2147483647 w 1212"/>
              <a:gd name="T33" fmla="*/ 2147483647 h 1003"/>
              <a:gd name="T34" fmla="*/ 2147483647 w 1212"/>
              <a:gd name="T35" fmla="*/ 2147483647 h 1003"/>
              <a:gd name="T36" fmla="*/ 2147483647 w 1212"/>
              <a:gd name="T37" fmla="*/ 2147483647 h 1003"/>
              <a:gd name="T38" fmla="*/ 2147483647 w 1212"/>
              <a:gd name="T39" fmla="*/ 2147483647 h 1003"/>
              <a:gd name="T40" fmla="*/ 2147483647 w 1212"/>
              <a:gd name="T41" fmla="*/ 2147483647 h 1003"/>
              <a:gd name="T42" fmla="*/ 2147483647 w 1212"/>
              <a:gd name="T43" fmla="*/ 2147483647 h 1003"/>
              <a:gd name="T44" fmla="*/ 2147483647 w 1212"/>
              <a:gd name="T45" fmla="*/ 2147483647 h 1003"/>
              <a:gd name="T46" fmla="*/ 2147483647 w 1212"/>
              <a:gd name="T47" fmla="*/ 2147483647 h 100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212"/>
              <a:gd name="T73" fmla="*/ 0 h 1003"/>
              <a:gd name="T74" fmla="*/ 1212 w 1212"/>
              <a:gd name="T75" fmla="*/ 1003 h 1003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212" h="1003">
                <a:moveTo>
                  <a:pt x="194" y="1003"/>
                </a:moveTo>
                <a:lnTo>
                  <a:pt x="17" y="792"/>
                </a:lnTo>
                <a:lnTo>
                  <a:pt x="0" y="713"/>
                </a:lnTo>
                <a:lnTo>
                  <a:pt x="19" y="558"/>
                </a:lnTo>
                <a:lnTo>
                  <a:pt x="60" y="369"/>
                </a:lnTo>
                <a:lnTo>
                  <a:pt x="114" y="275"/>
                </a:lnTo>
                <a:lnTo>
                  <a:pt x="586" y="0"/>
                </a:lnTo>
                <a:lnTo>
                  <a:pt x="763" y="0"/>
                </a:lnTo>
                <a:lnTo>
                  <a:pt x="898" y="127"/>
                </a:lnTo>
                <a:lnTo>
                  <a:pt x="1061" y="338"/>
                </a:lnTo>
                <a:lnTo>
                  <a:pt x="1097" y="384"/>
                </a:lnTo>
                <a:lnTo>
                  <a:pt x="1142" y="437"/>
                </a:lnTo>
                <a:lnTo>
                  <a:pt x="1212" y="494"/>
                </a:lnTo>
                <a:lnTo>
                  <a:pt x="1192" y="550"/>
                </a:lnTo>
                <a:lnTo>
                  <a:pt x="1080" y="410"/>
                </a:lnTo>
                <a:lnTo>
                  <a:pt x="998" y="324"/>
                </a:lnTo>
                <a:lnTo>
                  <a:pt x="857" y="151"/>
                </a:lnTo>
                <a:lnTo>
                  <a:pt x="761" y="43"/>
                </a:lnTo>
                <a:lnTo>
                  <a:pt x="595" y="41"/>
                </a:lnTo>
                <a:lnTo>
                  <a:pt x="180" y="289"/>
                </a:lnTo>
                <a:lnTo>
                  <a:pt x="119" y="363"/>
                </a:lnTo>
                <a:lnTo>
                  <a:pt x="58" y="766"/>
                </a:lnTo>
                <a:lnTo>
                  <a:pt x="156" y="886"/>
                </a:lnTo>
                <a:lnTo>
                  <a:pt x="245" y="989"/>
                </a:lnTo>
              </a:path>
            </a:pathLst>
          </a:custGeom>
          <a:pattFill prst="pct80">
            <a:fgClr>
              <a:srgbClr val="FF5050"/>
            </a:fgClr>
            <a:bgClr>
              <a:srgbClr val="FFFFFF"/>
            </a:bgClr>
          </a:patt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4582" name="Freeform 6" descr="10%"/>
          <p:cNvSpPr>
            <a:spLocks/>
          </p:cNvSpPr>
          <p:nvPr/>
        </p:nvSpPr>
        <p:spPr bwMode="auto">
          <a:xfrm>
            <a:off x="2732088" y="2686050"/>
            <a:ext cx="5249862" cy="755650"/>
          </a:xfrm>
          <a:custGeom>
            <a:avLst/>
            <a:gdLst>
              <a:gd name="T0" fmla="*/ 2147483647 w 3307"/>
              <a:gd name="T1" fmla="*/ 2147483647 h 476"/>
              <a:gd name="T2" fmla="*/ 2147483647 w 3307"/>
              <a:gd name="T3" fmla="*/ 2147483647 h 476"/>
              <a:gd name="T4" fmla="*/ 2147483647 w 3307"/>
              <a:gd name="T5" fmla="*/ 2147483647 h 476"/>
              <a:gd name="T6" fmla="*/ 2147483647 w 3307"/>
              <a:gd name="T7" fmla="*/ 2147483647 h 476"/>
              <a:gd name="T8" fmla="*/ 2147483647 w 3307"/>
              <a:gd name="T9" fmla="*/ 2147483647 h 476"/>
              <a:gd name="T10" fmla="*/ 2147483647 w 3307"/>
              <a:gd name="T11" fmla="*/ 2147483647 h 476"/>
              <a:gd name="T12" fmla="*/ 2147483647 w 3307"/>
              <a:gd name="T13" fmla="*/ 2147483647 h 476"/>
              <a:gd name="T14" fmla="*/ 2147483647 w 3307"/>
              <a:gd name="T15" fmla="*/ 2147483647 h 476"/>
              <a:gd name="T16" fmla="*/ 2147483647 w 3307"/>
              <a:gd name="T17" fmla="*/ 2147483647 h 476"/>
              <a:gd name="T18" fmla="*/ 2147483647 w 3307"/>
              <a:gd name="T19" fmla="*/ 2147483647 h 476"/>
              <a:gd name="T20" fmla="*/ 2147483647 w 3307"/>
              <a:gd name="T21" fmla="*/ 2147483647 h 476"/>
              <a:gd name="T22" fmla="*/ 2147483647 w 3307"/>
              <a:gd name="T23" fmla="*/ 2147483647 h 476"/>
              <a:gd name="T24" fmla="*/ 2147483647 w 3307"/>
              <a:gd name="T25" fmla="*/ 2147483647 h 476"/>
              <a:gd name="T26" fmla="*/ 2147483647 w 3307"/>
              <a:gd name="T27" fmla="*/ 2147483647 h 476"/>
              <a:gd name="T28" fmla="*/ 2147483647 w 3307"/>
              <a:gd name="T29" fmla="*/ 2147483647 h 476"/>
              <a:gd name="T30" fmla="*/ 2147483647 w 3307"/>
              <a:gd name="T31" fmla="*/ 2147483647 h 476"/>
              <a:gd name="T32" fmla="*/ 2147483647 w 3307"/>
              <a:gd name="T33" fmla="*/ 0 h 476"/>
              <a:gd name="T34" fmla="*/ 2147483647 w 3307"/>
              <a:gd name="T35" fmla="*/ 2147483647 h 476"/>
              <a:gd name="T36" fmla="*/ 2147483647 w 3307"/>
              <a:gd name="T37" fmla="*/ 2147483647 h 476"/>
              <a:gd name="T38" fmla="*/ 2147483647 w 3307"/>
              <a:gd name="T39" fmla="*/ 2147483647 h 476"/>
              <a:gd name="T40" fmla="*/ 2147483647 w 3307"/>
              <a:gd name="T41" fmla="*/ 2147483647 h 476"/>
              <a:gd name="T42" fmla="*/ 2147483647 w 3307"/>
              <a:gd name="T43" fmla="*/ 2147483647 h 476"/>
              <a:gd name="T44" fmla="*/ 2147483647 w 3307"/>
              <a:gd name="T45" fmla="*/ 2147483647 h 476"/>
              <a:gd name="T46" fmla="*/ 2147483647 w 3307"/>
              <a:gd name="T47" fmla="*/ 2147483647 h 476"/>
              <a:gd name="T48" fmla="*/ 2147483647 w 3307"/>
              <a:gd name="T49" fmla="*/ 2147483647 h 476"/>
              <a:gd name="T50" fmla="*/ 2147483647 w 3307"/>
              <a:gd name="T51" fmla="*/ 2147483647 h 476"/>
              <a:gd name="T52" fmla="*/ 2147483647 w 3307"/>
              <a:gd name="T53" fmla="*/ 2147483647 h 476"/>
              <a:gd name="T54" fmla="*/ 2147483647 w 3307"/>
              <a:gd name="T55" fmla="*/ 2147483647 h 476"/>
              <a:gd name="T56" fmla="*/ 2147483647 w 3307"/>
              <a:gd name="T57" fmla="*/ 2147483647 h 476"/>
              <a:gd name="T58" fmla="*/ 2147483647 w 3307"/>
              <a:gd name="T59" fmla="*/ 2147483647 h 476"/>
              <a:gd name="T60" fmla="*/ 2147483647 w 3307"/>
              <a:gd name="T61" fmla="*/ 2147483647 h 476"/>
              <a:gd name="T62" fmla="*/ 2147483647 w 3307"/>
              <a:gd name="T63" fmla="*/ 2147483647 h 476"/>
              <a:gd name="T64" fmla="*/ 2147483647 w 3307"/>
              <a:gd name="T65" fmla="*/ 2147483647 h 476"/>
              <a:gd name="T66" fmla="*/ 2147483647 w 3307"/>
              <a:gd name="T67" fmla="*/ 2147483647 h 476"/>
              <a:gd name="T68" fmla="*/ 2147483647 w 3307"/>
              <a:gd name="T69" fmla="*/ 2147483647 h 476"/>
              <a:gd name="T70" fmla="*/ 2147483647 w 3307"/>
              <a:gd name="T71" fmla="*/ 2147483647 h 476"/>
              <a:gd name="T72" fmla="*/ 2147483647 w 3307"/>
              <a:gd name="T73" fmla="*/ 2147483647 h 476"/>
              <a:gd name="T74" fmla="*/ 2147483647 w 3307"/>
              <a:gd name="T75" fmla="*/ 2147483647 h 476"/>
              <a:gd name="T76" fmla="*/ 2147483647 w 3307"/>
              <a:gd name="T77" fmla="*/ 2147483647 h 476"/>
              <a:gd name="T78" fmla="*/ 2147483647 w 3307"/>
              <a:gd name="T79" fmla="*/ 2147483647 h 476"/>
              <a:gd name="T80" fmla="*/ 2147483647 w 3307"/>
              <a:gd name="T81" fmla="*/ 2147483647 h 476"/>
              <a:gd name="T82" fmla="*/ 2147483647 w 3307"/>
              <a:gd name="T83" fmla="*/ 2147483647 h 476"/>
              <a:gd name="T84" fmla="*/ 2147483647 w 3307"/>
              <a:gd name="T85" fmla="*/ 2147483647 h 476"/>
              <a:gd name="T86" fmla="*/ 2147483647 w 3307"/>
              <a:gd name="T87" fmla="*/ 2147483647 h 476"/>
              <a:gd name="T88" fmla="*/ 2147483647 w 3307"/>
              <a:gd name="T89" fmla="*/ 2147483647 h 476"/>
              <a:gd name="T90" fmla="*/ 2147483647 w 3307"/>
              <a:gd name="T91" fmla="*/ 2147483647 h 476"/>
              <a:gd name="T92" fmla="*/ 2147483647 w 3307"/>
              <a:gd name="T93" fmla="*/ 2147483647 h 476"/>
              <a:gd name="T94" fmla="*/ 2147483647 w 3307"/>
              <a:gd name="T95" fmla="*/ 2147483647 h 476"/>
              <a:gd name="T96" fmla="*/ 2147483647 w 3307"/>
              <a:gd name="T97" fmla="*/ 2147483647 h 476"/>
              <a:gd name="T98" fmla="*/ 2147483647 w 3307"/>
              <a:gd name="T99" fmla="*/ 2147483647 h 476"/>
              <a:gd name="T100" fmla="*/ 2147483647 w 3307"/>
              <a:gd name="T101" fmla="*/ 2147483647 h 476"/>
              <a:gd name="T102" fmla="*/ 2147483647 w 3307"/>
              <a:gd name="T103" fmla="*/ 2147483647 h 476"/>
              <a:gd name="T104" fmla="*/ 0 w 3307"/>
              <a:gd name="T105" fmla="*/ 2147483647 h 476"/>
              <a:gd name="T106" fmla="*/ 2147483647 w 3307"/>
              <a:gd name="T107" fmla="*/ 2147483647 h 47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307"/>
              <a:gd name="T163" fmla="*/ 0 h 476"/>
              <a:gd name="T164" fmla="*/ 3307 w 3307"/>
              <a:gd name="T165" fmla="*/ 476 h 47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307" h="476">
                <a:moveTo>
                  <a:pt x="273" y="300"/>
                </a:moveTo>
                <a:lnTo>
                  <a:pt x="662" y="242"/>
                </a:lnTo>
                <a:lnTo>
                  <a:pt x="954" y="196"/>
                </a:lnTo>
                <a:lnTo>
                  <a:pt x="1039" y="226"/>
                </a:lnTo>
                <a:lnTo>
                  <a:pt x="1127" y="240"/>
                </a:lnTo>
                <a:lnTo>
                  <a:pt x="1336" y="139"/>
                </a:lnTo>
                <a:lnTo>
                  <a:pt x="1432" y="146"/>
                </a:lnTo>
                <a:lnTo>
                  <a:pt x="1560" y="236"/>
                </a:lnTo>
                <a:lnTo>
                  <a:pt x="1682" y="340"/>
                </a:lnTo>
                <a:lnTo>
                  <a:pt x="1868" y="428"/>
                </a:lnTo>
                <a:lnTo>
                  <a:pt x="1916" y="415"/>
                </a:lnTo>
                <a:lnTo>
                  <a:pt x="2000" y="367"/>
                </a:lnTo>
                <a:lnTo>
                  <a:pt x="2053" y="280"/>
                </a:lnTo>
                <a:lnTo>
                  <a:pt x="2111" y="139"/>
                </a:lnTo>
                <a:lnTo>
                  <a:pt x="2114" y="127"/>
                </a:lnTo>
                <a:lnTo>
                  <a:pt x="2187" y="56"/>
                </a:lnTo>
                <a:lnTo>
                  <a:pt x="2323" y="0"/>
                </a:lnTo>
                <a:lnTo>
                  <a:pt x="2525" y="26"/>
                </a:lnTo>
                <a:lnTo>
                  <a:pt x="2801" y="50"/>
                </a:lnTo>
                <a:lnTo>
                  <a:pt x="3307" y="122"/>
                </a:lnTo>
                <a:lnTo>
                  <a:pt x="3302" y="187"/>
                </a:lnTo>
                <a:lnTo>
                  <a:pt x="2803" y="113"/>
                </a:lnTo>
                <a:lnTo>
                  <a:pt x="2779" y="94"/>
                </a:lnTo>
                <a:lnTo>
                  <a:pt x="2502" y="71"/>
                </a:lnTo>
                <a:lnTo>
                  <a:pt x="2340" y="64"/>
                </a:lnTo>
                <a:lnTo>
                  <a:pt x="2257" y="85"/>
                </a:lnTo>
                <a:lnTo>
                  <a:pt x="2191" y="126"/>
                </a:lnTo>
                <a:lnTo>
                  <a:pt x="2159" y="169"/>
                </a:lnTo>
                <a:lnTo>
                  <a:pt x="2117" y="275"/>
                </a:lnTo>
                <a:lnTo>
                  <a:pt x="2053" y="374"/>
                </a:lnTo>
                <a:lnTo>
                  <a:pt x="2024" y="409"/>
                </a:lnTo>
                <a:lnTo>
                  <a:pt x="1880" y="476"/>
                </a:lnTo>
                <a:lnTo>
                  <a:pt x="1802" y="455"/>
                </a:lnTo>
                <a:lnTo>
                  <a:pt x="1713" y="409"/>
                </a:lnTo>
                <a:lnTo>
                  <a:pt x="1641" y="376"/>
                </a:lnTo>
                <a:lnTo>
                  <a:pt x="1524" y="269"/>
                </a:lnTo>
                <a:lnTo>
                  <a:pt x="1459" y="214"/>
                </a:lnTo>
                <a:lnTo>
                  <a:pt x="1432" y="186"/>
                </a:lnTo>
                <a:lnTo>
                  <a:pt x="1342" y="179"/>
                </a:lnTo>
                <a:lnTo>
                  <a:pt x="1228" y="233"/>
                </a:lnTo>
                <a:lnTo>
                  <a:pt x="1151" y="280"/>
                </a:lnTo>
                <a:lnTo>
                  <a:pt x="1055" y="307"/>
                </a:lnTo>
                <a:lnTo>
                  <a:pt x="953" y="263"/>
                </a:lnTo>
                <a:lnTo>
                  <a:pt x="806" y="256"/>
                </a:lnTo>
                <a:lnTo>
                  <a:pt x="791" y="257"/>
                </a:lnTo>
                <a:lnTo>
                  <a:pt x="767" y="256"/>
                </a:lnTo>
                <a:lnTo>
                  <a:pt x="739" y="256"/>
                </a:lnTo>
                <a:lnTo>
                  <a:pt x="715" y="260"/>
                </a:lnTo>
                <a:lnTo>
                  <a:pt x="698" y="260"/>
                </a:lnTo>
                <a:lnTo>
                  <a:pt x="686" y="262"/>
                </a:lnTo>
                <a:lnTo>
                  <a:pt x="585" y="296"/>
                </a:lnTo>
                <a:lnTo>
                  <a:pt x="218" y="348"/>
                </a:lnTo>
                <a:lnTo>
                  <a:pt x="0" y="394"/>
                </a:lnTo>
                <a:lnTo>
                  <a:pt x="17" y="338"/>
                </a:lnTo>
              </a:path>
            </a:pathLst>
          </a:custGeom>
          <a:pattFill prst="pct10">
            <a:fgClr>
              <a:schemeClr val="bg1"/>
            </a:fgClr>
            <a:bgClr>
              <a:srgbClr val="FF0066"/>
            </a:bgClr>
          </a:patt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4583" name="Freeform 7"/>
          <p:cNvSpPr>
            <a:spLocks/>
          </p:cNvSpPr>
          <p:nvPr/>
        </p:nvSpPr>
        <p:spPr bwMode="auto">
          <a:xfrm>
            <a:off x="6692900" y="2928938"/>
            <a:ext cx="585788" cy="1430337"/>
          </a:xfrm>
          <a:custGeom>
            <a:avLst/>
            <a:gdLst>
              <a:gd name="T0" fmla="*/ 2147483647 w 415"/>
              <a:gd name="T1" fmla="*/ 0 h 901"/>
              <a:gd name="T2" fmla="*/ 2147483647 w 415"/>
              <a:gd name="T3" fmla="*/ 2147483647 h 901"/>
              <a:gd name="T4" fmla="*/ 2147483647 w 415"/>
              <a:gd name="T5" fmla="*/ 2147483647 h 901"/>
              <a:gd name="T6" fmla="*/ 2147483647 w 415"/>
              <a:gd name="T7" fmla="*/ 2147483647 h 901"/>
              <a:gd name="T8" fmla="*/ 2147483647 w 415"/>
              <a:gd name="T9" fmla="*/ 2147483647 h 901"/>
              <a:gd name="T10" fmla="*/ 2147483647 w 415"/>
              <a:gd name="T11" fmla="*/ 2147483647 h 901"/>
              <a:gd name="T12" fmla="*/ 2147483647 w 415"/>
              <a:gd name="T13" fmla="*/ 2147483647 h 901"/>
              <a:gd name="T14" fmla="*/ 2147483647 w 415"/>
              <a:gd name="T15" fmla="*/ 2147483647 h 901"/>
              <a:gd name="T16" fmla="*/ 2147483647 w 415"/>
              <a:gd name="T17" fmla="*/ 2147483647 h 901"/>
              <a:gd name="T18" fmla="*/ 2147483647 w 415"/>
              <a:gd name="T19" fmla="*/ 2147483647 h 901"/>
              <a:gd name="T20" fmla="*/ 2147483647 w 415"/>
              <a:gd name="T21" fmla="*/ 2147483647 h 901"/>
              <a:gd name="T22" fmla="*/ 0 w 415"/>
              <a:gd name="T23" fmla="*/ 2147483647 h 901"/>
              <a:gd name="T24" fmla="*/ 2147483647 w 415"/>
              <a:gd name="T25" fmla="*/ 0 h 90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15"/>
              <a:gd name="T40" fmla="*/ 0 h 901"/>
              <a:gd name="T41" fmla="*/ 415 w 415"/>
              <a:gd name="T42" fmla="*/ 901 h 90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15" h="901">
                <a:moveTo>
                  <a:pt x="288" y="0"/>
                </a:moveTo>
                <a:lnTo>
                  <a:pt x="414" y="27"/>
                </a:lnTo>
                <a:lnTo>
                  <a:pt x="369" y="63"/>
                </a:lnTo>
                <a:lnTo>
                  <a:pt x="333" y="144"/>
                </a:lnTo>
                <a:lnTo>
                  <a:pt x="279" y="297"/>
                </a:lnTo>
                <a:lnTo>
                  <a:pt x="243" y="450"/>
                </a:lnTo>
                <a:lnTo>
                  <a:pt x="234" y="585"/>
                </a:lnTo>
                <a:lnTo>
                  <a:pt x="252" y="792"/>
                </a:lnTo>
                <a:lnTo>
                  <a:pt x="243" y="891"/>
                </a:lnTo>
                <a:lnTo>
                  <a:pt x="162" y="900"/>
                </a:lnTo>
                <a:lnTo>
                  <a:pt x="144" y="873"/>
                </a:lnTo>
                <a:lnTo>
                  <a:pt x="0" y="495"/>
                </a:lnTo>
                <a:lnTo>
                  <a:pt x="288" y="0"/>
                </a:lnTo>
              </a:path>
            </a:pathLst>
          </a:custGeom>
          <a:solidFill>
            <a:srgbClr val="FCFEB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8402638" y="661988"/>
            <a:ext cx="287337" cy="314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400" b="1" dirty="0">
                <a:solidFill>
                  <a:srgbClr val="FFFFFF"/>
                </a:solidFill>
              </a:rPr>
              <a:t>N</a:t>
            </a:r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>
            <a:off x="8532813" y="1052513"/>
            <a:ext cx="0" cy="1220787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586" name="Freeform 10"/>
          <p:cNvSpPr>
            <a:spLocks/>
          </p:cNvSpPr>
          <p:nvPr/>
        </p:nvSpPr>
        <p:spPr bwMode="auto">
          <a:xfrm>
            <a:off x="8474075" y="936625"/>
            <a:ext cx="128588" cy="1135063"/>
          </a:xfrm>
          <a:custGeom>
            <a:avLst/>
            <a:gdLst>
              <a:gd name="T0" fmla="*/ 2147483647 w 91"/>
              <a:gd name="T1" fmla="*/ 0 h 715"/>
              <a:gd name="T2" fmla="*/ 0 w 91"/>
              <a:gd name="T3" fmla="*/ 2147483647 h 715"/>
              <a:gd name="T4" fmla="*/ 2147483647 w 91"/>
              <a:gd name="T5" fmla="*/ 2147483647 h 715"/>
              <a:gd name="T6" fmla="*/ 2147483647 w 91"/>
              <a:gd name="T7" fmla="*/ 2147483647 h 715"/>
              <a:gd name="T8" fmla="*/ 2147483647 w 91"/>
              <a:gd name="T9" fmla="*/ 0 h 7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"/>
              <a:gd name="T16" fmla="*/ 0 h 715"/>
              <a:gd name="T17" fmla="*/ 91 w 91"/>
              <a:gd name="T18" fmla="*/ 715 h 7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" h="715">
                <a:moveTo>
                  <a:pt x="42" y="0"/>
                </a:moveTo>
                <a:lnTo>
                  <a:pt x="0" y="698"/>
                </a:lnTo>
                <a:lnTo>
                  <a:pt x="42" y="626"/>
                </a:lnTo>
                <a:lnTo>
                  <a:pt x="90" y="714"/>
                </a:lnTo>
                <a:lnTo>
                  <a:pt x="42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>
            <a:off x="8512175" y="2184400"/>
            <a:ext cx="52388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0"/>
            <a:ext cx="7316788" cy="6846888"/>
            <a:chOff x="0" y="0"/>
            <a:chExt cx="5185" cy="4313"/>
          </a:xfrm>
        </p:grpSpPr>
        <p:sp>
          <p:nvSpPr>
            <p:cNvPr id="24680" name="Freeform 13"/>
            <p:cNvSpPr>
              <a:spLocks/>
            </p:cNvSpPr>
            <p:nvPr/>
          </p:nvSpPr>
          <p:spPr bwMode="auto">
            <a:xfrm>
              <a:off x="348" y="1789"/>
              <a:ext cx="4837" cy="2524"/>
            </a:xfrm>
            <a:custGeom>
              <a:avLst/>
              <a:gdLst>
                <a:gd name="T0" fmla="*/ 37 w 4837"/>
                <a:gd name="T1" fmla="*/ 2145 h 2524"/>
                <a:gd name="T2" fmla="*/ 30 w 4837"/>
                <a:gd name="T3" fmla="*/ 1957 h 2524"/>
                <a:gd name="T4" fmla="*/ 104 w 4837"/>
                <a:gd name="T5" fmla="*/ 1809 h 2524"/>
                <a:gd name="T6" fmla="*/ 279 w 4837"/>
                <a:gd name="T7" fmla="*/ 1816 h 2524"/>
                <a:gd name="T8" fmla="*/ 406 w 4837"/>
                <a:gd name="T9" fmla="*/ 1768 h 2524"/>
                <a:gd name="T10" fmla="*/ 541 w 4837"/>
                <a:gd name="T11" fmla="*/ 1681 h 2524"/>
                <a:gd name="T12" fmla="*/ 709 w 4837"/>
                <a:gd name="T13" fmla="*/ 1661 h 2524"/>
                <a:gd name="T14" fmla="*/ 581 w 4837"/>
                <a:gd name="T15" fmla="*/ 1580 h 2524"/>
                <a:gd name="T16" fmla="*/ 615 w 4837"/>
                <a:gd name="T17" fmla="*/ 1426 h 2524"/>
                <a:gd name="T18" fmla="*/ 615 w 4837"/>
                <a:gd name="T19" fmla="*/ 1257 h 2524"/>
                <a:gd name="T20" fmla="*/ 621 w 4837"/>
                <a:gd name="T21" fmla="*/ 1069 h 2524"/>
                <a:gd name="T22" fmla="*/ 628 w 4837"/>
                <a:gd name="T23" fmla="*/ 881 h 2524"/>
                <a:gd name="T24" fmla="*/ 594 w 4837"/>
                <a:gd name="T25" fmla="*/ 687 h 2524"/>
                <a:gd name="T26" fmla="*/ 541 w 4837"/>
                <a:gd name="T27" fmla="*/ 505 h 2524"/>
                <a:gd name="T28" fmla="*/ 440 w 4837"/>
                <a:gd name="T29" fmla="*/ 357 h 2524"/>
                <a:gd name="T30" fmla="*/ 440 w 4837"/>
                <a:gd name="T31" fmla="*/ 182 h 2524"/>
                <a:gd name="T32" fmla="*/ 628 w 4837"/>
                <a:gd name="T33" fmla="*/ 188 h 2524"/>
                <a:gd name="T34" fmla="*/ 803 w 4837"/>
                <a:gd name="T35" fmla="*/ 276 h 2524"/>
                <a:gd name="T36" fmla="*/ 978 w 4837"/>
                <a:gd name="T37" fmla="*/ 384 h 2524"/>
                <a:gd name="T38" fmla="*/ 1153 w 4837"/>
                <a:gd name="T39" fmla="*/ 464 h 2524"/>
                <a:gd name="T40" fmla="*/ 1341 w 4837"/>
                <a:gd name="T41" fmla="*/ 491 h 2524"/>
                <a:gd name="T42" fmla="*/ 1516 w 4837"/>
                <a:gd name="T43" fmla="*/ 572 h 2524"/>
                <a:gd name="T44" fmla="*/ 1691 w 4837"/>
                <a:gd name="T45" fmla="*/ 679 h 2524"/>
                <a:gd name="T46" fmla="*/ 1879 w 4837"/>
                <a:gd name="T47" fmla="*/ 767 h 2524"/>
                <a:gd name="T48" fmla="*/ 2067 w 4837"/>
                <a:gd name="T49" fmla="*/ 848 h 2524"/>
                <a:gd name="T50" fmla="*/ 2255 w 4837"/>
                <a:gd name="T51" fmla="*/ 821 h 2524"/>
                <a:gd name="T52" fmla="*/ 2329 w 4837"/>
                <a:gd name="T53" fmla="*/ 639 h 2524"/>
                <a:gd name="T54" fmla="*/ 2302 w 4837"/>
                <a:gd name="T55" fmla="*/ 451 h 2524"/>
                <a:gd name="T56" fmla="*/ 2167 w 4837"/>
                <a:gd name="T57" fmla="*/ 377 h 2524"/>
                <a:gd name="T58" fmla="*/ 2020 w 4837"/>
                <a:gd name="T59" fmla="*/ 445 h 2524"/>
                <a:gd name="T60" fmla="*/ 2033 w 4837"/>
                <a:gd name="T61" fmla="*/ 296 h 2524"/>
                <a:gd name="T62" fmla="*/ 2175 w 4837"/>
                <a:gd name="T63" fmla="*/ 236 h 2524"/>
                <a:gd name="T64" fmla="*/ 2363 w 4837"/>
                <a:gd name="T65" fmla="*/ 195 h 2524"/>
                <a:gd name="T66" fmla="*/ 2558 w 4837"/>
                <a:gd name="T67" fmla="*/ 188 h 2524"/>
                <a:gd name="T68" fmla="*/ 2747 w 4837"/>
                <a:gd name="T69" fmla="*/ 242 h 2524"/>
                <a:gd name="T70" fmla="*/ 2921 w 4837"/>
                <a:gd name="T71" fmla="*/ 222 h 2524"/>
                <a:gd name="T72" fmla="*/ 3110 w 4837"/>
                <a:gd name="T73" fmla="*/ 182 h 2524"/>
                <a:gd name="T74" fmla="*/ 3298 w 4837"/>
                <a:gd name="T75" fmla="*/ 289 h 2524"/>
                <a:gd name="T76" fmla="*/ 3465 w 4837"/>
                <a:gd name="T77" fmla="*/ 418 h 2524"/>
                <a:gd name="T78" fmla="*/ 3647 w 4837"/>
                <a:gd name="T79" fmla="*/ 451 h 2524"/>
                <a:gd name="T80" fmla="*/ 3836 w 4837"/>
                <a:gd name="T81" fmla="*/ 397 h 2524"/>
                <a:gd name="T82" fmla="*/ 3970 w 4837"/>
                <a:gd name="T83" fmla="*/ 255 h 2524"/>
                <a:gd name="T84" fmla="*/ 4037 w 4837"/>
                <a:gd name="T85" fmla="*/ 81 h 2524"/>
                <a:gd name="T86" fmla="*/ 4212 w 4837"/>
                <a:gd name="T87" fmla="*/ 7 h 2524"/>
                <a:gd name="T88" fmla="*/ 4400 w 4837"/>
                <a:gd name="T89" fmla="*/ 21 h 2524"/>
                <a:gd name="T90" fmla="*/ 4393 w 4837"/>
                <a:gd name="T91" fmla="*/ 61 h 2524"/>
                <a:gd name="T92" fmla="*/ 4306 w 4837"/>
                <a:gd name="T93" fmla="*/ 142 h 2524"/>
                <a:gd name="T94" fmla="*/ 4434 w 4837"/>
                <a:gd name="T95" fmla="*/ 202 h 2524"/>
                <a:gd name="T96" fmla="*/ 4589 w 4837"/>
                <a:gd name="T97" fmla="*/ 94 h 2524"/>
                <a:gd name="T98" fmla="*/ 4676 w 4837"/>
                <a:gd name="T99" fmla="*/ 142 h 2524"/>
                <a:gd name="T100" fmla="*/ 4595 w 4837"/>
                <a:gd name="T101" fmla="*/ 330 h 2524"/>
                <a:gd name="T102" fmla="*/ 4581 w 4837"/>
                <a:gd name="T103" fmla="*/ 512 h 2524"/>
                <a:gd name="T104" fmla="*/ 4575 w 4837"/>
                <a:gd name="T105" fmla="*/ 700 h 2524"/>
                <a:gd name="T106" fmla="*/ 4589 w 4837"/>
                <a:gd name="T107" fmla="*/ 888 h 2524"/>
                <a:gd name="T108" fmla="*/ 4615 w 4837"/>
                <a:gd name="T109" fmla="*/ 1076 h 2524"/>
                <a:gd name="T110" fmla="*/ 4649 w 4837"/>
                <a:gd name="T111" fmla="*/ 1265 h 2524"/>
                <a:gd name="T112" fmla="*/ 4676 w 4837"/>
                <a:gd name="T113" fmla="*/ 1459 h 2524"/>
                <a:gd name="T114" fmla="*/ 4710 w 4837"/>
                <a:gd name="T115" fmla="*/ 1661 h 2524"/>
                <a:gd name="T116" fmla="*/ 4716 w 4837"/>
                <a:gd name="T117" fmla="*/ 1843 h 2524"/>
                <a:gd name="T118" fmla="*/ 4729 w 4837"/>
                <a:gd name="T119" fmla="*/ 2031 h 2524"/>
                <a:gd name="T120" fmla="*/ 4763 w 4837"/>
                <a:gd name="T121" fmla="*/ 2219 h 25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837"/>
                <a:gd name="T184" fmla="*/ 0 h 2524"/>
                <a:gd name="T185" fmla="*/ 4837 w 4837"/>
                <a:gd name="T186" fmla="*/ 2524 h 252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837" h="2524">
                  <a:moveTo>
                    <a:pt x="12" y="2523"/>
                  </a:moveTo>
                  <a:lnTo>
                    <a:pt x="0" y="2423"/>
                  </a:lnTo>
                  <a:lnTo>
                    <a:pt x="60" y="2351"/>
                  </a:lnTo>
                  <a:lnTo>
                    <a:pt x="43" y="2225"/>
                  </a:lnTo>
                  <a:lnTo>
                    <a:pt x="43" y="2199"/>
                  </a:lnTo>
                  <a:lnTo>
                    <a:pt x="43" y="2172"/>
                  </a:lnTo>
                  <a:lnTo>
                    <a:pt x="37" y="2145"/>
                  </a:lnTo>
                  <a:lnTo>
                    <a:pt x="37" y="2118"/>
                  </a:lnTo>
                  <a:lnTo>
                    <a:pt x="37" y="2091"/>
                  </a:lnTo>
                  <a:lnTo>
                    <a:pt x="37" y="2064"/>
                  </a:lnTo>
                  <a:lnTo>
                    <a:pt x="30" y="2037"/>
                  </a:lnTo>
                  <a:lnTo>
                    <a:pt x="30" y="2010"/>
                  </a:lnTo>
                  <a:lnTo>
                    <a:pt x="30" y="1983"/>
                  </a:lnTo>
                  <a:lnTo>
                    <a:pt x="30" y="1957"/>
                  </a:lnTo>
                  <a:lnTo>
                    <a:pt x="30" y="1930"/>
                  </a:lnTo>
                  <a:lnTo>
                    <a:pt x="16" y="1903"/>
                  </a:lnTo>
                  <a:lnTo>
                    <a:pt x="10" y="1876"/>
                  </a:lnTo>
                  <a:lnTo>
                    <a:pt x="23" y="1849"/>
                  </a:lnTo>
                  <a:lnTo>
                    <a:pt x="50" y="1829"/>
                  </a:lnTo>
                  <a:lnTo>
                    <a:pt x="77" y="1816"/>
                  </a:lnTo>
                  <a:lnTo>
                    <a:pt x="104" y="1809"/>
                  </a:lnTo>
                  <a:lnTo>
                    <a:pt x="131" y="1809"/>
                  </a:lnTo>
                  <a:lnTo>
                    <a:pt x="158" y="1809"/>
                  </a:lnTo>
                  <a:lnTo>
                    <a:pt x="185" y="1809"/>
                  </a:lnTo>
                  <a:lnTo>
                    <a:pt x="212" y="1809"/>
                  </a:lnTo>
                  <a:lnTo>
                    <a:pt x="225" y="1829"/>
                  </a:lnTo>
                  <a:lnTo>
                    <a:pt x="252" y="1836"/>
                  </a:lnTo>
                  <a:lnTo>
                    <a:pt x="279" y="1816"/>
                  </a:lnTo>
                  <a:lnTo>
                    <a:pt x="285" y="1795"/>
                  </a:lnTo>
                  <a:lnTo>
                    <a:pt x="298" y="1768"/>
                  </a:lnTo>
                  <a:lnTo>
                    <a:pt x="319" y="1755"/>
                  </a:lnTo>
                  <a:lnTo>
                    <a:pt x="346" y="1768"/>
                  </a:lnTo>
                  <a:lnTo>
                    <a:pt x="359" y="1789"/>
                  </a:lnTo>
                  <a:lnTo>
                    <a:pt x="386" y="1789"/>
                  </a:lnTo>
                  <a:lnTo>
                    <a:pt x="406" y="1768"/>
                  </a:lnTo>
                  <a:lnTo>
                    <a:pt x="406" y="1741"/>
                  </a:lnTo>
                  <a:lnTo>
                    <a:pt x="427" y="1722"/>
                  </a:lnTo>
                  <a:lnTo>
                    <a:pt x="460" y="1701"/>
                  </a:lnTo>
                  <a:lnTo>
                    <a:pt x="480" y="1695"/>
                  </a:lnTo>
                  <a:lnTo>
                    <a:pt x="500" y="1674"/>
                  </a:lnTo>
                  <a:lnTo>
                    <a:pt x="521" y="1655"/>
                  </a:lnTo>
                  <a:lnTo>
                    <a:pt x="541" y="1681"/>
                  </a:lnTo>
                  <a:lnTo>
                    <a:pt x="561" y="1695"/>
                  </a:lnTo>
                  <a:lnTo>
                    <a:pt x="588" y="1701"/>
                  </a:lnTo>
                  <a:lnTo>
                    <a:pt x="615" y="1708"/>
                  </a:lnTo>
                  <a:lnTo>
                    <a:pt x="642" y="1708"/>
                  </a:lnTo>
                  <a:lnTo>
                    <a:pt x="669" y="1708"/>
                  </a:lnTo>
                  <a:lnTo>
                    <a:pt x="696" y="1681"/>
                  </a:lnTo>
                  <a:lnTo>
                    <a:pt x="709" y="1661"/>
                  </a:lnTo>
                  <a:lnTo>
                    <a:pt x="715" y="1634"/>
                  </a:lnTo>
                  <a:lnTo>
                    <a:pt x="688" y="1620"/>
                  </a:lnTo>
                  <a:lnTo>
                    <a:pt x="662" y="1620"/>
                  </a:lnTo>
                  <a:lnTo>
                    <a:pt x="635" y="1628"/>
                  </a:lnTo>
                  <a:lnTo>
                    <a:pt x="608" y="1628"/>
                  </a:lnTo>
                  <a:lnTo>
                    <a:pt x="594" y="1607"/>
                  </a:lnTo>
                  <a:lnTo>
                    <a:pt x="581" y="1580"/>
                  </a:lnTo>
                  <a:lnTo>
                    <a:pt x="554" y="1553"/>
                  </a:lnTo>
                  <a:lnTo>
                    <a:pt x="534" y="1526"/>
                  </a:lnTo>
                  <a:lnTo>
                    <a:pt x="561" y="1520"/>
                  </a:lnTo>
                  <a:lnTo>
                    <a:pt x="588" y="1499"/>
                  </a:lnTo>
                  <a:lnTo>
                    <a:pt x="615" y="1480"/>
                  </a:lnTo>
                  <a:lnTo>
                    <a:pt x="615" y="1459"/>
                  </a:lnTo>
                  <a:lnTo>
                    <a:pt x="615" y="1426"/>
                  </a:lnTo>
                  <a:lnTo>
                    <a:pt x="615" y="1405"/>
                  </a:lnTo>
                  <a:lnTo>
                    <a:pt x="594" y="1392"/>
                  </a:lnTo>
                  <a:lnTo>
                    <a:pt x="581" y="1365"/>
                  </a:lnTo>
                  <a:lnTo>
                    <a:pt x="588" y="1338"/>
                  </a:lnTo>
                  <a:lnTo>
                    <a:pt x="608" y="1311"/>
                  </a:lnTo>
                  <a:lnTo>
                    <a:pt x="608" y="1284"/>
                  </a:lnTo>
                  <a:lnTo>
                    <a:pt x="615" y="1257"/>
                  </a:lnTo>
                  <a:lnTo>
                    <a:pt x="615" y="1231"/>
                  </a:lnTo>
                  <a:lnTo>
                    <a:pt x="615" y="1204"/>
                  </a:lnTo>
                  <a:lnTo>
                    <a:pt x="601" y="1177"/>
                  </a:lnTo>
                  <a:lnTo>
                    <a:pt x="594" y="1150"/>
                  </a:lnTo>
                  <a:lnTo>
                    <a:pt x="601" y="1123"/>
                  </a:lnTo>
                  <a:lnTo>
                    <a:pt x="608" y="1096"/>
                  </a:lnTo>
                  <a:lnTo>
                    <a:pt x="621" y="1069"/>
                  </a:lnTo>
                  <a:lnTo>
                    <a:pt x="621" y="1042"/>
                  </a:lnTo>
                  <a:lnTo>
                    <a:pt x="621" y="1015"/>
                  </a:lnTo>
                  <a:lnTo>
                    <a:pt x="628" y="989"/>
                  </a:lnTo>
                  <a:lnTo>
                    <a:pt x="621" y="962"/>
                  </a:lnTo>
                  <a:lnTo>
                    <a:pt x="621" y="935"/>
                  </a:lnTo>
                  <a:lnTo>
                    <a:pt x="628" y="902"/>
                  </a:lnTo>
                  <a:lnTo>
                    <a:pt x="628" y="881"/>
                  </a:lnTo>
                  <a:lnTo>
                    <a:pt x="628" y="848"/>
                  </a:lnTo>
                  <a:lnTo>
                    <a:pt x="615" y="827"/>
                  </a:lnTo>
                  <a:lnTo>
                    <a:pt x="601" y="800"/>
                  </a:lnTo>
                  <a:lnTo>
                    <a:pt x="594" y="773"/>
                  </a:lnTo>
                  <a:lnTo>
                    <a:pt x="594" y="747"/>
                  </a:lnTo>
                  <a:lnTo>
                    <a:pt x="594" y="720"/>
                  </a:lnTo>
                  <a:lnTo>
                    <a:pt x="594" y="687"/>
                  </a:lnTo>
                  <a:lnTo>
                    <a:pt x="581" y="666"/>
                  </a:lnTo>
                  <a:lnTo>
                    <a:pt x="561" y="639"/>
                  </a:lnTo>
                  <a:lnTo>
                    <a:pt x="548" y="612"/>
                  </a:lnTo>
                  <a:lnTo>
                    <a:pt x="541" y="585"/>
                  </a:lnTo>
                  <a:lnTo>
                    <a:pt x="534" y="558"/>
                  </a:lnTo>
                  <a:lnTo>
                    <a:pt x="534" y="531"/>
                  </a:lnTo>
                  <a:lnTo>
                    <a:pt x="541" y="505"/>
                  </a:lnTo>
                  <a:lnTo>
                    <a:pt x="514" y="485"/>
                  </a:lnTo>
                  <a:lnTo>
                    <a:pt x="494" y="464"/>
                  </a:lnTo>
                  <a:lnTo>
                    <a:pt x="473" y="451"/>
                  </a:lnTo>
                  <a:lnTo>
                    <a:pt x="454" y="424"/>
                  </a:lnTo>
                  <a:lnTo>
                    <a:pt x="433" y="404"/>
                  </a:lnTo>
                  <a:lnTo>
                    <a:pt x="433" y="384"/>
                  </a:lnTo>
                  <a:lnTo>
                    <a:pt x="440" y="357"/>
                  </a:lnTo>
                  <a:lnTo>
                    <a:pt x="433" y="330"/>
                  </a:lnTo>
                  <a:lnTo>
                    <a:pt x="427" y="309"/>
                  </a:lnTo>
                  <a:lnTo>
                    <a:pt x="413" y="282"/>
                  </a:lnTo>
                  <a:lnTo>
                    <a:pt x="406" y="255"/>
                  </a:lnTo>
                  <a:lnTo>
                    <a:pt x="413" y="229"/>
                  </a:lnTo>
                  <a:lnTo>
                    <a:pt x="420" y="202"/>
                  </a:lnTo>
                  <a:lnTo>
                    <a:pt x="440" y="182"/>
                  </a:lnTo>
                  <a:lnTo>
                    <a:pt x="467" y="182"/>
                  </a:lnTo>
                  <a:lnTo>
                    <a:pt x="494" y="188"/>
                  </a:lnTo>
                  <a:lnTo>
                    <a:pt x="521" y="188"/>
                  </a:lnTo>
                  <a:lnTo>
                    <a:pt x="548" y="188"/>
                  </a:lnTo>
                  <a:lnTo>
                    <a:pt x="575" y="195"/>
                  </a:lnTo>
                  <a:lnTo>
                    <a:pt x="601" y="188"/>
                  </a:lnTo>
                  <a:lnTo>
                    <a:pt x="628" y="188"/>
                  </a:lnTo>
                  <a:lnTo>
                    <a:pt x="655" y="182"/>
                  </a:lnTo>
                  <a:lnTo>
                    <a:pt x="682" y="202"/>
                  </a:lnTo>
                  <a:lnTo>
                    <a:pt x="696" y="222"/>
                  </a:lnTo>
                  <a:lnTo>
                    <a:pt x="722" y="236"/>
                  </a:lnTo>
                  <a:lnTo>
                    <a:pt x="749" y="249"/>
                  </a:lnTo>
                  <a:lnTo>
                    <a:pt x="776" y="263"/>
                  </a:lnTo>
                  <a:lnTo>
                    <a:pt x="803" y="276"/>
                  </a:lnTo>
                  <a:lnTo>
                    <a:pt x="830" y="296"/>
                  </a:lnTo>
                  <a:lnTo>
                    <a:pt x="857" y="309"/>
                  </a:lnTo>
                  <a:lnTo>
                    <a:pt x="877" y="330"/>
                  </a:lnTo>
                  <a:lnTo>
                    <a:pt x="897" y="337"/>
                  </a:lnTo>
                  <a:lnTo>
                    <a:pt x="924" y="357"/>
                  </a:lnTo>
                  <a:lnTo>
                    <a:pt x="951" y="370"/>
                  </a:lnTo>
                  <a:lnTo>
                    <a:pt x="978" y="384"/>
                  </a:lnTo>
                  <a:lnTo>
                    <a:pt x="998" y="404"/>
                  </a:lnTo>
                  <a:lnTo>
                    <a:pt x="1018" y="410"/>
                  </a:lnTo>
                  <a:lnTo>
                    <a:pt x="1045" y="418"/>
                  </a:lnTo>
                  <a:lnTo>
                    <a:pt x="1072" y="431"/>
                  </a:lnTo>
                  <a:lnTo>
                    <a:pt x="1099" y="437"/>
                  </a:lnTo>
                  <a:lnTo>
                    <a:pt x="1126" y="451"/>
                  </a:lnTo>
                  <a:lnTo>
                    <a:pt x="1153" y="464"/>
                  </a:lnTo>
                  <a:lnTo>
                    <a:pt x="1180" y="471"/>
                  </a:lnTo>
                  <a:lnTo>
                    <a:pt x="1207" y="478"/>
                  </a:lnTo>
                  <a:lnTo>
                    <a:pt x="1233" y="485"/>
                  </a:lnTo>
                  <a:lnTo>
                    <a:pt x="1260" y="491"/>
                  </a:lnTo>
                  <a:lnTo>
                    <a:pt x="1287" y="491"/>
                  </a:lnTo>
                  <a:lnTo>
                    <a:pt x="1314" y="491"/>
                  </a:lnTo>
                  <a:lnTo>
                    <a:pt x="1341" y="491"/>
                  </a:lnTo>
                  <a:lnTo>
                    <a:pt x="1368" y="491"/>
                  </a:lnTo>
                  <a:lnTo>
                    <a:pt x="1395" y="498"/>
                  </a:lnTo>
                  <a:lnTo>
                    <a:pt x="1422" y="512"/>
                  </a:lnTo>
                  <a:lnTo>
                    <a:pt x="1449" y="518"/>
                  </a:lnTo>
                  <a:lnTo>
                    <a:pt x="1462" y="539"/>
                  </a:lnTo>
                  <a:lnTo>
                    <a:pt x="1489" y="552"/>
                  </a:lnTo>
                  <a:lnTo>
                    <a:pt x="1516" y="572"/>
                  </a:lnTo>
                  <a:lnTo>
                    <a:pt x="1543" y="592"/>
                  </a:lnTo>
                  <a:lnTo>
                    <a:pt x="1570" y="606"/>
                  </a:lnTo>
                  <a:lnTo>
                    <a:pt x="1596" y="626"/>
                  </a:lnTo>
                  <a:lnTo>
                    <a:pt x="1623" y="639"/>
                  </a:lnTo>
                  <a:lnTo>
                    <a:pt x="1643" y="660"/>
                  </a:lnTo>
                  <a:lnTo>
                    <a:pt x="1664" y="666"/>
                  </a:lnTo>
                  <a:lnTo>
                    <a:pt x="1691" y="679"/>
                  </a:lnTo>
                  <a:lnTo>
                    <a:pt x="1717" y="693"/>
                  </a:lnTo>
                  <a:lnTo>
                    <a:pt x="1744" y="706"/>
                  </a:lnTo>
                  <a:lnTo>
                    <a:pt x="1771" y="713"/>
                  </a:lnTo>
                  <a:lnTo>
                    <a:pt x="1798" y="727"/>
                  </a:lnTo>
                  <a:lnTo>
                    <a:pt x="1825" y="740"/>
                  </a:lnTo>
                  <a:lnTo>
                    <a:pt x="1852" y="754"/>
                  </a:lnTo>
                  <a:lnTo>
                    <a:pt x="1879" y="767"/>
                  </a:lnTo>
                  <a:lnTo>
                    <a:pt x="1906" y="781"/>
                  </a:lnTo>
                  <a:lnTo>
                    <a:pt x="1933" y="787"/>
                  </a:lnTo>
                  <a:lnTo>
                    <a:pt x="1959" y="800"/>
                  </a:lnTo>
                  <a:lnTo>
                    <a:pt x="1986" y="814"/>
                  </a:lnTo>
                  <a:lnTo>
                    <a:pt x="2013" y="834"/>
                  </a:lnTo>
                  <a:lnTo>
                    <a:pt x="2040" y="841"/>
                  </a:lnTo>
                  <a:lnTo>
                    <a:pt x="2067" y="848"/>
                  </a:lnTo>
                  <a:lnTo>
                    <a:pt x="2094" y="854"/>
                  </a:lnTo>
                  <a:lnTo>
                    <a:pt x="2121" y="861"/>
                  </a:lnTo>
                  <a:lnTo>
                    <a:pt x="2148" y="868"/>
                  </a:lnTo>
                  <a:lnTo>
                    <a:pt x="2175" y="868"/>
                  </a:lnTo>
                  <a:lnTo>
                    <a:pt x="2202" y="854"/>
                  </a:lnTo>
                  <a:lnTo>
                    <a:pt x="2228" y="834"/>
                  </a:lnTo>
                  <a:lnTo>
                    <a:pt x="2255" y="821"/>
                  </a:lnTo>
                  <a:lnTo>
                    <a:pt x="2269" y="800"/>
                  </a:lnTo>
                  <a:lnTo>
                    <a:pt x="2288" y="773"/>
                  </a:lnTo>
                  <a:lnTo>
                    <a:pt x="2302" y="747"/>
                  </a:lnTo>
                  <a:lnTo>
                    <a:pt x="2309" y="720"/>
                  </a:lnTo>
                  <a:lnTo>
                    <a:pt x="2323" y="687"/>
                  </a:lnTo>
                  <a:lnTo>
                    <a:pt x="2329" y="666"/>
                  </a:lnTo>
                  <a:lnTo>
                    <a:pt x="2329" y="639"/>
                  </a:lnTo>
                  <a:lnTo>
                    <a:pt x="2336" y="612"/>
                  </a:lnTo>
                  <a:lnTo>
                    <a:pt x="2336" y="585"/>
                  </a:lnTo>
                  <a:lnTo>
                    <a:pt x="2336" y="558"/>
                  </a:lnTo>
                  <a:lnTo>
                    <a:pt x="2336" y="531"/>
                  </a:lnTo>
                  <a:lnTo>
                    <a:pt x="2323" y="505"/>
                  </a:lnTo>
                  <a:lnTo>
                    <a:pt x="2315" y="478"/>
                  </a:lnTo>
                  <a:lnTo>
                    <a:pt x="2302" y="451"/>
                  </a:lnTo>
                  <a:lnTo>
                    <a:pt x="2296" y="424"/>
                  </a:lnTo>
                  <a:lnTo>
                    <a:pt x="2282" y="397"/>
                  </a:lnTo>
                  <a:lnTo>
                    <a:pt x="2269" y="370"/>
                  </a:lnTo>
                  <a:lnTo>
                    <a:pt x="2248" y="364"/>
                  </a:lnTo>
                  <a:lnTo>
                    <a:pt x="2221" y="357"/>
                  </a:lnTo>
                  <a:lnTo>
                    <a:pt x="2188" y="364"/>
                  </a:lnTo>
                  <a:lnTo>
                    <a:pt x="2167" y="377"/>
                  </a:lnTo>
                  <a:lnTo>
                    <a:pt x="2141" y="391"/>
                  </a:lnTo>
                  <a:lnTo>
                    <a:pt x="2127" y="418"/>
                  </a:lnTo>
                  <a:lnTo>
                    <a:pt x="2121" y="445"/>
                  </a:lnTo>
                  <a:lnTo>
                    <a:pt x="2100" y="445"/>
                  </a:lnTo>
                  <a:lnTo>
                    <a:pt x="2073" y="445"/>
                  </a:lnTo>
                  <a:lnTo>
                    <a:pt x="2046" y="445"/>
                  </a:lnTo>
                  <a:lnTo>
                    <a:pt x="2020" y="445"/>
                  </a:lnTo>
                  <a:lnTo>
                    <a:pt x="1993" y="431"/>
                  </a:lnTo>
                  <a:lnTo>
                    <a:pt x="1966" y="418"/>
                  </a:lnTo>
                  <a:lnTo>
                    <a:pt x="1959" y="397"/>
                  </a:lnTo>
                  <a:lnTo>
                    <a:pt x="1973" y="370"/>
                  </a:lnTo>
                  <a:lnTo>
                    <a:pt x="1993" y="343"/>
                  </a:lnTo>
                  <a:lnTo>
                    <a:pt x="2013" y="323"/>
                  </a:lnTo>
                  <a:lnTo>
                    <a:pt x="2033" y="296"/>
                  </a:lnTo>
                  <a:lnTo>
                    <a:pt x="2013" y="269"/>
                  </a:lnTo>
                  <a:lnTo>
                    <a:pt x="2040" y="249"/>
                  </a:lnTo>
                  <a:lnTo>
                    <a:pt x="2067" y="242"/>
                  </a:lnTo>
                  <a:lnTo>
                    <a:pt x="2094" y="242"/>
                  </a:lnTo>
                  <a:lnTo>
                    <a:pt x="2121" y="242"/>
                  </a:lnTo>
                  <a:lnTo>
                    <a:pt x="2148" y="236"/>
                  </a:lnTo>
                  <a:lnTo>
                    <a:pt x="2175" y="236"/>
                  </a:lnTo>
                  <a:lnTo>
                    <a:pt x="2202" y="229"/>
                  </a:lnTo>
                  <a:lnTo>
                    <a:pt x="2228" y="222"/>
                  </a:lnTo>
                  <a:lnTo>
                    <a:pt x="2262" y="215"/>
                  </a:lnTo>
                  <a:lnTo>
                    <a:pt x="2282" y="209"/>
                  </a:lnTo>
                  <a:lnTo>
                    <a:pt x="2309" y="202"/>
                  </a:lnTo>
                  <a:lnTo>
                    <a:pt x="2336" y="195"/>
                  </a:lnTo>
                  <a:lnTo>
                    <a:pt x="2363" y="195"/>
                  </a:lnTo>
                  <a:lnTo>
                    <a:pt x="2390" y="188"/>
                  </a:lnTo>
                  <a:lnTo>
                    <a:pt x="2417" y="182"/>
                  </a:lnTo>
                  <a:lnTo>
                    <a:pt x="2444" y="182"/>
                  </a:lnTo>
                  <a:lnTo>
                    <a:pt x="2470" y="182"/>
                  </a:lnTo>
                  <a:lnTo>
                    <a:pt x="2497" y="188"/>
                  </a:lnTo>
                  <a:lnTo>
                    <a:pt x="2531" y="188"/>
                  </a:lnTo>
                  <a:lnTo>
                    <a:pt x="2558" y="188"/>
                  </a:lnTo>
                  <a:lnTo>
                    <a:pt x="2585" y="188"/>
                  </a:lnTo>
                  <a:lnTo>
                    <a:pt x="2612" y="195"/>
                  </a:lnTo>
                  <a:lnTo>
                    <a:pt x="2639" y="202"/>
                  </a:lnTo>
                  <a:lnTo>
                    <a:pt x="2666" y="209"/>
                  </a:lnTo>
                  <a:lnTo>
                    <a:pt x="2693" y="229"/>
                  </a:lnTo>
                  <a:lnTo>
                    <a:pt x="2720" y="236"/>
                  </a:lnTo>
                  <a:lnTo>
                    <a:pt x="2747" y="242"/>
                  </a:lnTo>
                  <a:lnTo>
                    <a:pt x="2773" y="249"/>
                  </a:lnTo>
                  <a:lnTo>
                    <a:pt x="2800" y="249"/>
                  </a:lnTo>
                  <a:lnTo>
                    <a:pt x="2827" y="255"/>
                  </a:lnTo>
                  <a:lnTo>
                    <a:pt x="2854" y="255"/>
                  </a:lnTo>
                  <a:lnTo>
                    <a:pt x="2881" y="249"/>
                  </a:lnTo>
                  <a:lnTo>
                    <a:pt x="2901" y="229"/>
                  </a:lnTo>
                  <a:lnTo>
                    <a:pt x="2921" y="222"/>
                  </a:lnTo>
                  <a:lnTo>
                    <a:pt x="2948" y="209"/>
                  </a:lnTo>
                  <a:lnTo>
                    <a:pt x="2981" y="202"/>
                  </a:lnTo>
                  <a:lnTo>
                    <a:pt x="3002" y="195"/>
                  </a:lnTo>
                  <a:lnTo>
                    <a:pt x="3029" y="188"/>
                  </a:lnTo>
                  <a:lnTo>
                    <a:pt x="3056" y="188"/>
                  </a:lnTo>
                  <a:lnTo>
                    <a:pt x="3083" y="188"/>
                  </a:lnTo>
                  <a:lnTo>
                    <a:pt x="3110" y="182"/>
                  </a:lnTo>
                  <a:lnTo>
                    <a:pt x="3136" y="182"/>
                  </a:lnTo>
                  <a:lnTo>
                    <a:pt x="3163" y="188"/>
                  </a:lnTo>
                  <a:lnTo>
                    <a:pt x="3190" y="202"/>
                  </a:lnTo>
                  <a:lnTo>
                    <a:pt x="3217" y="222"/>
                  </a:lnTo>
                  <a:lnTo>
                    <a:pt x="3244" y="236"/>
                  </a:lnTo>
                  <a:lnTo>
                    <a:pt x="3271" y="269"/>
                  </a:lnTo>
                  <a:lnTo>
                    <a:pt x="3298" y="289"/>
                  </a:lnTo>
                  <a:lnTo>
                    <a:pt x="3325" y="316"/>
                  </a:lnTo>
                  <a:lnTo>
                    <a:pt x="3352" y="337"/>
                  </a:lnTo>
                  <a:lnTo>
                    <a:pt x="3378" y="350"/>
                  </a:lnTo>
                  <a:lnTo>
                    <a:pt x="3398" y="377"/>
                  </a:lnTo>
                  <a:lnTo>
                    <a:pt x="3419" y="384"/>
                  </a:lnTo>
                  <a:lnTo>
                    <a:pt x="3446" y="397"/>
                  </a:lnTo>
                  <a:lnTo>
                    <a:pt x="3465" y="418"/>
                  </a:lnTo>
                  <a:lnTo>
                    <a:pt x="3486" y="424"/>
                  </a:lnTo>
                  <a:lnTo>
                    <a:pt x="3519" y="437"/>
                  </a:lnTo>
                  <a:lnTo>
                    <a:pt x="3540" y="445"/>
                  </a:lnTo>
                  <a:lnTo>
                    <a:pt x="3567" y="451"/>
                  </a:lnTo>
                  <a:lnTo>
                    <a:pt x="3594" y="451"/>
                  </a:lnTo>
                  <a:lnTo>
                    <a:pt x="3621" y="451"/>
                  </a:lnTo>
                  <a:lnTo>
                    <a:pt x="3647" y="451"/>
                  </a:lnTo>
                  <a:lnTo>
                    <a:pt x="3674" y="445"/>
                  </a:lnTo>
                  <a:lnTo>
                    <a:pt x="3701" y="437"/>
                  </a:lnTo>
                  <a:lnTo>
                    <a:pt x="3728" y="431"/>
                  </a:lnTo>
                  <a:lnTo>
                    <a:pt x="3755" y="424"/>
                  </a:lnTo>
                  <a:lnTo>
                    <a:pt x="3782" y="418"/>
                  </a:lnTo>
                  <a:lnTo>
                    <a:pt x="3815" y="404"/>
                  </a:lnTo>
                  <a:lnTo>
                    <a:pt x="3836" y="397"/>
                  </a:lnTo>
                  <a:lnTo>
                    <a:pt x="3863" y="377"/>
                  </a:lnTo>
                  <a:lnTo>
                    <a:pt x="3876" y="357"/>
                  </a:lnTo>
                  <a:lnTo>
                    <a:pt x="3903" y="337"/>
                  </a:lnTo>
                  <a:lnTo>
                    <a:pt x="3923" y="316"/>
                  </a:lnTo>
                  <a:lnTo>
                    <a:pt x="3943" y="303"/>
                  </a:lnTo>
                  <a:lnTo>
                    <a:pt x="3957" y="282"/>
                  </a:lnTo>
                  <a:lnTo>
                    <a:pt x="3970" y="255"/>
                  </a:lnTo>
                  <a:lnTo>
                    <a:pt x="3976" y="229"/>
                  </a:lnTo>
                  <a:lnTo>
                    <a:pt x="3976" y="202"/>
                  </a:lnTo>
                  <a:lnTo>
                    <a:pt x="3997" y="188"/>
                  </a:lnTo>
                  <a:lnTo>
                    <a:pt x="4017" y="161"/>
                  </a:lnTo>
                  <a:lnTo>
                    <a:pt x="4030" y="134"/>
                  </a:lnTo>
                  <a:lnTo>
                    <a:pt x="4030" y="108"/>
                  </a:lnTo>
                  <a:lnTo>
                    <a:pt x="4037" y="81"/>
                  </a:lnTo>
                  <a:lnTo>
                    <a:pt x="4057" y="54"/>
                  </a:lnTo>
                  <a:lnTo>
                    <a:pt x="4078" y="40"/>
                  </a:lnTo>
                  <a:lnTo>
                    <a:pt x="4105" y="27"/>
                  </a:lnTo>
                  <a:lnTo>
                    <a:pt x="4131" y="21"/>
                  </a:lnTo>
                  <a:lnTo>
                    <a:pt x="4158" y="13"/>
                  </a:lnTo>
                  <a:lnTo>
                    <a:pt x="4185" y="7"/>
                  </a:lnTo>
                  <a:lnTo>
                    <a:pt x="4212" y="7"/>
                  </a:lnTo>
                  <a:lnTo>
                    <a:pt x="4239" y="0"/>
                  </a:lnTo>
                  <a:lnTo>
                    <a:pt x="4266" y="0"/>
                  </a:lnTo>
                  <a:lnTo>
                    <a:pt x="4293" y="0"/>
                  </a:lnTo>
                  <a:lnTo>
                    <a:pt x="4320" y="7"/>
                  </a:lnTo>
                  <a:lnTo>
                    <a:pt x="4347" y="7"/>
                  </a:lnTo>
                  <a:lnTo>
                    <a:pt x="4373" y="13"/>
                  </a:lnTo>
                  <a:lnTo>
                    <a:pt x="4400" y="21"/>
                  </a:lnTo>
                  <a:lnTo>
                    <a:pt x="4427" y="21"/>
                  </a:lnTo>
                  <a:lnTo>
                    <a:pt x="4454" y="27"/>
                  </a:lnTo>
                  <a:lnTo>
                    <a:pt x="4481" y="40"/>
                  </a:lnTo>
                  <a:lnTo>
                    <a:pt x="4468" y="61"/>
                  </a:lnTo>
                  <a:lnTo>
                    <a:pt x="4447" y="61"/>
                  </a:lnTo>
                  <a:lnTo>
                    <a:pt x="4420" y="61"/>
                  </a:lnTo>
                  <a:lnTo>
                    <a:pt x="4393" y="61"/>
                  </a:lnTo>
                  <a:lnTo>
                    <a:pt x="4366" y="54"/>
                  </a:lnTo>
                  <a:lnTo>
                    <a:pt x="4339" y="48"/>
                  </a:lnTo>
                  <a:lnTo>
                    <a:pt x="4313" y="48"/>
                  </a:lnTo>
                  <a:lnTo>
                    <a:pt x="4299" y="74"/>
                  </a:lnTo>
                  <a:lnTo>
                    <a:pt x="4286" y="101"/>
                  </a:lnTo>
                  <a:lnTo>
                    <a:pt x="4286" y="128"/>
                  </a:lnTo>
                  <a:lnTo>
                    <a:pt x="4306" y="142"/>
                  </a:lnTo>
                  <a:lnTo>
                    <a:pt x="4333" y="155"/>
                  </a:lnTo>
                  <a:lnTo>
                    <a:pt x="4360" y="168"/>
                  </a:lnTo>
                  <a:lnTo>
                    <a:pt x="4387" y="175"/>
                  </a:lnTo>
                  <a:lnTo>
                    <a:pt x="4387" y="195"/>
                  </a:lnTo>
                  <a:lnTo>
                    <a:pt x="4387" y="222"/>
                  </a:lnTo>
                  <a:lnTo>
                    <a:pt x="4414" y="229"/>
                  </a:lnTo>
                  <a:lnTo>
                    <a:pt x="4434" y="202"/>
                  </a:lnTo>
                  <a:lnTo>
                    <a:pt x="4434" y="175"/>
                  </a:lnTo>
                  <a:lnTo>
                    <a:pt x="4454" y="148"/>
                  </a:lnTo>
                  <a:lnTo>
                    <a:pt x="4481" y="134"/>
                  </a:lnTo>
                  <a:lnTo>
                    <a:pt x="4508" y="121"/>
                  </a:lnTo>
                  <a:lnTo>
                    <a:pt x="4535" y="115"/>
                  </a:lnTo>
                  <a:lnTo>
                    <a:pt x="4562" y="101"/>
                  </a:lnTo>
                  <a:lnTo>
                    <a:pt x="4589" y="94"/>
                  </a:lnTo>
                  <a:lnTo>
                    <a:pt x="4615" y="88"/>
                  </a:lnTo>
                  <a:lnTo>
                    <a:pt x="4642" y="74"/>
                  </a:lnTo>
                  <a:lnTo>
                    <a:pt x="4669" y="67"/>
                  </a:lnTo>
                  <a:lnTo>
                    <a:pt x="4696" y="61"/>
                  </a:lnTo>
                  <a:lnTo>
                    <a:pt x="4696" y="88"/>
                  </a:lnTo>
                  <a:lnTo>
                    <a:pt x="4683" y="115"/>
                  </a:lnTo>
                  <a:lnTo>
                    <a:pt x="4676" y="142"/>
                  </a:lnTo>
                  <a:lnTo>
                    <a:pt x="4669" y="168"/>
                  </a:lnTo>
                  <a:lnTo>
                    <a:pt x="4656" y="195"/>
                  </a:lnTo>
                  <a:lnTo>
                    <a:pt x="4642" y="222"/>
                  </a:lnTo>
                  <a:lnTo>
                    <a:pt x="4622" y="249"/>
                  </a:lnTo>
                  <a:lnTo>
                    <a:pt x="4615" y="276"/>
                  </a:lnTo>
                  <a:lnTo>
                    <a:pt x="4602" y="303"/>
                  </a:lnTo>
                  <a:lnTo>
                    <a:pt x="4595" y="330"/>
                  </a:lnTo>
                  <a:lnTo>
                    <a:pt x="4595" y="350"/>
                  </a:lnTo>
                  <a:lnTo>
                    <a:pt x="4589" y="377"/>
                  </a:lnTo>
                  <a:lnTo>
                    <a:pt x="4589" y="404"/>
                  </a:lnTo>
                  <a:lnTo>
                    <a:pt x="4589" y="431"/>
                  </a:lnTo>
                  <a:lnTo>
                    <a:pt x="4581" y="458"/>
                  </a:lnTo>
                  <a:lnTo>
                    <a:pt x="4581" y="485"/>
                  </a:lnTo>
                  <a:lnTo>
                    <a:pt x="4581" y="512"/>
                  </a:lnTo>
                  <a:lnTo>
                    <a:pt x="4575" y="539"/>
                  </a:lnTo>
                  <a:lnTo>
                    <a:pt x="4575" y="572"/>
                  </a:lnTo>
                  <a:lnTo>
                    <a:pt x="4575" y="592"/>
                  </a:lnTo>
                  <a:lnTo>
                    <a:pt x="4575" y="619"/>
                  </a:lnTo>
                  <a:lnTo>
                    <a:pt x="4575" y="652"/>
                  </a:lnTo>
                  <a:lnTo>
                    <a:pt x="4575" y="673"/>
                  </a:lnTo>
                  <a:lnTo>
                    <a:pt x="4575" y="700"/>
                  </a:lnTo>
                  <a:lnTo>
                    <a:pt x="4568" y="727"/>
                  </a:lnTo>
                  <a:lnTo>
                    <a:pt x="4568" y="754"/>
                  </a:lnTo>
                  <a:lnTo>
                    <a:pt x="4575" y="781"/>
                  </a:lnTo>
                  <a:lnTo>
                    <a:pt x="4581" y="808"/>
                  </a:lnTo>
                  <a:lnTo>
                    <a:pt x="4581" y="834"/>
                  </a:lnTo>
                  <a:lnTo>
                    <a:pt x="4581" y="861"/>
                  </a:lnTo>
                  <a:lnTo>
                    <a:pt x="4589" y="888"/>
                  </a:lnTo>
                  <a:lnTo>
                    <a:pt x="4595" y="915"/>
                  </a:lnTo>
                  <a:lnTo>
                    <a:pt x="4595" y="942"/>
                  </a:lnTo>
                  <a:lnTo>
                    <a:pt x="4602" y="969"/>
                  </a:lnTo>
                  <a:lnTo>
                    <a:pt x="4602" y="996"/>
                  </a:lnTo>
                  <a:lnTo>
                    <a:pt x="4608" y="1023"/>
                  </a:lnTo>
                  <a:lnTo>
                    <a:pt x="4608" y="1050"/>
                  </a:lnTo>
                  <a:lnTo>
                    <a:pt x="4615" y="1076"/>
                  </a:lnTo>
                  <a:lnTo>
                    <a:pt x="4622" y="1103"/>
                  </a:lnTo>
                  <a:lnTo>
                    <a:pt x="4622" y="1130"/>
                  </a:lnTo>
                  <a:lnTo>
                    <a:pt x="4629" y="1157"/>
                  </a:lnTo>
                  <a:lnTo>
                    <a:pt x="4635" y="1184"/>
                  </a:lnTo>
                  <a:lnTo>
                    <a:pt x="4642" y="1211"/>
                  </a:lnTo>
                  <a:lnTo>
                    <a:pt x="4642" y="1238"/>
                  </a:lnTo>
                  <a:lnTo>
                    <a:pt x="4649" y="1265"/>
                  </a:lnTo>
                  <a:lnTo>
                    <a:pt x="4656" y="1292"/>
                  </a:lnTo>
                  <a:lnTo>
                    <a:pt x="4662" y="1318"/>
                  </a:lnTo>
                  <a:lnTo>
                    <a:pt x="4662" y="1345"/>
                  </a:lnTo>
                  <a:lnTo>
                    <a:pt x="4669" y="1372"/>
                  </a:lnTo>
                  <a:lnTo>
                    <a:pt x="4669" y="1399"/>
                  </a:lnTo>
                  <a:lnTo>
                    <a:pt x="4669" y="1426"/>
                  </a:lnTo>
                  <a:lnTo>
                    <a:pt x="4676" y="1459"/>
                  </a:lnTo>
                  <a:lnTo>
                    <a:pt x="4683" y="1480"/>
                  </a:lnTo>
                  <a:lnTo>
                    <a:pt x="4689" y="1507"/>
                  </a:lnTo>
                  <a:lnTo>
                    <a:pt x="4696" y="1547"/>
                  </a:lnTo>
                  <a:lnTo>
                    <a:pt x="4702" y="1574"/>
                  </a:lnTo>
                  <a:lnTo>
                    <a:pt x="4702" y="1607"/>
                  </a:lnTo>
                  <a:lnTo>
                    <a:pt x="4710" y="1634"/>
                  </a:lnTo>
                  <a:lnTo>
                    <a:pt x="4710" y="1661"/>
                  </a:lnTo>
                  <a:lnTo>
                    <a:pt x="4710" y="1681"/>
                  </a:lnTo>
                  <a:lnTo>
                    <a:pt x="4716" y="1715"/>
                  </a:lnTo>
                  <a:lnTo>
                    <a:pt x="4716" y="1735"/>
                  </a:lnTo>
                  <a:lnTo>
                    <a:pt x="4716" y="1768"/>
                  </a:lnTo>
                  <a:lnTo>
                    <a:pt x="4716" y="1789"/>
                  </a:lnTo>
                  <a:lnTo>
                    <a:pt x="4710" y="1816"/>
                  </a:lnTo>
                  <a:lnTo>
                    <a:pt x="4716" y="1843"/>
                  </a:lnTo>
                  <a:lnTo>
                    <a:pt x="4716" y="1870"/>
                  </a:lnTo>
                  <a:lnTo>
                    <a:pt x="4716" y="1903"/>
                  </a:lnTo>
                  <a:lnTo>
                    <a:pt x="4723" y="1923"/>
                  </a:lnTo>
                  <a:lnTo>
                    <a:pt x="4723" y="1950"/>
                  </a:lnTo>
                  <a:lnTo>
                    <a:pt x="4729" y="1983"/>
                  </a:lnTo>
                  <a:lnTo>
                    <a:pt x="4729" y="2010"/>
                  </a:lnTo>
                  <a:lnTo>
                    <a:pt x="4729" y="2031"/>
                  </a:lnTo>
                  <a:lnTo>
                    <a:pt x="4729" y="2058"/>
                  </a:lnTo>
                  <a:lnTo>
                    <a:pt x="4729" y="2091"/>
                  </a:lnTo>
                  <a:lnTo>
                    <a:pt x="4729" y="2118"/>
                  </a:lnTo>
                  <a:lnTo>
                    <a:pt x="4737" y="2139"/>
                  </a:lnTo>
                  <a:lnTo>
                    <a:pt x="4743" y="2165"/>
                  </a:lnTo>
                  <a:lnTo>
                    <a:pt x="4750" y="2192"/>
                  </a:lnTo>
                  <a:lnTo>
                    <a:pt x="4763" y="2219"/>
                  </a:lnTo>
                  <a:lnTo>
                    <a:pt x="4777" y="2246"/>
                  </a:lnTo>
                  <a:lnTo>
                    <a:pt x="4836" y="2523"/>
                  </a:lnTo>
                </a:path>
              </a:pathLst>
            </a:custGeom>
            <a:solidFill>
              <a:srgbClr val="51DC0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681" name="Freeform 14"/>
            <p:cNvSpPr>
              <a:spLocks/>
            </p:cNvSpPr>
            <p:nvPr/>
          </p:nvSpPr>
          <p:spPr bwMode="auto">
            <a:xfrm>
              <a:off x="0" y="0"/>
              <a:ext cx="4864" cy="3579"/>
            </a:xfrm>
            <a:custGeom>
              <a:avLst/>
              <a:gdLst>
                <a:gd name="T0" fmla="*/ 4735 w 4864"/>
                <a:gd name="T1" fmla="*/ 458 h 3579"/>
                <a:gd name="T2" fmla="*/ 4721 w 4864"/>
                <a:gd name="T3" fmla="*/ 667 h 3579"/>
                <a:gd name="T4" fmla="*/ 4708 w 4864"/>
                <a:gd name="T5" fmla="*/ 882 h 3579"/>
                <a:gd name="T6" fmla="*/ 4748 w 4864"/>
                <a:gd name="T7" fmla="*/ 1097 h 3579"/>
                <a:gd name="T8" fmla="*/ 4829 w 4864"/>
                <a:gd name="T9" fmla="*/ 1312 h 3579"/>
                <a:gd name="T10" fmla="*/ 4762 w 4864"/>
                <a:gd name="T11" fmla="*/ 1493 h 3579"/>
                <a:gd name="T12" fmla="*/ 4708 w 4864"/>
                <a:gd name="T13" fmla="*/ 1372 h 3579"/>
                <a:gd name="T14" fmla="*/ 4614 w 4864"/>
                <a:gd name="T15" fmla="*/ 1184 h 3579"/>
                <a:gd name="T16" fmla="*/ 4573 w 4864"/>
                <a:gd name="T17" fmla="*/ 969 h 3579"/>
                <a:gd name="T18" fmla="*/ 4358 w 4864"/>
                <a:gd name="T19" fmla="*/ 902 h 3579"/>
                <a:gd name="T20" fmla="*/ 4170 w 4864"/>
                <a:gd name="T21" fmla="*/ 808 h 3579"/>
                <a:gd name="T22" fmla="*/ 4035 w 4864"/>
                <a:gd name="T23" fmla="*/ 680 h 3579"/>
                <a:gd name="T24" fmla="*/ 3948 w 4864"/>
                <a:gd name="T25" fmla="*/ 532 h 3579"/>
                <a:gd name="T26" fmla="*/ 3962 w 4864"/>
                <a:gd name="T27" fmla="*/ 680 h 3579"/>
                <a:gd name="T28" fmla="*/ 3962 w 4864"/>
                <a:gd name="T29" fmla="*/ 869 h 3579"/>
                <a:gd name="T30" fmla="*/ 3874 w 4864"/>
                <a:gd name="T31" fmla="*/ 1070 h 3579"/>
                <a:gd name="T32" fmla="*/ 3874 w 4864"/>
                <a:gd name="T33" fmla="*/ 1232 h 3579"/>
                <a:gd name="T34" fmla="*/ 3901 w 4864"/>
                <a:gd name="T35" fmla="*/ 1453 h 3579"/>
                <a:gd name="T36" fmla="*/ 3895 w 4864"/>
                <a:gd name="T37" fmla="*/ 1662 h 3579"/>
                <a:gd name="T38" fmla="*/ 3827 w 4864"/>
                <a:gd name="T39" fmla="*/ 1816 h 3579"/>
                <a:gd name="T40" fmla="*/ 3747 w 4864"/>
                <a:gd name="T41" fmla="*/ 1958 h 3579"/>
                <a:gd name="T42" fmla="*/ 3591 w 4864"/>
                <a:gd name="T43" fmla="*/ 1829 h 3579"/>
                <a:gd name="T44" fmla="*/ 3403 w 4864"/>
                <a:gd name="T45" fmla="*/ 1762 h 3579"/>
                <a:gd name="T46" fmla="*/ 3215 w 4864"/>
                <a:gd name="T47" fmla="*/ 1702 h 3579"/>
                <a:gd name="T48" fmla="*/ 3269 w 4864"/>
                <a:gd name="T49" fmla="*/ 1802 h 3579"/>
                <a:gd name="T50" fmla="*/ 3262 w 4864"/>
                <a:gd name="T51" fmla="*/ 1863 h 3579"/>
                <a:gd name="T52" fmla="*/ 3269 w 4864"/>
                <a:gd name="T53" fmla="*/ 1877 h 3579"/>
                <a:gd name="T54" fmla="*/ 3053 w 4864"/>
                <a:gd name="T55" fmla="*/ 1883 h 3579"/>
                <a:gd name="T56" fmla="*/ 2946 w 4864"/>
                <a:gd name="T57" fmla="*/ 1695 h 3579"/>
                <a:gd name="T58" fmla="*/ 2791 w 4864"/>
                <a:gd name="T59" fmla="*/ 1534 h 3579"/>
                <a:gd name="T60" fmla="*/ 2575 w 4864"/>
                <a:gd name="T61" fmla="*/ 1426 h 3579"/>
                <a:gd name="T62" fmla="*/ 2360 w 4864"/>
                <a:gd name="T63" fmla="*/ 1399 h 3579"/>
                <a:gd name="T64" fmla="*/ 2193 w 4864"/>
                <a:gd name="T65" fmla="*/ 1554 h 3579"/>
                <a:gd name="T66" fmla="*/ 2098 w 4864"/>
                <a:gd name="T67" fmla="*/ 1769 h 3579"/>
                <a:gd name="T68" fmla="*/ 2010 w 4864"/>
                <a:gd name="T69" fmla="*/ 1984 h 3579"/>
                <a:gd name="T70" fmla="*/ 1836 w 4864"/>
                <a:gd name="T71" fmla="*/ 1870 h 3579"/>
                <a:gd name="T72" fmla="*/ 1708 w 4864"/>
                <a:gd name="T73" fmla="*/ 1668 h 3579"/>
                <a:gd name="T74" fmla="*/ 1574 w 4864"/>
                <a:gd name="T75" fmla="*/ 1493 h 3579"/>
                <a:gd name="T76" fmla="*/ 1607 w 4864"/>
                <a:gd name="T77" fmla="*/ 1406 h 3579"/>
                <a:gd name="T78" fmla="*/ 1392 w 4864"/>
                <a:gd name="T79" fmla="*/ 1466 h 3579"/>
                <a:gd name="T80" fmla="*/ 1197 w 4864"/>
                <a:gd name="T81" fmla="*/ 1466 h 3579"/>
                <a:gd name="T82" fmla="*/ 1049 w 4864"/>
                <a:gd name="T83" fmla="*/ 1379 h 3579"/>
                <a:gd name="T84" fmla="*/ 1022 w 4864"/>
                <a:gd name="T85" fmla="*/ 1439 h 3579"/>
                <a:gd name="T86" fmla="*/ 1096 w 4864"/>
                <a:gd name="T87" fmla="*/ 1534 h 3579"/>
                <a:gd name="T88" fmla="*/ 975 w 4864"/>
                <a:gd name="T89" fmla="*/ 1574 h 3579"/>
                <a:gd name="T90" fmla="*/ 834 w 4864"/>
                <a:gd name="T91" fmla="*/ 1614 h 3579"/>
                <a:gd name="T92" fmla="*/ 773 w 4864"/>
                <a:gd name="T93" fmla="*/ 1702 h 3579"/>
                <a:gd name="T94" fmla="*/ 585 w 4864"/>
                <a:gd name="T95" fmla="*/ 1829 h 3579"/>
                <a:gd name="T96" fmla="*/ 383 w 4864"/>
                <a:gd name="T97" fmla="*/ 1870 h 3579"/>
                <a:gd name="T98" fmla="*/ 430 w 4864"/>
                <a:gd name="T99" fmla="*/ 2004 h 3579"/>
                <a:gd name="T100" fmla="*/ 551 w 4864"/>
                <a:gd name="T101" fmla="*/ 2180 h 3579"/>
                <a:gd name="T102" fmla="*/ 612 w 4864"/>
                <a:gd name="T103" fmla="*/ 2381 h 3579"/>
                <a:gd name="T104" fmla="*/ 780 w 4864"/>
                <a:gd name="T105" fmla="*/ 2543 h 3579"/>
                <a:gd name="T106" fmla="*/ 800 w 4864"/>
                <a:gd name="T107" fmla="*/ 2758 h 3579"/>
                <a:gd name="T108" fmla="*/ 726 w 4864"/>
                <a:gd name="T109" fmla="*/ 2973 h 3579"/>
                <a:gd name="T110" fmla="*/ 679 w 4864"/>
                <a:gd name="T111" fmla="*/ 3175 h 3579"/>
                <a:gd name="T112" fmla="*/ 632 w 4864"/>
                <a:gd name="T113" fmla="*/ 3363 h 3579"/>
                <a:gd name="T114" fmla="*/ 437 w 4864"/>
                <a:gd name="T115" fmla="*/ 3463 h 3579"/>
                <a:gd name="T116" fmla="*/ 215 w 4864"/>
                <a:gd name="T117" fmla="*/ 3504 h 3579"/>
                <a:gd name="T118" fmla="*/ 0 w 4864"/>
                <a:gd name="T119" fmla="*/ 3551 h 357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864"/>
                <a:gd name="T181" fmla="*/ 0 h 3579"/>
                <a:gd name="T182" fmla="*/ 4864 w 4864"/>
                <a:gd name="T183" fmla="*/ 3579 h 357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864" h="3579">
                  <a:moveTo>
                    <a:pt x="4740" y="0"/>
                  </a:moveTo>
                  <a:lnTo>
                    <a:pt x="4721" y="290"/>
                  </a:lnTo>
                  <a:lnTo>
                    <a:pt x="4721" y="317"/>
                  </a:lnTo>
                  <a:lnTo>
                    <a:pt x="4721" y="344"/>
                  </a:lnTo>
                  <a:lnTo>
                    <a:pt x="4728" y="371"/>
                  </a:lnTo>
                  <a:lnTo>
                    <a:pt x="4728" y="398"/>
                  </a:lnTo>
                  <a:lnTo>
                    <a:pt x="4728" y="425"/>
                  </a:lnTo>
                  <a:lnTo>
                    <a:pt x="4735" y="458"/>
                  </a:lnTo>
                  <a:lnTo>
                    <a:pt x="4735" y="479"/>
                  </a:lnTo>
                  <a:lnTo>
                    <a:pt x="4728" y="512"/>
                  </a:lnTo>
                  <a:lnTo>
                    <a:pt x="4728" y="532"/>
                  </a:lnTo>
                  <a:lnTo>
                    <a:pt x="4728" y="559"/>
                  </a:lnTo>
                  <a:lnTo>
                    <a:pt x="4728" y="586"/>
                  </a:lnTo>
                  <a:lnTo>
                    <a:pt x="4721" y="613"/>
                  </a:lnTo>
                  <a:lnTo>
                    <a:pt x="4721" y="640"/>
                  </a:lnTo>
                  <a:lnTo>
                    <a:pt x="4721" y="667"/>
                  </a:lnTo>
                  <a:lnTo>
                    <a:pt x="4721" y="694"/>
                  </a:lnTo>
                  <a:lnTo>
                    <a:pt x="4715" y="721"/>
                  </a:lnTo>
                  <a:lnTo>
                    <a:pt x="4708" y="748"/>
                  </a:lnTo>
                  <a:lnTo>
                    <a:pt x="4708" y="774"/>
                  </a:lnTo>
                  <a:lnTo>
                    <a:pt x="4708" y="801"/>
                  </a:lnTo>
                  <a:lnTo>
                    <a:pt x="4708" y="828"/>
                  </a:lnTo>
                  <a:lnTo>
                    <a:pt x="4708" y="855"/>
                  </a:lnTo>
                  <a:lnTo>
                    <a:pt x="4708" y="882"/>
                  </a:lnTo>
                  <a:lnTo>
                    <a:pt x="4715" y="909"/>
                  </a:lnTo>
                  <a:lnTo>
                    <a:pt x="4721" y="936"/>
                  </a:lnTo>
                  <a:lnTo>
                    <a:pt x="4728" y="963"/>
                  </a:lnTo>
                  <a:lnTo>
                    <a:pt x="4728" y="990"/>
                  </a:lnTo>
                  <a:lnTo>
                    <a:pt x="4742" y="1023"/>
                  </a:lnTo>
                  <a:lnTo>
                    <a:pt x="4742" y="1043"/>
                  </a:lnTo>
                  <a:lnTo>
                    <a:pt x="4748" y="1070"/>
                  </a:lnTo>
                  <a:lnTo>
                    <a:pt x="4748" y="1097"/>
                  </a:lnTo>
                  <a:lnTo>
                    <a:pt x="4755" y="1124"/>
                  </a:lnTo>
                  <a:lnTo>
                    <a:pt x="4762" y="1151"/>
                  </a:lnTo>
                  <a:lnTo>
                    <a:pt x="4769" y="1178"/>
                  </a:lnTo>
                  <a:lnTo>
                    <a:pt x="4782" y="1205"/>
                  </a:lnTo>
                  <a:lnTo>
                    <a:pt x="4796" y="1232"/>
                  </a:lnTo>
                  <a:lnTo>
                    <a:pt x="4802" y="1258"/>
                  </a:lnTo>
                  <a:lnTo>
                    <a:pt x="4815" y="1285"/>
                  </a:lnTo>
                  <a:lnTo>
                    <a:pt x="4829" y="1312"/>
                  </a:lnTo>
                  <a:lnTo>
                    <a:pt x="4842" y="1339"/>
                  </a:lnTo>
                  <a:lnTo>
                    <a:pt x="4850" y="1366"/>
                  </a:lnTo>
                  <a:lnTo>
                    <a:pt x="4863" y="1393"/>
                  </a:lnTo>
                  <a:lnTo>
                    <a:pt x="4856" y="1420"/>
                  </a:lnTo>
                  <a:lnTo>
                    <a:pt x="4836" y="1447"/>
                  </a:lnTo>
                  <a:lnTo>
                    <a:pt x="4815" y="1460"/>
                  </a:lnTo>
                  <a:lnTo>
                    <a:pt x="4789" y="1474"/>
                  </a:lnTo>
                  <a:lnTo>
                    <a:pt x="4762" y="1493"/>
                  </a:lnTo>
                  <a:lnTo>
                    <a:pt x="4735" y="1507"/>
                  </a:lnTo>
                  <a:lnTo>
                    <a:pt x="4708" y="1500"/>
                  </a:lnTo>
                  <a:lnTo>
                    <a:pt x="4688" y="1480"/>
                  </a:lnTo>
                  <a:lnTo>
                    <a:pt x="4681" y="1453"/>
                  </a:lnTo>
                  <a:lnTo>
                    <a:pt x="4694" y="1426"/>
                  </a:lnTo>
                  <a:lnTo>
                    <a:pt x="4715" y="1413"/>
                  </a:lnTo>
                  <a:lnTo>
                    <a:pt x="4728" y="1386"/>
                  </a:lnTo>
                  <a:lnTo>
                    <a:pt x="4708" y="1372"/>
                  </a:lnTo>
                  <a:lnTo>
                    <a:pt x="4681" y="1359"/>
                  </a:lnTo>
                  <a:lnTo>
                    <a:pt x="4654" y="1345"/>
                  </a:lnTo>
                  <a:lnTo>
                    <a:pt x="4627" y="1318"/>
                  </a:lnTo>
                  <a:lnTo>
                    <a:pt x="4614" y="1292"/>
                  </a:lnTo>
                  <a:lnTo>
                    <a:pt x="4600" y="1265"/>
                  </a:lnTo>
                  <a:lnTo>
                    <a:pt x="4614" y="1238"/>
                  </a:lnTo>
                  <a:lnTo>
                    <a:pt x="4614" y="1211"/>
                  </a:lnTo>
                  <a:lnTo>
                    <a:pt x="4614" y="1184"/>
                  </a:lnTo>
                  <a:lnTo>
                    <a:pt x="4614" y="1157"/>
                  </a:lnTo>
                  <a:lnTo>
                    <a:pt x="4614" y="1130"/>
                  </a:lnTo>
                  <a:lnTo>
                    <a:pt x="4621" y="1103"/>
                  </a:lnTo>
                  <a:lnTo>
                    <a:pt x="4621" y="1076"/>
                  </a:lnTo>
                  <a:lnTo>
                    <a:pt x="4614" y="1050"/>
                  </a:lnTo>
                  <a:lnTo>
                    <a:pt x="4607" y="1023"/>
                  </a:lnTo>
                  <a:lnTo>
                    <a:pt x="4594" y="996"/>
                  </a:lnTo>
                  <a:lnTo>
                    <a:pt x="4573" y="969"/>
                  </a:lnTo>
                  <a:lnTo>
                    <a:pt x="4546" y="963"/>
                  </a:lnTo>
                  <a:lnTo>
                    <a:pt x="4520" y="949"/>
                  </a:lnTo>
                  <a:lnTo>
                    <a:pt x="4493" y="929"/>
                  </a:lnTo>
                  <a:lnTo>
                    <a:pt x="4466" y="915"/>
                  </a:lnTo>
                  <a:lnTo>
                    <a:pt x="4439" y="902"/>
                  </a:lnTo>
                  <a:lnTo>
                    <a:pt x="4406" y="902"/>
                  </a:lnTo>
                  <a:lnTo>
                    <a:pt x="4385" y="902"/>
                  </a:lnTo>
                  <a:lnTo>
                    <a:pt x="4358" y="902"/>
                  </a:lnTo>
                  <a:lnTo>
                    <a:pt x="4331" y="895"/>
                  </a:lnTo>
                  <a:lnTo>
                    <a:pt x="4304" y="888"/>
                  </a:lnTo>
                  <a:lnTo>
                    <a:pt x="4277" y="882"/>
                  </a:lnTo>
                  <a:lnTo>
                    <a:pt x="4258" y="861"/>
                  </a:lnTo>
                  <a:lnTo>
                    <a:pt x="4237" y="855"/>
                  </a:lnTo>
                  <a:lnTo>
                    <a:pt x="4210" y="842"/>
                  </a:lnTo>
                  <a:lnTo>
                    <a:pt x="4183" y="828"/>
                  </a:lnTo>
                  <a:lnTo>
                    <a:pt x="4170" y="808"/>
                  </a:lnTo>
                  <a:lnTo>
                    <a:pt x="4150" y="781"/>
                  </a:lnTo>
                  <a:lnTo>
                    <a:pt x="4137" y="754"/>
                  </a:lnTo>
                  <a:lnTo>
                    <a:pt x="4116" y="748"/>
                  </a:lnTo>
                  <a:lnTo>
                    <a:pt x="4089" y="748"/>
                  </a:lnTo>
                  <a:lnTo>
                    <a:pt x="4062" y="740"/>
                  </a:lnTo>
                  <a:lnTo>
                    <a:pt x="4042" y="713"/>
                  </a:lnTo>
                  <a:lnTo>
                    <a:pt x="4056" y="687"/>
                  </a:lnTo>
                  <a:lnTo>
                    <a:pt x="4035" y="680"/>
                  </a:lnTo>
                  <a:lnTo>
                    <a:pt x="4008" y="673"/>
                  </a:lnTo>
                  <a:lnTo>
                    <a:pt x="3982" y="660"/>
                  </a:lnTo>
                  <a:lnTo>
                    <a:pt x="3982" y="633"/>
                  </a:lnTo>
                  <a:lnTo>
                    <a:pt x="3975" y="606"/>
                  </a:lnTo>
                  <a:lnTo>
                    <a:pt x="3995" y="579"/>
                  </a:lnTo>
                  <a:lnTo>
                    <a:pt x="3995" y="552"/>
                  </a:lnTo>
                  <a:lnTo>
                    <a:pt x="3975" y="525"/>
                  </a:lnTo>
                  <a:lnTo>
                    <a:pt x="3948" y="532"/>
                  </a:lnTo>
                  <a:lnTo>
                    <a:pt x="3928" y="552"/>
                  </a:lnTo>
                  <a:lnTo>
                    <a:pt x="3908" y="573"/>
                  </a:lnTo>
                  <a:lnTo>
                    <a:pt x="3901" y="600"/>
                  </a:lnTo>
                  <a:lnTo>
                    <a:pt x="3914" y="627"/>
                  </a:lnTo>
                  <a:lnTo>
                    <a:pt x="3901" y="653"/>
                  </a:lnTo>
                  <a:lnTo>
                    <a:pt x="3908" y="680"/>
                  </a:lnTo>
                  <a:lnTo>
                    <a:pt x="3935" y="680"/>
                  </a:lnTo>
                  <a:lnTo>
                    <a:pt x="3962" y="680"/>
                  </a:lnTo>
                  <a:lnTo>
                    <a:pt x="3989" y="694"/>
                  </a:lnTo>
                  <a:lnTo>
                    <a:pt x="4008" y="721"/>
                  </a:lnTo>
                  <a:lnTo>
                    <a:pt x="3995" y="748"/>
                  </a:lnTo>
                  <a:lnTo>
                    <a:pt x="3995" y="774"/>
                  </a:lnTo>
                  <a:lnTo>
                    <a:pt x="4016" y="801"/>
                  </a:lnTo>
                  <a:lnTo>
                    <a:pt x="4002" y="828"/>
                  </a:lnTo>
                  <a:lnTo>
                    <a:pt x="3982" y="842"/>
                  </a:lnTo>
                  <a:lnTo>
                    <a:pt x="3962" y="869"/>
                  </a:lnTo>
                  <a:lnTo>
                    <a:pt x="3941" y="888"/>
                  </a:lnTo>
                  <a:lnTo>
                    <a:pt x="3935" y="909"/>
                  </a:lnTo>
                  <a:lnTo>
                    <a:pt x="3921" y="936"/>
                  </a:lnTo>
                  <a:lnTo>
                    <a:pt x="3908" y="963"/>
                  </a:lnTo>
                  <a:lnTo>
                    <a:pt x="3901" y="990"/>
                  </a:lnTo>
                  <a:lnTo>
                    <a:pt x="3887" y="1016"/>
                  </a:lnTo>
                  <a:lnTo>
                    <a:pt x="3881" y="1043"/>
                  </a:lnTo>
                  <a:lnTo>
                    <a:pt x="3874" y="1070"/>
                  </a:lnTo>
                  <a:lnTo>
                    <a:pt x="3847" y="1084"/>
                  </a:lnTo>
                  <a:lnTo>
                    <a:pt x="3820" y="1103"/>
                  </a:lnTo>
                  <a:lnTo>
                    <a:pt x="3814" y="1124"/>
                  </a:lnTo>
                  <a:lnTo>
                    <a:pt x="3814" y="1151"/>
                  </a:lnTo>
                  <a:lnTo>
                    <a:pt x="3820" y="1178"/>
                  </a:lnTo>
                  <a:lnTo>
                    <a:pt x="3841" y="1184"/>
                  </a:lnTo>
                  <a:lnTo>
                    <a:pt x="3860" y="1205"/>
                  </a:lnTo>
                  <a:lnTo>
                    <a:pt x="3874" y="1232"/>
                  </a:lnTo>
                  <a:lnTo>
                    <a:pt x="3881" y="1265"/>
                  </a:lnTo>
                  <a:lnTo>
                    <a:pt x="3881" y="1285"/>
                  </a:lnTo>
                  <a:lnTo>
                    <a:pt x="3881" y="1312"/>
                  </a:lnTo>
                  <a:lnTo>
                    <a:pt x="3881" y="1339"/>
                  </a:lnTo>
                  <a:lnTo>
                    <a:pt x="3881" y="1372"/>
                  </a:lnTo>
                  <a:lnTo>
                    <a:pt x="3887" y="1393"/>
                  </a:lnTo>
                  <a:lnTo>
                    <a:pt x="3895" y="1420"/>
                  </a:lnTo>
                  <a:lnTo>
                    <a:pt x="3901" y="1453"/>
                  </a:lnTo>
                  <a:lnTo>
                    <a:pt x="3901" y="1474"/>
                  </a:lnTo>
                  <a:lnTo>
                    <a:pt x="3881" y="1500"/>
                  </a:lnTo>
                  <a:lnTo>
                    <a:pt x="3881" y="1527"/>
                  </a:lnTo>
                  <a:lnTo>
                    <a:pt x="3887" y="1554"/>
                  </a:lnTo>
                  <a:lnTo>
                    <a:pt x="3901" y="1581"/>
                  </a:lnTo>
                  <a:lnTo>
                    <a:pt x="3914" y="1608"/>
                  </a:lnTo>
                  <a:lnTo>
                    <a:pt x="3908" y="1635"/>
                  </a:lnTo>
                  <a:lnTo>
                    <a:pt x="3895" y="1662"/>
                  </a:lnTo>
                  <a:lnTo>
                    <a:pt x="3895" y="1689"/>
                  </a:lnTo>
                  <a:lnTo>
                    <a:pt x="3874" y="1708"/>
                  </a:lnTo>
                  <a:lnTo>
                    <a:pt x="3847" y="1735"/>
                  </a:lnTo>
                  <a:lnTo>
                    <a:pt x="3841" y="1756"/>
                  </a:lnTo>
                  <a:lnTo>
                    <a:pt x="3820" y="1769"/>
                  </a:lnTo>
                  <a:lnTo>
                    <a:pt x="3793" y="1783"/>
                  </a:lnTo>
                  <a:lnTo>
                    <a:pt x="3800" y="1810"/>
                  </a:lnTo>
                  <a:lnTo>
                    <a:pt x="3827" y="1816"/>
                  </a:lnTo>
                  <a:lnTo>
                    <a:pt x="3854" y="1823"/>
                  </a:lnTo>
                  <a:lnTo>
                    <a:pt x="3847" y="1850"/>
                  </a:lnTo>
                  <a:lnTo>
                    <a:pt x="3820" y="1863"/>
                  </a:lnTo>
                  <a:lnTo>
                    <a:pt x="3793" y="1870"/>
                  </a:lnTo>
                  <a:lnTo>
                    <a:pt x="3773" y="1890"/>
                  </a:lnTo>
                  <a:lnTo>
                    <a:pt x="3753" y="1904"/>
                  </a:lnTo>
                  <a:lnTo>
                    <a:pt x="3747" y="1931"/>
                  </a:lnTo>
                  <a:lnTo>
                    <a:pt x="3747" y="1958"/>
                  </a:lnTo>
                  <a:lnTo>
                    <a:pt x="3726" y="1944"/>
                  </a:lnTo>
                  <a:lnTo>
                    <a:pt x="3706" y="1923"/>
                  </a:lnTo>
                  <a:lnTo>
                    <a:pt x="3686" y="1917"/>
                  </a:lnTo>
                  <a:lnTo>
                    <a:pt x="3666" y="1897"/>
                  </a:lnTo>
                  <a:lnTo>
                    <a:pt x="3652" y="1870"/>
                  </a:lnTo>
                  <a:lnTo>
                    <a:pt x="3632" y="1863"/>
                  </a:lnTo>
                  <a:lnTo>
                    <a:pt x="3612" y="1843"/>
                  </a:lnTo>
                  <a:lnTo>
                    <a:pt x="3591" y="1829"/>
                  </a:lnTo>
                  <a:lnTo>
                    <a:pt x="3572" y="1802"/>
                  </a:lnTo>
                  <a:lnTo>
                    <a:pt x="3551" y="1796"/>
                  </a:lnTo>
                  <a:lnTo>
                    <a:pt x="3538" y="1776"/>
                  </a:lnTo>
                  <a:lnTo>
                    <a:pt x="3511" y="1762"/>
                  </a:lnTo>
                  <a:lnTo>
                    <a:pt x="3484" y="1762"/>
                  </a:lnTo>
                  <a:lnTo>
                    <a:pt x="3457" y="1762"/>
                  </a:lnTo>
                  <a:lnTo>
                    <a:pt x="3430" y="1762"/>
                  </a:lnTo>
                  <a:lnTo>
                    <a:pt x="3403" y="1762"/>
                  </a:lnTo>
                  <a:lnTo>
                    <a:pt x="3376" y="1756"/>
                  </a:lnTo>
                  <a:lnTo>
                    <a:pt x="3370" y="1735"/>
                  </a:lnTo>
                  <a:lnTo>
                    <a:pt x="3349" y="1716"/>
                  </a:lnTo>
                  <a:lnTo>
                    <a:pt x="3322" y="1702"/>
                  </a:lnTo>
                  <a:lnTo>
                    <a:pt x="3296" y="1689"/>
                  </a:lnTo>
                  <a:lnTo>
                    <a:pt x="3269" y="1681"/>
                  </a:lnTo>
                  <a:lnTo>
                    <a:pt x="3235" y="1695"/>
                  </a:lnTo>
                  <a:lnTo>
                    <a:pt x="3215" y="1702"/>
                  </a:lnTo>
                  <a:lnTo>
                    <a:pt x="3174" y="1716"/>
                  </a:lnTo>
                  <a:lnTo>
                    <a:pt x="3201" y="1729"/>
                  </a:lnTo>
                  <a:lnTo>
                    <a:pt x="3222" y="1735"/>
                  </a:lnTo>
                  <a:lnTo>
                    <a:pt x="3249" y="1749"/>
                  </a:lnTo>
                  <a:lnTo>
                    <a:pt x="3276" y="1762"/>
                  </a:lnTo>
                  <a:lnTo>
                    <a:pt x="3303" y="1776"/>
                  </a:lnTo>
                  <a:lnTo>
                    <a:pt x="3296" y="1796"/>
                  </a:lnTo>
                  <a:lnTo>
                    <a:pt x="3269" y="1802"/>
                  </a:lnTo>
                  <a:lnTo>
                    <a:pt x="3242" y="1810"/>
                  </a:lnTo>
                  <a:lnTo>
                    <a:pt x="3215" y="1823"/>
                  </a:lnTo>
                  <a:lnTo>
                    <a:pt x="3188" y="1829"/>
                  </a:lnTo>
                  <a:lnTo>
                    <a:pt x="3201" y="1850"/>
                  </a:lnTo>
                  <a:lnTo>
                    <a:pt x="3188" y="1877"/>
                  </a:lnTo>
                  <a:lnTo>
                    <a:pt x="3209" y="1883"/>
                  </a:lnTo>
                  <a:lnTo>
                    <a:pt x="3235" y="1870"/>
                  </a:lnTo>
                  <a:lnTo>
                    <a:pt x="3262" y="1863"/>
                  </a:lnTo>
                  <a:lnTo>
                    <a:pt x="3289" y="1856"/>
                  </a:lnTo>
                  <a:lnTo>
                    <a:pt x="3316" y="1850"/>
                  </a:lnTo>
                  <a:lnTo>
                    <a:pt x="3343" y="1850"/>
                  </a:lnTo>
                  <a:lnTo>
                    <a:pt x="3370" y="1850"/>
                  </a:lnTo>
                  <a:lnTo>
                    <a:pt x="3349" y="1863"/>
                  </a:lnTo>
                  <a:lnTo>
                    <a:pt x="3322" y="1863"/>
                  </a:lnTo>
                  <a:lnTo>
                    <a:pt x="3296" y="1870"/>
                  </a:lnTo>
                  <a:lnTo>
                    <a:pt x="3269" y="1877"/>
                  </a:lnTo>
                  <a:lnTo>
                    <a:pt x="3242" y="1890"/>
                  </a:lnTo>
                  <a:lnTo>
                    <a:pt x="3215" y="1897"/>
                  </a:lnTo>
                  <a:lnTo>
                    <a:pt x="3188" y="1904"/>
                  </a:lnTo>
                  <a:lnTo>
                    <a:pt x="3161" y="1910"/>
                  </a:lnTo>
                  <a:lnTo>
                    <a:pt x="3134" y="1917"/>
                  </a:lnTo>
                  <a:lnTo>
                    <a:pt x="3107" y="1904"/>
                  </a:lnTo>
                  <a:lnTo>
                    <a:pt x="3080" y="1890"/>
                  </a:lnTo>
                  <a:lnTo>
                    <a:pt x="3053" y="1883"/>
                  </a:lnTo>
                  <a:lnTo>
                    <a:pt x="3026" y="1877"/>
                  </a:lnTo>
                  <a:lnTo>
                    <a:pt x="3007" y="1856"/>
                  </a:lnTo>
                  <a:lnTo>
                    <a:pt x="2993" y="1829"/>
                  </a:lnTo>
                  <a:lnTo>
                    <a:pt x="2980" y="1802"/>
                  </a:lnTo>
                  <a:lnTo>
                    <a:pt x="2966" y="1776"/>
                  </a:lnTo>
                  <a:lnTo>
                    <a:pt x="2966" y="1749"/>
                  </a:lnTo>
                  <a:lnTo>
                    <a:pt x="2966" y="1722"/>
                  </a:lnTo>
                  <a:lnTo>
                    <a:pt x="2946" y="1695"/>
                  </a:lnTo>
                  <a:lnTo>
                    <a:pt x="2932" y="1668"/>
                  </a:lnTo>
                  <a:lnTo>
                    <a:pt x="2926" y="1641"/>
                  </a:lnTo>
                  <a:lnTo>
                    <a:pt x="2905" y="1628"/>
                  </a:lnTo>
                  <a:lnTo>
                    <a:pt x="2885" y="1608"/>
                  </a:lnTo>
                  <a:lnTo>
                    <a:pt x="2858" y="1587"/>
                  </a:lnTo>
                  <a:lnTo>
                    <a:pt x="2831" y="1568"/>
                  </a:lnTo>
                  <a:lnTo>
                    <a:pt x="2811" y="1547"/>
                  </a:lnTo>
                  <a:lnTo>
                    <a:pt x="2791" y="1534"/>
                  </a:lnTo>
                  <a:lnTo>
                    <a:pt x="2764" y="1514"/>
                  </a:lnTo>
                  <a:lnTo>
                    <a:pt x="2737" y="1500"/>
                  </a:lnTo>
                  <a:lnTo>
                    <a:pt x="2710" y="1487"/>
                  </a:lnTo>
                  <a:lnTo>
                    <a:pt x="2683" y="1474"/>
                  </a:lnTo>
                  <a:lnTo>
                    <a:pt x="2656" y="1460"/>
                  </a:lnTo>
                  <a:lnTo>
                    <a:pt x="2629" y="1453"/>
                  </a:lnTo>
                  <a:lnTo>
                    <a:pt x="2602" y="1439"/>
                  </a:lnTo>
                  <a:lnTo>
                    <a:pt x="2575" y="1426"/>
                  </a:lnTo>
                  <a:lnTo>
                    <a:pt x="2549" y="1413"/>
                  </a:lnTo>
                  <a:lnTo>
                    <a:pt x="2522" y="1399"/>
                  </a:lnTo>
                  <a:lnTo>
                    <a:pt x="2495" y="1393"/>
                  </a:lnTo>
                  <a:lnTo>
                    <a:pt x="2468" y="1386"/>
                  </a:lnTo>
                  <a:lnTo>
                    <a:pt x="2441" y="1386"/>
                  </a:lnTo>
                  <a:lnTo>
                    <a:pt x="2414" y="1386"/>
                  </a:lnTo>
                  <a:lnTo>
                    <a:pt x="2387" y="1393"/>
                  </a:lnTo>
                  <a:lnTo>
                    <a:pt x="2360" y="1399"/>
                  </a:lnTo>
                  <a:lnTo>
                    <a:pt x="2340" y="1420"/>
                  </a:lnTo>
                  <a:lnTo>
                    <a:pt x="2320" y="1426"/>
                  </a:lnTo>
                  <a:lnTo>
                    <a:pt x="2293" y="1447"/>
                  </a:lnTo>
                  <a:lnTo>
                    <a:pt x="2266" y="1466"/>
                  </a:lnTo>
                  <a:lnTo>
                    <a:pt x="2246" y="1487"/>
                  </a:lnTo>
                  <a:lnTo>
                    <a:pt x="2226" y="1507"/>
                  </a:lnTo>
                  <a:lnTo>
                    <a:pt x="2206" y="1527"/>
                  </a:lnTo>
                  <a:lnTo>
                    <a:pt x="2193" y="1554"/>
                  </a:lnTo>
                  <a:lnTo>
                    <a:pt x="2179" y="1581"/>
                  </a:lnTo>
                  <a:lnTo>
                    <a:pt x="2166" y="1608"/>
                  </a:lnTo>
                  <a:lnTo>
                    <a:pt x="2158" y="1635"/>
                  </a:lnTo>
                  <a:lnTo>
                    <a:pt x="2145" y="1662"/>
                  </a:lnTo>
                  <a:lnTo>
                    <a:pt x="2139" y="1689"/>
                  </a:lnTo>
                  <a:lnTo>
                    <a:pt x="2125" y="1716"/>
                  </a:lnTo>
                  <a:lnTo>
                    <a:pt x="2112" y="1742"/>
                  </a:lnTo>
                  <a:lnTo>
                    <a:pt x="2098" y="1769"/>
                  </a:lnTo>
                  <a:lnTo>
                    <a:pt x="2091" y="1796"/>
                  </a:lnTo>
                  <a:lnTo>
                    <a:pt x="2085" y="1823"/>
                  </a:lnTo>
                  <a:lnTo>
                    <a:pt x="2071" y="1850"/>
                  </a:lnTo>
                  <a:lnTo>
                    <a:pt x="2058" y="1877"/>
                  </a:lnTo>
                  <a:lnTo>
                    <a:pt x="2051" y="1904"/>
                  </a:lnTo>
                  <a:lnTo>
                    <a:pt x="2037" y="1931"/>
                  </a:lnTo>
                  <a:lnTo>
                    <a:pt x="2031" y="1958"/>
                  </a:lnTo>
                  <a:lnTo>
                    <a:pt x="2010" y="1984"/>
                  </a:lnTo>
                  <a:lnTo>
                    <a:pt x="1991" y="2011"/>
                  </a:lnTo>
                  <a:lnTo>
                    <a:pt x="1970" y="1998"/>
                  </a:lnTo>
                  <a:lnTo>
                    <a:pt x="1957" y="1977"/>
                  </a:lnTo>
                  <a:lnTo>
                    <a:pt x="1930" y="1964"/>
                  </a:lnTo>
                  <a:lnTo>
                    <a:pt x="1897" y="1944"/>
                  </a:lnTo>
                  <a:lnTo>
                    <a:pt x="1876" y="1923"/>
                  </a:lnTo>
                  <a:lnTo>
                    <a:pt x="1849" y="1897"/>
                  </a:lnTo>
                  <a:lnTo>
                    <a:pt x="1836" y="1870"/>
                  </a:lnTo>
                  <a:lnTo>
                    <a:pt x="1809" y="1843"/>
                  </a:lnTo>
                  <a:lnTo>
                    <a:pt x="1789" y="1816"/>
                  </a:lnTo>
                  <a:lnTo>
                    <a:pt x="1768" y="1796"/>
                  </a:lnTo>
                  <a:lnTo>
                    <a:pt x="1762" y="1776"/>
                  </a:lnTo>
                  <a:lnTo>
                    <a:pt x="1749" y="1749"/>
                  </a:lnTo>
                  <a:lnTo>
                    <a:pt x="1735" y="1722"/>
                  </a:lnTo>
                  <a:lnTo>
                    <a:pt x="1722" y="1695"/>
                  </a:lnTo>
                  <a:lnTo>
                    <a:pt x="1708" y="1668"/>
                  </a:lnTo>
                  <a:lnTo>
                    <a:pt x="1688" y="1648"/>
                  </a:lnTo>
                  <a:lnTo>
                    <a:pt x="1668" y="1628"/>
                  </a:lnTo>
                  <a:lnTo>
                    <a:pt x="1647" y="1608"/>
                  </a:lnTo>
                  <a:lnTo>
                    <a:pt x="1634" y="1587"/>
                  </a:lnTo>
                  <a:lnTo>
                    <a:pt x="1607" y="1560"/>
                  </a:lnTo>
                  <a:lnTo>
                    <a:pt x="1587" y="1534"/>
                  </a:lnTo>
                  <a:lnTo>
                    <a:pt x="1567" y="1514"/>
                  </a:lnTo>
                  <a:lnTo>
                    <a:pt x="1574" y="1493"/>
                  </a:lnTo>
                  <a:lnTo>
                    <a:pt x="1601" y="1480"/>
                  </a:lnTo>
                  <a:lnTo>
                    <a:pt x="1628" y="1466"/>
                  </a:lnTo>
                  <a:lnTo>
                    <a:pt x="1654" y="1447"/>
                  </a:lnTo>
                  <a:lnTo>
                    <a:pt x="1674" y="1426"/>
                  </a:lnTo>
                  <a:lnTo>
                    <a:pt x="1681" y="1399"/>
                  </a:lnTo>
                  <a:lnTo>
                    <a:pt x="1661" y="1393"/>
                  </a:lnTo>
                  <a:lnTo>
                    <a:pt x="1634" y="1399"/>
                  </a:lnTo>
                  <a:lnTo>
                    <a:pt x="1607" y="1406"/>
                  </a:lnTo>
                  <a:lnTo>
                    <a:pt x="1580" y="1399"/>
                  </a:lnTo>
                  <a:lnTo>
                    <a:pt x="1547" y="1399"/>
                  </a:lnTo>
                  <a:lnTo>
                    <a:pt x="1526" y="1406"/>
                  </a:lnTo>
                  <a:lnTo>
                    <a:pt x="1499" y="1413"/>
                  </a:lnTo>
                  <a:lnTo>
                    <a:pt x="1472" y="1426"/>
                  </a:lnTo>
                  <a:lnTo>
                    <a:pt x="1446" y="1447"/>
                  </a:lnTo>
                  <a:lnTo>
                    <a:pt x="1419" y="1453"/>
                  </a:lnTo>
                  <a:lnTo>
                    <a:pt x="1392" y="1466"/>
                  </a:lnTo>
                  <a:lnTo>
                    <a:pt x="1365" y="1480"/>
                  </a:lnTo>
                  <a:lnTo>
                    <a:pt x="1338" y="1474"/>
                  </a:lnTo>
                  <a:lnTo>
                    <a:pt x="1338" y="1453"/>
                  </a:lnTo>
                  <a:lnTo>
                    <a:pt x="1311" y="1460"/>
                  </a:lnTo>
                  <a:lnTo>
                    <a:pt x="1284" y="1460"/>
                  </a:lnTo>
                  <a:lnTo>
                    <a:pt x="1257" y="1460"/>
                  </a:lnTo>
                  <a:lnTo>
                    <a:pt x="1230" y="1466"/>
                  </a:lnTo>
                  <a:lnTo>
                    <a:pt x="1197" y="1466"/>
                  </a:lnTo>
                  <a:lnTo>
                    <a:pt x="1177" y="1466"/>
                  </a:lnTo>
                  <a:lnTo>
                    <a:pt x="1150" y="1466"/>
                  </a:lnTo>
                  <a:lnTo>
                    <a:pt x="1157" y="1439"/>
                  </a:lnTo>
                  <a:lnTo>
                    <a:pt x="1157" y="1413"/>
                  </a:lnTo>
                  <a:lnTo>
                    <a:pt x="1136" y="1406"/>
                  </a:lnTo>
                  <a:lnTo>
                    <a:pt x="1109" y="1393"/>
                  </a:lnTo>
                  <a:lnTo>
                    <a:pt x="1082" y="1386"/>
                  </a:lnTo>
                  <a:lnTo>
                    <a:pt x="1049" y="1379"/>
                  </a:lnTo>
                  <a:lnTo>
                    <a:pt x="1029" y="1372"/>
                  </a:lnTo>
                  <a:lnTo>
                    <a:pt x="1002" y="1366"/>
                  </a:lnTo>
                  <a:lnTo>
                    <a:pt x="975" y="1359"/>
                  </a:lnTo>
                  <a:lnTo>
                    <a:pt x="948" y="1372"/>
                  </a:lnTo>
                  <a:lnTo>
                    <a:pt x="942" y="1393"/>
                  </a:lnTo>
                  <a:lnTo>
                    <a:pt x="968" y="1413"/>
                  </a:lnTo>
                  <a:lnTo>
                    <a:pt x="995" y="1426"/>
                  </a:lnTo>
                  <a:lnTo>
                    <a:pt x="1022" y="1439"/>
                  </a:lnTo>
                  <a:lnTo>
                    <a:pt x="1049" y="1426"/>
                  </a:lnTo>
                  <a:lnTo>
                    <a:pt x="1076" y="1413"/>
                  </a:lnTo>
                  <a:lnTo>
                    <a:pt x="1103" y="1420"/>
                  </a:lnTo>
                  <a:lnTo>
                    <a:pt x="1130" y="1447"/>
                  </a:lnTo>
                  <a:lnTo>
                    <a:pt x="1136" y="1474"/>
                  </a:lnTo>
                  <a:lnTo>
                    <a:pt x="1136" y="1500"/>
                  </a:lnTo>
                  <a:lnTo>
                    <a:pt x="1123" y="1527"/>
                  </a:lnTo>
                  <a:lnTo>
                    <a:pt x="1096" y="1534"/>
                  </a:lnTo>
                  <a:lnTo>
                    <a:pt x="1069" y="1534"/>
                  </a:lnTo>
                  <a:lnTo>
                    <a:pt x="1042" y="1547"/>
                  </a:lnTo>
                  <a:lnTo>
                    <a:pt x="1015" y="1554"/>
                  </a:lnTo>
                  <a:lnTo>
                    <a:pt x="1009" y="1581"/>
                  </a:lnTo>
                  <a:lnTo>
                    <a:pt x="988" y="1601"/>
                  </a:lnTo>
                  <a:lnTo>
                    <a:pt x="975" y="1621"/>
                  </a:lnTo>
                  <a:lnTo>
                    <a:pt x="968" y="1601"/>
                  </a:lnTo>
                  <a:lnTo>
                    <a:pt x="975" y="1574"/>
                  </a:lnTo>
                  <a:lnTo>
                    <a:pt x="975" y="1547"/>
                  </a:lnTo>
                  <a:lnTo>
                    <a:pt x="948" y="1534"/>
                  </a:lnTo>
                  <a:lnTo>
                    <a:pt x="921" y="1534"/>
                  </a:lnTo>
                  <a:lnTo>
                    <a:pt x="894" y="1547"/>
                  </a:lnTo>
                  <a:lnTo>
                    <a:pt x="867" y="1560"/>
                  </a:lnTo>
                  <a:lnTo>
                    <a:pt x="840" y="1574"/>
                  </a:lnTo>
                  <a:lnTo>
                    <a:pt x="813" y="1595"/>
                  </a:lnTo>
                  <a:lnTo>
                    <a:pt x="834" y="1614"/>
                  </a:lnTo>
                  <a:lnTo>
                    <a:pt x="867" y="1614"/>
                  </a:lnTo>
                  <a:lnTo>
                    <a:pt x="888" y="1614"/>
                  </a:lnTo>
                  <a:lnTo>
                    <a:pt x="894" y="1635"/>
                  </a:lnTo>
                  <a:lnTo>
                    <a:pt x="881" y="1662"/>
                  </a:lnTo>
                  <a:lnTo>
                    <a:pt x="854" y="1681"/>
                  </a:lnTo>
                  <a:lnTo>
                    <a:pt x="827" y="1702"/>
                  </a:lnTo>
                  <a:lnTo>
                    <a:pt x="800" y="1702"/>
                  </a:lnTo>
                  <a:lnTo>
                    <a:pt x="773" y="1702"/>
                  </a:lnTo>
                  <a:lnTo>
                    <a:pt x="740" y="1722"/>
                  </a:lnTo>
                  <a:lnTo>
                    <a:pt x="726" y="1742"/>
                  </a:lnTo>
                  <a:lnTo>
                    <a:pt x="699" y="1762"/>
                  </a:lnTo>
                  <a:lnTo>
                    <a:pt x="679" y="1776"/>
                  </a:lnTo>
                  <a:lnTo>
                    <a:pt x="659" y="1796"/>
                  </a:lnTo>
                  <a:lnTo>
                    <a:pt x="638" y="1810"/>
                  </a:lnTo>
                  <a:lnTo>
                    <a:pt x="612" y="1823"/>
                  </a:lnTo>
                  <a:lnTo>
                    <a:pt x="585" y="1829"/>
                  </a:lnTo>
                  <a:lnTo>
                    <a:pt x="565" y="1850"/>
                  </a:lnTo>
                  <a:lnTo>
                    <a:pt x="544" y="1856"/>
                  </a:lnTo>
                  <a:lnTo>
                    <a:pt x="517" y="1863"/>
                  </a:lnTo>
                  <a:lnTo>
                    <a:pt x="491" y="1863"/>
                  </a:lnTo>
                  <a:lnTo>
                    <a:pt x="464" y="1856"/>
                  </a:lnTo>
                  <a:lnTo>
                    <a:pt x="437" y="1877"/>
                  </a:lnTo>
                  <a:lnTo>
                    <a:pt x="410" y="1877"/>
                  </a:lnTo>
                  <a:lnTo>
                    <a:pt x="383" y="1870"/>
                  </a:lnTo>
                  <a:lnTo>
                    <a:pt x="356" y="1863"/>
                  </a:lnTo>
                  <a:lnTo>
                    <a:pt x="377" y="1877"/>
                  </a:lnTo>
                  <a:lnTo>
                    <a:pt x="404" y="1883"/>
                  </a:lnTo>
                  <a:lnTo>
                    <a:pt x="417" y="1904"/>
                  </a:lnTo>
                  <a:lnTo>
                    <a:pt x="417" y="1931"/>
                  </a:lnTo>
                  <a:lnTo>
                    <a:pt x="410" y="1958"/>
                  </a:lnTo>
                  <a:lnTo>
                    <a:pt x="404" y="1984"/>
                  </a:lnTo>
                  <a:lnTo>
                    <a:pt x="430" y="2004"/>
                  </a:lnTo>
                  <a:lnTo>
                    <a:pt x="444" y="2025"/>
                  </a:lnTo>
                  <a:lnTo>
                    <a:pt x="464" y="2052"/>
                  </a:lnTo>
                  <a:lnTo>
                    <a:pt x="484" y="2065"/>
                  </a:lnTo>
                  <a:lnTo>
                    <a:pt x="498" y="2092"/>
                  </a:lnTo>
                  <a:lnTo>
                    <a:pt x="498" y="2119"/>
                  </a:lnTo>
                  <a:lnTo>
                    <a:pt x="525" y="2132"/>
                  </a:lnTo>
                  <a:lnTo>
                    <a:pt x="544" y="2153"/>
                  </a:lnTo>
                  <a:lnTo>
                    <a:pt x="551" y="2180"/>
                  </a:lnTo>
                  <a:lnTo>
                    <a:pt x="544" y="2207"/>
                  </a:lnTo>
                  <a:lnTo>
                    <a:pt x="544" y="2234"/>
                  </a:lnTo>
                  <a:lnTo>
                    <a:pt x="544" y="2260"/>
                  </a:lnTo>
                  <a:lnTo>
                    <a:pt x="551" y="2287"/>
                  </a:lnTo>
                  <a:lnTo>
                    <a:pt x="558" y="2314"/>
                  </a:lnTo>
                  <a:lnTo>
                    <a:pt x="571" y="2341"/>
                  </a:lnTo>
                  <a:lnTo>
                    <a:pt x="592" y="2361"/>
                  </a:lnTo>
                  <a:lnTo>
                    <a:pt x="612" y="2381"/>
                  </a:lnTo>
                  <a:lnTo>
                    <a:pt x="632" y="2381"/>
                  </a:lnTo>
                  <a:lnTo>
                    <a:pt x="652" y="2408"/>
                  </a:lnTo>
                  <a:lnTo>
                    <a:pt x="665" y="2435"/>
                  </a:lnTo>
                  <a:lnTo>
                    <a:pt x="686" y="2462"/>
                  </a:lnTo>
                  <a:lnTo>
                    <a:pt x="713" y="2489"/>
                  </a:lnTo>
                  <a:lnTo>
                    <a:pt x="740" y="2502"/>
                  </a:lnTo>
                  <a:lnTo>
                    <a:pt x="767" y="2522"/>
                  </a:lnTo>
                  <a:lnTo>
                    <a:pt x="780" y="2543"/>
                  </a:lnTo>
                  <a:lnTo>
                    <a:pt x="794" y="2570"/>
                  </a:lnTo>
                  <a:lnTo>
                    <a:pt x="807" y="2597"/>
                  </a:lnTo>
                  <a:lnTo>
                    <a:pt x="813" y="2623"/>
                  </a:lnTo>
                  <a:lnTo>
                    <a:pt x="813" y="2650"/>
                  </a:lnTo>
                  <a:lnTo>
                    <a:pt x="813" y="2677"/>
                  </a:lnTo>
                  <a:lnTo>
                    <a:pt x="813" y="2704"/>
                  </a:lnTo>
                  <a:lnTo>
                    <a:pt x="813" y="2731"/>
                  </a:lnTo>
                  <a:lnTo>
                    <a:pt x="800" y="2758"/>
                  </a:lnTo>
                  <a:lnTo>
                    <a:pt x="794" y="2785"/>
                  </a:lnTo>
                  <a:lnTo>
                    <a:pt x="786" y="2812"/>
                  </a:lnTo>
                  <a:lnTo>
                    <a:pt x="780" y="2839"/>
                  </a:lnTo>
                  <a:lnTo>
                    <a:pt x="773" y="2865"/>
                  </a:lnTo>
                  <a:lnTo>
                    <a:pt x="767" y="2892"/>
                  </a:lnTo>
                  <a:lnTo>
                    <a:pt x="760" y="2919"/>
                  </a:lnTo>
                  <a:lnTo>
                    <a:pt x="740" y="2946"/>
                  </a:lnTo>
                  <a:lnTo>
                    <a:pt x="726" y="2973"/>
                  </a:lnTo>
                  <a:lnTo>
                    <a:pt x="706" y="2993"/>
                  </a:lnTo>
                  <a:lnTo>
                    <a:pt x="706" y="3013"/>
                  </a:lnTo>
                  <a:lnTo>
                    <a:pt x="699" y="3040"/>
                  </a:lnTo>
                  <a:lnTo>
                    <a:pt x="699" y="3067"/>
                  </a:lnTo>
                  <a:lnTo>
                    <a:pt x="699" y="3094"/>
                  </a:lnTo>
                  <a:lnTo>
                    <a:pt x="692" y="3121"/>
                  </a:lnTo>
                  <a:lnTo>
                    <a:pt x="686" y="3148"/>
                  </a:lnTo>
                  <a:lnTo>
                    <a:pt x="679" y="3175"/>
                  </a:lnTo>
                  <a:lnTo>
                    <a:pt x="699" y="3181"/>
                  </a:lnTo>
                  <a:lnTo>
                    <a:pt x="713" y="3202"/>
                  </a:lnTo>
                  <a:lnTo>
                    <a:pt x="706" y="3228"/>
                  </a:lnTo>
                  <a:lnTo>
                    <a:pt x="686" y="3255"/>
                  </a:lnTo>
                  <a:lnTo>
                    <a:pt x="679" y="3282"/>
                  </a:lnTo>
                  <a:lnTo>
                    <a:pt x="659" y="3309"/>
                  </a:lnTo>
                  <a:lnTo>
                    <a:pt x="646" y="3336"/>
                  </a:lnTo>
                  <a:lnTo>
                    <a:pt x="632" y="3363"/>
                  </a:lnTo>
                  <a:lnTo>
                    <a:pt x="619" y="3390"/>
                  </a:lnTo>
                  <a:lnTo>
                    <a:pt x="598" y="3409"/>
                  </a:lnTo>
                  <a:lnTo>
                    <a:pt x="571" y="3430"/>
                  </a:lnTo>
                  <a:lnTo>
                    <a:pt x="544" y="3444"/>
                  </a:lnTo>
                  <a:lnTo>
                    <a:pt x="517" y="3450"/>
                  </a:lnTo>
                  <a:lnTo>
                    <a:pt x="491" y="3457"/>
                  </a:lnTo>
                  <a:lnTo>
                    <a:pt x="464" y="3457"/>
                  </a:lnTo>
                  <a:lnTo>
                    <a:pt x="437" y="3463"/>
                  </a:lnTo>
                  <a:lnTo>
                    <a:pt x="410" y="3463"/>
                  </a:lnTo>
                  <a:lnTo>
                    <a:pt x="383" y="3470"/>
                  </a:lnTo>
                  <a:lnTo>
                    <a:pt x="356" y="3477"/>
                  </a:lnTo>
                  <a:lnTo>
                    <a:pt x="329" y="3484"/>
                  </a:lnTo>
                  <a:lnTo>
                    <a:pt x="302" y="3484"/>
                  </a:lnTo>
                  <a:lnTo>
                    <a:pt x="275" y="3484"/>
                  </a:lnTo>
                  <a:lnTo>
                    <a:pt x="248" y="3484"/>
                  </a:lnTo>
                  <a:lnTo>
                    <a:pt x="215" y="3504"/>
                  </a:lnTo>
                  <a:lnTo>
                    <a:pt x="188" y="3517"/>
                  </a:lnTo>
                  <a:lnTo>
                    <a:pt x="154" y="3530"/>
                  </a:lnTo>
                  <a:lnTo>
                    <a:pt x="127" y="3538"/>
                  </a:lnTo>
                  <a:lnTo>
                    <a:pt x="94" y="3551"/>
                  </a:lnTo>
                  <a:lnTo>
                    <a:pt x="74" y="3557"/>
                  </a:lnTo>
                  <a:lnTo>
                    <a:pt x="47" y="3571"/>
                  </a:lnTo>
                  <a:lnTo>
                    <a:pt x="20" y="3578"/>
                  </a:lnTo>
                  <a:lnTo>
                    <a:pt x="0" y="3551"/>
                  </a:lnTo>
                  <a:lnTo>
                    <a:pt x="0" y="3524"/>
                  </a:lnTo>
                  <a:lnTo>
                    <a:pt x="0" y="3497"/>
                  </a:lnTo>
                  <a:lnTo>
                    <a:pt x="0" y="3470"/>
                  </a:lnTo>
                  <a:lnTo>
                    <a:pt x="0" y="0"/>
                  </a:lnTo>
                </a:path>
              </a:pathLst>
            </a:custGeom>
            <a:solidFill>
              <a:srgbClr val="51DC0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4589" name="Rectangle 15"/>
          <p:cNvSpPr>
            <a:spLocks noChangeArrowheads="1"/>
          </p:cNvSpPr>
          <p:nvPr/>
        </p:nvSpPr>
        <p:spPr bwMode="auto">
          <a:xfrm>
            <a:off x="142875" y="4098925"/>
            <a:ext cx="849313" cy="498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900" b="1" dirty="0" err="1">
                <a:solidFill>
                  <a:schemeClr val="tx2"/>
                </a:solidFill>
              </a:rPr>
              <a:t>JPA</a:t>
            </a:r>
            <a:r>
              <a:rPr lang="en-US" sz="900" b="1">
                <a:solidFill>
                  <a:schemeClr val="tx2"/>
                </a:solidFill>
              </a:rPr>
              <a:t/>
            </a:r>
            <a:br>
              <a:rPr lang="en-US" sz="900" b="1">
                <a:solidFill>
                  <a:schemeClr val="tx2"/>
                </a:solidFill>
              </a:rPr>
            </a:br>
            <a:r>
              <a:rPr lang="en-US" sz="900" b="1">
                <a:solidFill>
                  <a:schemeClr val="tx2"/>
                </a:solidFill>
              </a:rPr>
              <a:t>TALLEYRAND</a:t>
            </a:r>
          </a:p>
          <a:p>
            <a:pPr algn="ctr" eaLnBrk="0" hangingPunct="0"/>
            <a:r>
              <a:rPr lang="en-US" sz="900" b="1">
                <a:solidFill>
                  <a:schemeClr val="tx2"/>
                </a:solidFill>
              </a:rPr>
              <a:t>TERMINAL</a:t>
            </a:r>
          </a:p>
        </p:txBody>
      </p:sp>
      <p:sp>
        <p:nvSpPr>
          <p:cNvPr id="24590" name="Rectangle 16"/>
          <p:cNvSpPr>
            <a:spLocks noChangeArrowheads="1"/>
          </p:cNvSpPr>
          <p:nvPr/>
        </p:nvSpPr>
        <p:spPr bwMode="auto">
          <a:xfrm>
            <a:off x="3805238" y="1981200"/>
            <a:ext cx="10001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000" b="1">
                <a:solidFill>
                  <a:schemeClr val="bg1"/>
                </a:solidFill>
              </a:rPr>
              <a:t>30’ FEDERAL</a:t>
            </a:r>
          </a:p>
          <a:p>
            <a:pPr algn="ctr" eaLnBrk="0" hangingPunct="0"/>
            <a:r>
              <a:rPr lang="en-US" sz="1000" b="1">
                <a:solidFill>
                  <a:schemeClr val="bg1"/>
                </a:solidFill>
              </a:rPr>
              <a:t>CHANNEL</a:t>
            </a:r>
          </a:p>
        </p:txBody>
      </p:sp>
      <p:sp>
        <p:nvSpPr>
          <p:cNvPr id="24591" name="Rectangle 17"/>
          <p:cNvSpPr>
            <a:spLocks noChangeArrowheads="1"/>
          </p:cNvSpPr>
          <p:nvPr/>
        </p:nvSpPr>
        <p:spPr bwMode="auto">
          <a:xfrm>
            <a:off x="6200775" y="3340100"/>
            <a:ext cx="825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000" b="1">
                <a:solidFill>
                  <a:schemeClr val="bg1"/>
                </a:solidFill>
              </a:rPr>
              <a:t>MAYPORT</a:t>
            </a:r>
          </a:p>
          <a:p>
            <a:pPr algn="ctr" eaLnBrk="0" hangingPunct="0"/>
            <a:r>
              <a:rPr lang="en-US" sz="1000" b="1">
                <a:solidFill>
                  <a:schemeClr val="bg1"/>
                </a:solidFill>
              </a:rPr>
              <a:t>50’</a:t>
            </a:r>
          </a:p>
        </p:txBody>
      </p:sp>
      <p:sp>
        <p:nvSpPr>
          <p:cNvPr id="24592" name="Rectangle 18"/>
          <p:cNvSpPr>
            <a:spLocks noChangeArrowheads="1"/>
          </p:cNvSpPr>
          <p:nvPr/>
        </p:nvSpPr>
        <p:spPr bwMode="auto">
          <a:xfrm>
            <a:off x="7064375" y="1185863"/>
            <a:ext cx="941388" cy="71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 i="1">
                <a:solidFill>
                  <a:srgbClr val="FFFFFF"/>
                </a:solidFill>
                <a:latin typeface="Dauphin"/>
              </a:rPr>
              <a:t>Atlantic </a:t>
            </a:r>
          </a:p>
          <a:p>
            <a:pPr eaLnBrk="0" hangingPunct="0"/>
            <a:r>
              <a:rPr lang="en-US" sz="2000" i="1">
                <a:solidFill>
                  <a:srgbClr val="FFFFFF"/>
                </a:solidFill>
                <a:latin typeface="Dauphin"/>
              </a:rPr>
              <a:t> Ocean</a:t>
            </a:r>
          </a:p>
        </p:txBody>
      </p:sp>
      <p:sp>
        <p:nvSpPr>
          <p:cNvPr id="24593" name="Freeform 19"/>
          <p:cNvSpPr>
            <a:spLocks/>
          </p:cNvSpPr>
          <p:nvPr/>
        </p:nvSpPr>
        <p:spPr bwMode="auto">
          <a:xfrm>
            <a:off x="2957513" y="2360613"/>
            <a:ext cx="1101725" cy="812800"/>
          </a:xfrm>
          <a:custGeom>
            <a:avLst/>
            <a:gdLst>
              <a:gd name="T0" fmla="*/ 2147483647 w 781"/>
              <a:gd name="T1" fmla="*/ 2147483647 h 512"/>
              <a:gd name="T2" fmla="*/ 2147483647 w 781"/>
              <a:gd name="T3" fmla="*/ 2147483647 h 512"/>
              <a:gd name="T4" fmla="*/ 2147483647 w 781"/>
              <a:gd name="T5" fmla="*/ 2147483647 h 512"/>
              <a:gd name="T6" fmla="*/ 2147483647 w 781"/>
              <a:gd name="T7" fmla="*/ 2147483647 h 512"/>
              <a:gd name="T8" fmla="*/ 2147483647 w 781"/>
              <a:gd name="T9" fmla="*/ 2147483647 h 512"/>
              <a:gd name="T10" fmla="*/ 2147483647 w 781"/>
              <a:gd name="T11" fmla="*/ 2147483647 h 512"/>
              <a:gd name="T12" fmla="*/ 2147483647 w 781"/>
              <a:gd name="T13" fmla="*/ 2147483647 h 512"/>
              <a:gd name="T14" fmla="*/ 2147483647 w 781"/>
              <a:gd name="T15" fmla="*/ 2147483647 h 512"/>
              <a:gd name="T16" fmla="*/ 2147483647 w 781"/>
              <a:gd name="T17" fmla="*/ 2147483647 h 512"/>
              <a:gd name="T18" fmla="*/ 2147483647 w 781"/>
              <a:gd name="T19" fmla="*/ 2147483647 h 512"/>
              <a:gd name="T20" fmla="*/ 2147483647 w 781"/>
              <a:gd name="T21" fmla="*/ 2147483647 h 512"/>
              <a:gd name="T22" fmla="*/ 2147483647 w 781"/>
              <a:gd name="T23" fmla="*/ 2147483647 h 512"/>
              <a:gd name="T24" fmla="*/ 2147483647 w 781"/>
              <a:gd name="T25" fmla="*/ 2147483647 h 512"/>
              <a:gd name="T26" fmla="*/ 2147483647 w 781"/>
              <a:gd name="T27" fmla="*/ 2147483647 h 512"/>
              <a:gd name="T28" fmla="*/ 2147483647 w 781"/>
              <a:gd name="T29" fmla="*/ 2147483647 h 512"/>
              <a:gd name="T30" fmla="*/ 2147483647 w 781"/>
              <a:gd name="T31" fmla="*/ 2147483647 h 512"/>
              <a:gd name="T32" fmla="*/ 2147483647 w 781"/>
              <a:gd name="T33" fmla="*/ 2147483647 h 512"/>
              <a:gd name="T34" fmla="*/ 2147483647 w 781"/>
              <a:gd name="T35" fmla="*/ 2147483647 h 512"/>
              <a:gd name="T36" fmla="*/ 2147483647 w 781"/>
              <a:gd name="T37" fmla="*/ 2147483647 h 512"/>
              <a:gd name="T38" fmla="*/ 2147483647 w 781"/>
              <a:gd name="T39" fmla="*/ 2147483647 h 512"/>
              <a:gd name="T40" fmla="*/ 2147483647 w 781"/>
              <a:gd name="T41" fmla="*/ 2147483647 h 512"/>
              <a:gd name="T42" fmla="*/ 2147483647 w 781"/>
              <a:gd name="T43" fmla="*/ 2147483647 h 512"/>
              <a:gd name="T44" fmla="*/ 2147483647 w 781"/>
              <a:gd name="T45" fmla="*/ 2147483647 h 512"/>
              <a:gd name="T46" fmla="*/ 2147483647 w 781"/>
              <a:gd name="T47" fmla="*/ 2147483647 h 512"/>
              <a:gd name="T48" fmla="*/ 2147483647 w 781"/>
              <a:gd name="T49" fmla="*/ 2147483647 h 512"/>
              <a:gd name="T50" fmla="*/ 2147483647 w 781"/>
              <a:gd name="T51" fmla="*/ 2147483647 h 512"/>
              <a:gd name="T52" fmla="*/ 2147483647 w 781"/>
              <a:gd name="T53" fmla="*/ 2147483647 h 512"/>
              <a:gd name="T54" fmla="*/ 2147483647 w 781"/>
              <a:gd name="T55" fmla="*/ 0 h 512"/>
              <a:gd name="T56" fmla="*/ 2147483647 w 781"/>
              <a:gd name="T57" fmla="*/ 2147483647 h 512"/>
              <a:gd name="T58" fmla="*/ 2147483647 w 781"/>
              <a:gd name="T59" fmla="*/ 2147483647 h 512"/>
              <a:gd name="T60" fmla="*/ 2147483647 w 781"/>
              <a:gd name="T61" fmla="*/ 2147483647 h 512"/>
              <a:gd name="T62" fmla="*/ 2147483647 w 781"/>
              <a:gd name="T63" fmla="*/ 2147483647 h 512"/>
              <a:gd name="T64" fmla="*/ 2147483647 w 781"/>
              <a:gd name="T65" fmla="*/ 2147483647 h 512"/>
              <a:gd name="T66" fmla="*/ 2147483647 w 781"/>
              <a:gd name="T67" fmla="*/ 2147483647 h 512"/>
              <a:gd name="T68" fmla="*/ 2147483647 w 781"/>
              <a:gd name="T69" fmla="*/ 2147483647 h 512"/>
              <a:gd name="T70" fmla="*/ 2147483647 w 781"/>
              <a:gd name="T71" fmla="*/ 2147483647 h 512"/>
              <a:gd name="T72" fmla="*/ 2147483647 w 781"/>
              <a:gd name="T73" fmla="*/ 2147483647 h 512"/>
              <a:gd name="T74" fmla="*/ 2147483647 w 781"/>
              <a:gd name="T75" fmla="*/ 2147483647 h 512"/>
              <a:gd name="T76" fmla="*/ 2147483647 w 781"/>
              <a:gd name="T77" fmla="*/ 2147483647 h 51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781"/>
              <a:gd name="T118" fmla="*/ 0 h 512"/>
              <a:gd name="T119" fmla="*/ 781 w 781"/>
              <a:gd name="T120" fmla="*/ 512 h 512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781" h="512">
                <a:moveTo>
                  <a:pt x="7" y="511"/>
                </a:moveTo>
                <a:lnTo>
                  <a:pt x="34" y="511"/>
                </a:lnTo>
                <a:lnTo>
                  <a:pt x="61" y="511"/>
                </a:lnTo>
                <a:lnTo>
                  <a:pt x="88" y="504"/>
                </a:lnTo>
                <a:lnTo>
                  <a:pt x="115" y="498"/>
                </a:lnTo>
                <a:lnTo>
                  <a:pt x="142" y="490"/>
                </a:lnTo>
                <a:lnTo>
                  <a:pt x="169" y="484"/>
                </a:lnTo>
                <a:lnTo>
                  <a:pt x="195" y="477"/>
                </a:lnTo>
                <a:lnTo>
                  <a:pt x="222" y="471"/>
                </a:lnTo>
                <a:lnTo>
                  <a:pt x="249" y="471"/>
                </a:lnTo>
                <a:lnTo>
                  <a:pt x="276" y="463"/>
                </a:lnTo>
                <a:lnTo>
                  <a:pt x="303" y="463"/>
                </a:lnTo>
                <a:lnTo>
                  <a:pt x="336" y="457"/>
                </a:lnTo>
                <a:lnTo>
                  <a:pt x="357" y="450"/>
                </a:lnTo>
                <a:lnTo>
                  <a:pt x="384" y="450"/>
                </a:lnTo>
                <a:lnTo>
                  <a:pt x="411" y="444"/>
                </a:lnTo>
                <a:lnTo>
                  <a:pt x="438" y="444"/>
                </a:lnTo>
                <a:lnTo>
                  <a:pt x="464" y="444"/>
                </a:lnTo>
                <a:lnTo>
                  <a:pt x="491" y="437"/>
                </a:lnTo>
                <a:lnTo>
                  <a:pt x="518" y="437"/>
                </a:lnTo>
                <a:lnTo>
                  <a:pt x="545" y="437"/>
                </a:lnTo>
                <a:lnTo>
                  <a:pt x="572" y="437"/>
                </a:lnTo>
                <a:lnTo>
                  <a:pt x="599" y="437"/>
                </a:lnTo>
                <a:lnTo>
                  <a:pt x="626" y="430"/>
                </a:lnTo>
                <a:lnTo>
                  <a:pt x="653" y="423"/>
                </a:lnTo>
                <a:lnTo>
                  <a:pt x="680" y="423"/>
                </a:lnTo>
                <a:lnTo>
                  <a:pt x="706" y="417"/>
                </a:lnTo>
                <a:lnTo>
                  <a:pt x="733" y="417"/>
                </a:lnTo>
                <a:lnTo>
                  <a:pt x="532" y="323"/>
                </a:lnTo>
                <a:lnTo>
                  <a:pt x="551" y="302"/>
                </a:lnTo>
                <a:lnTo>
                  <a:pt x="780" y="403"/>
                </a:lnTo>
                <a:lnTo>
                  <a:pt x="780" y="383"/>
                </a:lnTo>
                <a:lnTo>
                  <a:pt x="760" y="356"/>
                </a:lnTo>
                <a:lnTo>
                  <a:pt x="747" y="329"/>
                </a:lnTo>
                <a:lnTo>
                  <a:pt x="726" y="309"/>
                </a:lnTo>
                <a:lnTo>
                  <a:pt x="726" y="289"/>
                </a:lnTo>
                <a:lnTo>
                  <a:pt x="726" y="262"/>
                </a:lnTo>
                <a:lnTo>
                  <a:pt x="726" y="235"/>
                </a:lnTo>
                <a:lnTo>
                  <a:pt x="699" y="235"/>
                </a:lnTo>
                <a:lnTo>
                  <a:pt x="672" y="235"/>
                </a:lnTo>
                <a:lnTo>
                  <a:pt x="646" y="221"/>
                </a:lnTo>
                <a:lnTo>
                  <a:pt x="632" y="195"/>
                </a:lnTo>
                <a:lnTo>
                  <a:pt x="612" y="168"/>
                </a:lnTo>
                <a:lnTo>
                  <a:pt x="592" y="148"/>
                </a:lnTo>
                <a:lnTo>
                  <a:pt x="572" y="127"/>
                </a:lnTo>
                <a:lnTo>
                  <a:pt x="551" y="114"/>
                </a:lnTo>
                <a:lnTo>
                  <a:pt x="524" y="100"/>
                </a:lnTo>
                <a:lnTo>
                  <a:pt x="498" y="81"/>
                </a:lnTo>
                <a:lnTo>
                  <a:pt x="471" y="67"/>
                </a:lnTo>
                <a:lnTo>
                  <a:pt x="451" y="47"/>
                </a:lnTo>
                <a:lnTo>
                  <a:pt x="430" y="33"/>
                </a:lnTo>
                <a:lnTo>
                  <a:pt x="403" y="20"/>
                </a:lnTo>
                <a:lnTo>
                  <a:pt x="377" y="13"/>
                </a:lnTo>
                <a:lnTo>
                  <a:pt x="343" y="6"/>
                </a:lnTo>
                <a:lnTo>
                  <a:pt x="323" y="0"/>
                </a:lnTo>
                <a:lnTo>
                  <a:pt x="296" y="0"/>
                </a:lnTo>
                <a:lnTo>
                  <a:pt x="269" y="6"/>
                </a:lnTo>
                <a:lnTo>
                  <a:pt x="242" y="27"/>
                </a:lnTo>
                <a:lnTo>
                  <a:pt x="215" y="40"/>
                </a:lnTo>
                <a:lnTo>
                  <a:pt x="188" y="60"/>
                </a:lnTo>
                <a:lnTo>
                  <a:pt x="175" y="81"/>
                </a:lnTo>
                <a:lnTo>
                  <a:pt x="155" y="108"/>
                </a:lnTo>
                <a:lnTo>
                  <a:pt x="134" y="127"/>
                </a:lnTo>
                <a:lnTo>
                  <a:pt x="128" y="148"/>
                </a:lnTo>
                <a:lnTo>
                  <a:pt x="115" y="175"/>
                </a:lnTo>
                <a:lnTo>
                  <a:pt x="108" y="202"/>
                </a:lnTo>
                <a:lnTo>
                  <a:pt x="101" y="229"/>
                </a:lnTo>
                <a:lnTo>
                  <a:pt x="88" y="256"/>
                </a:lnTo>
                <a:lnTo>
                  <a:pt x="74" y="282"/>
                </a:lnTo>
                <a:lnTo>
                  <a:pt x="61" y="309"/>
                </a:lnTo>
                <a:lnTo>
                  <a:pt x="54" y="336"/>
                </a:lnTo>
                <a:lnTo>
                  <a:pt x="40" y="363"/>
                </a:lnTo>
                <a:lnTo>
                  <a:pt x="27" y="390"/>
                </a:lnTo>
                <a:lnTo>
                  <a:pt x="21" y="417"/>
                </a:lnTo>
                <a:lnTo>
                  <a:pt x="7" y="444"/>
                </a:lnTo>
                <a:lnTo>
                  <a:pt x="7" y="471"/>
                </a:lnTo>
                <a:lnTo>
                  <a:pt x="0" y="498"/>
                </a:lnTo>
                <a:lnTo>
                  <a:pt x="7" y="511"/>
                </a:lnTo>
              </a:path>
            </a:pathLst>
          </a:custGeom>
          <a:solidFill>
            <a:srgbClr val="51DC00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94" name="Freeform 20"/>
          <p:cNvSpPr>
            <a:spLocks/>
          </p:cNvSpPr>
          <p:nvPr/>
        </p:nvSpPr>
        <p:spPr bwMode="auto">
          <a:xfrm>
            <a:off x="1771650" y="2520950"/>
            <a:ext cx="1570038" cy="1006475"/>
          </a:xfrm>
          <a:custGeom>
            <a:avLst/>
            <a:gdLst>
              <a:gd name="T0" fmla="*/ 0 w 1113"/>
              <a:gd name="T1" fmla="*/ 2147483647 h 634"/>
              <a:gd name="T2" fmla="*/ 2147483647 w 1113"/>
              <a:gd name="T3" fmla="*/ 2147483647 h 634"/>
              <a:gd name="T4" fmla="*/ 2147483647 w 1113"/>
              <a:gd name="T5" fmla="*/ 2147483647 h 634"/>
              <a:gd name="T6" fmla="*/ 2147483647 w 1113"/>
              <a:gd name="T7" fmla="*/ 2147483647 h 634"/>
              <a:gd name="T8" fmla="*/ 2147483647 w 1113"/>
              <a:gd name="T9" fmla="*/ 2147483647 h 634"/>
              <a:gd name="T10" fmla="*/ 2147483647 w 1113"/>
              <a:gd name="T11" fmla="*/ 2147483647 h 634"/>
              <a:gd name="T12" fmla="*/ 2147483647 w 1113"/>
              <a:gd name="T13" fmla="*/ 2147483647 h 634"/>
              <a:gd name="T14" fmla="*/ 2147483647 w 1113"/>
              <a:gd name="T15" fmla="*/ 2147483647 h 634"/>
              <a:gd name="T16" fmla="*/ 2147483647 w 1113"/>
              <a:gd name="T17" fmla="*/ 2147483647 h 634"/>
              <a:gd name="T18" fmla="*/ 2147483647 w 1113"/>
              <a:gd name="T19" fmla="*/ 2147483647 h 634"/>
              <a:gd name="T20" fmla="*/ 2147483647 w 1113"/>
              <a:gd name="T21" fmla="*/ 2147483647 h 634"/>
              <a:gd name="T22" fmla="*/ 2147483647 w 1113"/>
              <a:gd name="T23" fmla="*/ 2147483647 h 634"/>
              <a:gd name="T24" fmla="*/ 2147483647 w 1113"/>
              <a:gd name="T25" fmla="*/ 2147483647 h 634"/>
              <a:gd name="T26" fmla="*/ 2147483647 w 1113"/>
              <a:gd name="T27" fmla="*/ 2147483647 h 634"/>
              <a:gd name="T28" fmla="*/ 2147483647 w 1113"/>
              <a:gd name="T29" fmla="*/ 2147483647 h 634"/>
              <a:gd name="T30" fmla="*/ 2147483647 w 1113"/>
              <a:gd name="T31" fmla="*/ 2147483647 h 634"/>
              <a:gd name="T32" fmla="*/ 2147483647 w 1113"/>
              <a:gd name="T33" fmla="*/ 2147483647 h 634"/>
              <a:gd name="T34" fmla="*/ 2147483647 w 1113"/>
              <a:gd name="T35" fmla="*/ 2147483647 h 634"/>
              <a:gd name="T36" fmla="*/ 2147483647 w 1113"/>
              <a:gd name="T37" fmla="*/ 2147483647 h 634"/>
              <a:gd name="T38" fmla="*/ 2147483647 w 1113"/>
              <a:gd name="T39" fmla="*/ 2147483647 h 634"/>
              <a:gd name="T40" fmla="*/ 2147483647 w 1113"/>
              <a:gd name="T41" fmla="*/ 2147483647 h 634"/>
              <a:gd name="T42" fmla="*/ 2147483647 w 1113"/>
              <a:gd name="T43" fmla="*/ 2147483647 h 634"/>
              <a:gd name="T44" fmla="*/ 2147483647 w 1113"/>
              <a:gd name="T45" fmla="*/ 2147483647 h 634"/>
              <a:gd name="T46" fmla="*/ 2147483647 w 1113"/>
              <a:gd name="T47" fmla="*/ 2147483647 h 634"/>
              <a:gd name="T48" fmla="*/ 2147483647 w 1113"/>
              <a:gd name="T49" fmla="*/ 2147483647 h 634"/>
              <a:gd name="T50" fmla="*/ 2147483647 w 1113"/>
              <a:gd name="T51" fmla="*/ 2147483647 h 634"/>
              <a:gd name="T52" fmla="*/ 2147483647 w 1113"/>
              <a:gd name="T53" fmla="*/ 2147483647 h 634"/>
              <a:gd name="T54" fmla="*/ 2147483647 w 1113"/>
              <a:gd name="T55" fmla="*/ 2147483647 h 634"/>
              <a:gd name="T56" fmla="*/ 2147483647 w 1113"/>
              <a:gd name="T57" fmla="*/ 2147483647 h 634"/>
              <a:gd name="T58" fmla="*/ 2147483647 w 1113"/>
              <a:gd name="T59" fmla="*/ 2147483647 h 634"/>
              <a:gd name="T60" fmla="*/ 2147483647 w 1113"/>
              <a:gd name="T61" fmla="*/ 2147483647 h 634"/>
              <a:gd name="T62" fmla="*/ 2147483647 w 1113"/>
              <a:gd name="T63" fmla="*/ 2147483647 h 634"/>
              <a:gd name="T64" fmla="*/ 2147483647 w 1113"/>
              <a:gd name="T65" fmla="*/ 2147483647 h 634"/>
              <a:gd name="T66" fmla="*/ 2147483647 w 1113"/>
              <a:gd name="T67" fmla="*/ 2147483647 h 634"/>
              <a:gd name="T68" fmla="*/ 2147483647 w 1113"/>
              <a:gd name="T69" fmla="*/ 2147483647 h 634"/>
              <a:gd name="T70" fmla="*/ 2147483647 w 1113"/>
              <a:gd name="T71" fmla="*/ 2147483647 h 634"/>
              <a:gd name="T72" fmla="*/ 2147483647 w 1113"/>
              <a:gd name="T73" fmla="*/ 2147483647 h 634"/>
              <a:gd name="T74" fmla="*/ 2147483647 w 1113"/>
              <a:gd name="T75" fmla="*/ 2147483647 h 634"/>
              <a:gd name="T76" fmla="*/ 2147483647 w 1113"/>
              <a:gd name="T77" fmla="*/ 2147483647 h 634"/>
              <a:gd name="T78" fmla="*/ 2147483647 w 1113"/>
              <a:gd name="T79" fmla="*/ 2147483647 h 634"/>
              <a:gd name="T80" fmla="*/ 2147483647 w 1113"/>
              <a:gd name="T81" fmla="*/ 2147483647 h 634"/>
              <a:gd name="T82" fmla="*/ 2147483647 w 1113"/>
              <a:gd name="T83" fmla="*/ 2147483647 h 634"/>
              <a:gd name="T84" fmla="*/ 2147483647 w 1113"/>
              <a:gd name="T85" fmla="*/ 2147483647 h 634"/>
              <a:gd name="T86" fmla="*/ 2147483647 w 1113"/>
              <a:gd name="T87" fmla="*/ 2147483647 h 634"/>
              <a:gd name="T88" fmla="*/ 2147483647 w 1113"/>
              <a:gd name="T89" fmla="*/ 2147483647 h 634"/>
              <a:gd name="T90" fmla="*/ 2147483647 w 1113"/>
              <a:gd name="T91" fmla="*/ 2147483647 h 634"/>
              <a:gd name="T92" fmla="*/ 2147483647 w 1113"/>
              <a:gd name="T93" fmla="*/ 2147483647 h 634"/>
              <a:gd name="T94" fmla="*/ 2147483647 w 1113"/>
              <a:gd name="T95" fmla="*/ 2147483647 h 634"/>
              <a:gd name="T96" fmla="*/ 2147483647 w 1113"/>
              <a:gd name="T97" fmla="*/ 2147483647 h 634"/>
              <a:gd name="T98" fmla="*/ 2147483647 w 1113"/>
              <a:gd name="T99" fmla="*/ 2147483647 h 634"/>
              <a:gd name="T100" fmla="*/ 2147483647 w 1113"/>
              <a:gd name="T101" fmla="*/ 0 h 634"/>
              <a:gd name="T102" fmla="*/ 2147483647 w 1113"/>
              <a:gd name="T103" fmla="*/ 2147483647 h 63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113"/>
              <a:gd name="T157" fmla="*/ 0 h 634"/>
              <a:gd name="T158" fmla="*/ 1113 w 1113"/>
              <a:gd name="T159" fmla="*/ 634 h 63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113" h="634">
                <a:moveTo>
                  <a:pt x="6" y="34"/>
                </a:moveTo>
                <a:lnTo>
                  <a:pt x="0" y="61"/>
                </a:lnTo>
                <a:lnTo>
                  <a:pt x="0" y="94"/>
                </a:lnTo>
                <a:lnTo>
                  <a:pt x="6" y="115"/>
                </a:lnTo>
                <a:lnTo>
                  <a:pt x="20" y="142"/>
                </a:lnTo>
                <a:lnTo>
                  <a:pt x="33" y="169"/>
                </a:lnTo>
                <a:lnTo>
                  <a:pt x="54" y="188"/>
                </a:lnTo>
                <a:lnTo>
                  <a:pt x="67" y="209"/>
                </a:lnTo>
                <a:lnTo>
                  <a:pt x="94" y="236"/>
                </a:lnTo>
                <a:lnTo>
                  <a:pt x="121" y="249"/>
                </a:lnTo>
                <a:lnTo>
                  <a:pt x="148" y="256"/>
                </a:lnTo>
                <a:lnTo>
                  <a:pt x="175" y="263"/>
                </a:lnTo>
                <a:lnTo>
                  <a:pt x="202" y="263"/>
                </a:lnTo>
                <a:lnTo>
                  <a:pt x="229" y="263"/>
                </a:lnTo>
                <a:lnTo>
                  <a:pt x="256" y="249"/>
                </a:lnTo>
                <a:lnTo>
                  <a:pt x="283" y="242"/>
                </a:lnTo>
                <a:lnTo>
                  <a:pt x="310" y="242"/>
                </a:lnTo>
                <a:lnTo>
                  <a:pt x="324" y="263"/>
                </a:lnTo>
                <a:lnTo>
                  <a:pt x="316" y="290"/>
                </a:lnTo>
                <a:lnTo>
                  <a:pt x="337" y="303"/>
                </a:lnTo>
                <a:lnTo>
                  <a:pt x="364" y="290"/>
                </a:lnTo>
                <a:lnTo>
                  <a:pt x="378" y="317"/>
                </a:lnTo>
                <a:lnTo>
                  <a:pt x="378" y="350"/>
                </a:lnTo>
                <a:lnTo>
                  <a:pt x="391" y="370"/>
                </a:lnTo>
                <a:lnTo>
                  <a:pt x="418" y="390"/>
                </a:lnTo>
                <a:lnTo>
                  <a:pt x="438" y="411"/>
                </a:lnTo>
                <a:lnTo>
                  <a:pt x="458" y="411"/>
                </a:lnTo>
                <a:lnTo>
                  <a:pt x="472" y="390"/>
                </a:lnTo>
                <a:lnTo>
                  <a:pt x="499" y="390"/>
                </a:lnTo>
                <a:lnTo>
                  <a:pt x="512" y="411"/>
                </a:lnTo>
                <a:lnTo>
                  <a:pt x="532" y="438"/>
                </a:lnTo>
                <a:lnTo>
                  <a:pt x="553" y="444"/>
                </a:lnTo>
                <a:lnTo>
                  <a:pt x="573" y="464"/>
                </a:lnTo>
                <a:lnTo>
                  <a:pt x="586" y="491"/>
                </a:lnTo>
                <a:lnTo>
                  <a:pt x="600" y="518"/>
                </a:lnTo>
                <a:lnTo>
                  <a:pt x="613" y="539"/>
                </a:lnTo>
                <a:lnTo>
                  <a:pt x="634" y="545"/>
                </a:lnTo>
                <a:lnTo>
                  <a:pt x="661" y="539"/>
                </a:lnTo>
                <a:lnTo>
                  <a:pt x="688" y="539"/>
                </a:lnTo>
                <a:lnTo>
                  <a:pt x="715" y="552"/>
                </a:lnTo>
                <a:lnTo>
                  <a:pt x="734" y="579"/>
                </a:lnTo>
                <a:lnTo>
                  <a:pt x="748" y="606"/>
                </a:lnTo>
                <a:lnTo>
                  <a:pt x="769" y="626"/>
                </a:lnTo>
                <a:lnTo>
                  <a:pt x="796" y="633"/>
                </a:lnTo>
                <a:lnTo>
                  <a:pt x="823" y="633"/>
                </a:lnTo>
                <a:lnTo>
                  <a:pt x="850" y="633"/>
                </a:lnTo>
                <a:lnTo>
                  <a:pt x="876" y="633"/>
                </a:lnTo>
                <a:lnTo>
                  <a:pt x="903" y="633"/>
                </a:lnTo>
                <a:lnTo>
                  <a:pt x="930" y="633"/>
                </a:lnTo>
                <a:lnTo>
                  <a:pt x="957" y="626"/>
                </a:lnTo>
                <a:lnTo>
                  <a:pt x="984" y="626"/>
                </a:lnTo>
                <a:lnTo>
                  <a:pt x="1011" y="620"/>
                </a:lnTo>
                <a:lnTo>
                  <a:pt x="1038" y="620"/>
                </a:lnTo>
                <a:lnTo>
                  <a:pt x="1065" y="612"/>
                </a:lnTo>
                <a:lnTo>
                  <a:pt x="1092" y="606"/>
                </a:lnTo>
                <a:lnTo>
                  <a:pt x="1099" y="585"/>
                </a:lnTo>
                <a:lnTo>
                  <a:pt x="1112" y="559"/>
                </a:lnTo>
                <a:lnTo>
                  <a:pt x="1092" y="532"/>
                </a:lnTo>
                <a:lnTo>
                  <a:pt x="1072" y="525"/>
                </a:lnTo>
                <a:lnTo>
                  <a:pt x="1045" y="518"/>
                </a:lnTo>
                <a:lnTo>
                  <a:pt x="1018" y="505"/>
                </a:lnTo>
                <a:lnTo>
                  <a:pt x="998" y="484"/>
                </a:lnTo>
                <a:lnTo>
                  <a:pt x="977" y="484"/>
                </a:lnTo>
                <a:lnTo>
                  <a:pt x="950" y="491"/>
                </a:lnTo>
                <a:lnTo>
                  <a:pt x="917" y="498"/>
                </a:lnTo>
                <a:lnTo>
                  <a:pt x="896" y="498"/>
                </a:lnTo>
                <a:lnTo>
                  <a:pt x="869" y="505"/>
                </a:lnTo>
                <a:lnTo>
                  <a:pt x="842" y="505"/>
                </a:lnTo>
                <a:lnTo>
                  <a:pt x="815" y="511"/>
                </a:lnTo>
                <a:lnTo>
                  <a:pt x="788" y="511"/>
                </a:lnTo>
                <a:lnTo>
                  <a:pt x="761" y="511"/>
                </a:lnTo>
                <a:lnTo>
                  <a:pt x="734" y="518"/>
                </a:lnTo>
                <a:lnTo>
                  <a:pt x="707" y="518"/>
                </a:lnTo>
                <a:lnTo>
                  <a:pt x="681" y="511"/>
                </a:lnTo>
                <a:lnTo>
                  <a:pt x="654" y="498"/>
                </a:lnTo>
                <a:lnTo>
                  <a:pt x="627" y="478"/>
                </a:lnTo>
                <a:lnTo>
                  <a:pt x="613" y="457"/>
                </a:lnTo>
                <a:lnTo>
                  <a:pt x="593" y="430"/>
                </a:lnTo>
                <a:lnTo>
                  <a:pt x="573" y="403"/>
                </a:lnTo>
                <a:lnTo>
                  <a:pt x="553" y="377"/>
                </a:lnTo>
                <a:lnTo>
                  <a:pt x="532" y="357"/>
                </a:lnTo>
                <a:lnTo>
                  <a:pt x="519" y="336"/>
                </a:lnTo>
                <a:lnTo>
                  <a:pt x="492" y="317"/>
                </a:lnTo>
                <a:lnTo>
                  <a:pt x="472" y="296"/>
                </a:lnTo>
                <a:lnTo>
                  <a:pt x="451" y="290"/>
                </a:lnTo>
                <a:lnTo>
                  <a:pt x="424" y="276"/>
                </a:lnTo>
                <a:lnTo>
                  <a:pt x="411" y="256"/>
                </a:lnTo>
                <a:lnTo>
                  <a:pt x="391" y="229"/>
                </a:lnTo>
                <a:lnTo>
                  <a:pt x="370" y="209"/>
                </a:lnTo>
                <a:lnTo>
                  <a:pt x="357" y="188"/>
                </a:lnTo>
                <a:lnTo>
                  <a:pt x="330" y="175"/>
                </a:lnTo>
                <a:lnTo>
                  <a:pt x="324" y="148"/>
                </a:lnTo>
                <a:lnTo>
                  <a:pt x="310" y="121"/>
                </a:lnTo>
                <a:lnTo>
                  <a:pt x="289" y="101"/>
                </a:lnTo>
                <a:lnTo>
                  <a:pt x="276" y="81"/>
                </a:lnTo>
                <a:lnTo>
                  <a:pt x="249" y="61"/>
                </a:lnTo>
                <a:lnTo>
                  <a:pt x="222" y="54"/>
                </a:lnTo>
                <a:lnTo>
                  <a:pt x="195" y="34"/>
                </a:lnTo>
                <a:lnTo>
                  <a:pt x="168" y="21"/>
                </a:lnTo>
                <a:lnTo>
                  <a:pt x="135" y="7"/>
                </a:lnTo>
                <a:lnTo>
                  <a:pt x="114" y="7"/>
                </a:lnTo>
                <a:lnTo>
                  <a:pt x="87" y="0"/>
                </a:lnTo>
                <a:lnTo>
                  <a:pt x="60" y="13"/>
                </a:lnTo>
                <a:lnTo>
                  <a:pt x="33" y="21"/>
                </a:lnTo>
                <a:lnTo>
                  <a:pt x="6" y="34"/>
                </a:lnTo>
              </a:path>
            </a:pathLst>
          </a:custGeom>
          <a:solidFill>
            <a:srgbClr val="51DC00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95" name="Freeform 21"/>
          <p:cNvSpPr>
            <a:spLocks/>
          </p:cNvSpPr>
          <p:nvPr/>
        </p:nvSpPr>
        <p:spPr bwMode="auto">
          <a:xfrm>
            <a:off x="5378450" y="1282700"/>
            <a:ext cx="1679575" cy="2017713"/>
          </a:xfrm>
          <a:custGeom>
            <a:avLst/>
            <a:gdLst>
              <a:gd name="T0" fmla="*/ 2147483647 w 1190"/>
              <a:gd name="T1" fmla="*/ 2147483647 h 1271"/>
              <a:gd name="T2" fmla="*/ 2147483647 w 1190"/>
              <a:gd name="T3" fmla="*/ 2147483647 h 1271"/>
              <a:gd name="T4" fmla="*/ 2147483647 w 1190"/>
              <a:gd name="T5" fmla="*/ 2147483647 h 1271"/>
              <a:gd name="T6" fmla="*/ 2147483647 w 1190"/>
              <a:gd name="T7" fmla="*/ 2147483647 h 1271"/>
              <a:gd name="T8" fmla="*/ 2147483647 w 1190"/>
              <a:gd name="T9" fmla="*/ 2147483647 h 1271"/>
              <a:gd name="T10" fmla="*/ 2147483647 w 1190"/>
              <a:gd name="T11" fmla="*/ 2147483647 h 1271"/>
              <a:gd name="T12" fmla="*/ 2147483647 w 1190"/>
              <a:gd name="T13" fmla="*/ 2147483647 h 1271"/>
              <a:gd name="T14" fmla="*/ 2147483647 w 1190"/>
              <a:gd name="T15" fmla="*/ 2147483647 h 1271"/>
              <a:gd name="T16" fmla="*/ 2147483647 w 1190"/>
              <a:gd name="T17" fmla="*/ 2147483647 h 1271"/>
              <a:gd name="T18" fmla="*/ 2147483647 w 1190"/>
              <a:gd name="T19" fmla="*/ 2147483647 h 1271"/>
              <a:gd name="T20" fmla="*/ 2147483647 w 1190"/>
              <a:gd name="T21" fmla="*/ 2147483647 h 1271"/>
              <a:gd name="T22" fmla="*/ 2147483647 w 1190"/>
              <a:gd name="T23" fmla="*/ 2147483647 h 1271"/>
              <a:gd name="T24" fmla="*/ 2147483647 w 1190"/>
              <a:gd name="T25" fmla="*/ 2147483647 h 1271"/>
              <a:gd name="T26" fmla="*/ 2147483647 w 1190"/>
              <a:gd name="T27" fmla="*/ 2147483647 h 1271"/>
              <a:gd name="T28" fmla="*/ 2147483647 w 1190"/>
              <a:gd name="T29" fmla="*/ 2147483647 h 1271"/>
              <a:gd name="T30" fmla="*/ 2147483647 w 1190"/>
              <a:gd name="T31" fmla="*/ 2147483647 h 1271"/>
              <a:gd name="T32" fmla="*/ 2147483647 w 1190"/>
              <a:gd name="T33" fmla="*/ 2147483647 h 1271"/>
              <a:gd name="T34" fmla="*/ 2147483647 w 1190"/>
              <a:gd name="T35" fmla="*/ 2147483647 h 1271"/>
              <a:gd name="T36" fmla="*/ 2147483647 w 1190"/>
              <a:gd name="T37" fmla="*/ 2147483647 h 1271"/>
              <a:gd name="T38" fmla="*/ 2147483647 w 1190"/>
              <a:gd name="T39" fmla="*/ 2147483647 h 1271"/>
              <a:gd name="T40" fmla="*/ 2147483647 w 1190"/>
              <a:gd name="T41" fmla="*/ 2147483647 h 1271"/>
              <a:gd name="T42" fmla="*/ 2147483647 w 1190"/>
              <a:gd name="T43" fmla="*/ 2147483647 h 1271"/>
              <a:gd name="T44" fmla="*/ 2147483647 w 1190"/>
              <a:gd name="T45" fmla="*/ 2147483647 h 1271"/>
              <a:gd name="T46" fmla="*/ 2147483647 w 1190"/>
              <a:gd name="T47" fmla="*/ 2147483647 h 1271"/>
              <a:gd name="T48" fmla="*/ 2147483647 w 1190"/>
              <a:gd name="T49" fmla="*/ 2147483647 h 1271"/>
              <a:gd name="T50" fmla="*/ 2147483647 w 1190"/>
              <a:gd name="T51" fmla="*/ 2147483647 h 1271"/>
              <a:gd name="T52" fmla="*/ 2147483647 w 1190"/>
              <a:gd name="T53" fmla="*/ 2147483647 h 1271"/>
              <a:gd name="T54" fmla="*/ 2147483647 w 1190"/>
              <a:gd name="T55" fmla="*/ 2147483647 h 1271"/>
              <a:gd name="T56" fmla="*/ 2147483647 w 1190"/>
              <a:gd name="T57" fmla="*/ 2147483647 h 1271"/>
              <a:gd name="T58" fmla="*/ 2147483647 w 1190"/>
              <a:gd name="T59" fmla="*/ 2147483647 h 1271"/>
              <a:gd name="T60" fmla="*/ 2147483647 w 1190"/>
              <a:gd name="T61" fmla="*/ 2147483647 h 1271"/>
              <a:gd name="T62" fmla="*/ 2147483647 w 1190"/>
              <a:gd name="T63" fmla="*/ 2147483647 h 1271"/>
              <a:gd name="T64" fmla="*/ 2147483647 w 1190"/>
              <a:gd name="T65" fmla="*/ 2147483647 h 1271"/>
              <a:gd name="T66" fmla="*/ 2147483647 w 1190"/>
              <a:gd name="T67" fmla="*/ 2147483647 h 1271"/>
              <a:gd name="T68" fmla="*/ 2147483647 w 1190"/>
              <a:gd name="T69" fmla="*/ 2147483647 h 1271"/>
              <a:gd name="T70" fmla="*/ 2147483647 w 1190"/>
              <a:gd name="T71" fmla="*/ 2147483647 h 1271"/>
              <a:gd name="T72" fmla="*/ 2147483647 w 1190"/>
              <a:gd name="T73" fmla="*/ 2147483647 h 1271"/>
              <a:gd name="T74" fmla="*/ 2147483647 w 1190"/>
              <a:gd name="T75" fmla="*/ 2147483647 h 1271"/>
              <a:gd name="T76" fmla="*/ 2147483647 w 1190"/>
              <a:gd name="T77" fmla="*/ 2147483647 h 1271"/>
              <a:gd name="T78" fmla="*/ 2147483647 w 1190"/>
              <a:gd name="T79" fmla="*/ 2147483647 h 1271"/>
              <a:gd name="T80" fmla="*/ 2147483647 w 1190"/>
              <a:gd name="T81" fmla="*/ 2147483647 h 1271"/>
              <a:gd name="T82" fmla="*/ 2147483647 w 1190"/>
              <a:gd name="T83" fmla="*/ 2147483647 h 1271"/>
              <a:gd name="T84" fmla="*/ 2147483647 w 1190"/>
              <a:gd name="T85" fmla="*/ 2147483647 h 1271"/>
              <a:gd name="T86" fmla="*/ 2147483647 w 1190"/>
              <a:gd name="T87" fmla="*/ 2147483647 h 1271"/>
              <a:gd name="T88" fmla="*/ 2147483647 w 1190"/>
              <a:gd name="T89" fmla="*/ 2147483647 h 1271"/>
              <a:gd name="T90" fmla="*/ 2147483647 w 1190"/>
              <a:gd name="T91" fmla="*/ 2147483647 h 1271"/>
              <a:gd name="T92" fmla="*/ 2147483647 w 1190"/>
              <a:gd name="T93" fmla="*/ 2147483647 h 1271"/>
              <a:gd name="T94" fmla="*/ 2147483647 w 1190"/>
              <a:gd name="T95" fmla="*/ 2147483647 h 1271"/>
              <a:gd name="T96" fmla="*/ 2147483647 w 1190"/>
              <a:gd name="T97" fmla="*/ 2147483647 h 1271"/>
              <a:gd name="T98" fmla="*/ 2147483647 w 1190"/>
              <a:gd name="T99" fmla="*/ 2147483647 h 1271"/>
              <a:gd name="T100" fmla="*/ 2147483647 w 1190"/>
              <a:gd name="T101" fmla="*/ 2147483647 h 1271"/>
              <a:gd name="T102" fmla="*/ 2147483647 w 1190"/>
              <a:gd name="T103" fmla="*/ 2147483647 h 127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190"/>
              <a:gd name="T157" fmla="*/ 0 h 1271"/>
              <a:gd name="T158" fmla="*/ 1190 w 1190"/>
              <a:gd name="T159" fmla="*/ 1271 h 127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190" h="1271">
                <a:moveTo>
                  <a:pt x="988" y="786"/>
                </a:moveTo>
                <a:lnTo>
                  <a:pt x="1014" y="779"/>
                </a:lnTo>
                <a:lnTo>
                  <a:pt x="1041" y="779"/>
                </a:lnTo>
                <a:lnTo>
                  <a:pt x="1068" y="779"/>
                </a:lnTo>
                <a:lnTo>
                  <a:pt x="1095" y="793"/>
                </a:lnTo>
                <a:lnTo>
                  <a:pt x="1101" y="813"/>
                </a:lnTo>
                <a:lnTo>
                  <a:pt x="1122" y="833"/>
                </a:lnTo>
                <a:lnTo>
                  <a:pt x="1128" y="854"/>
                </a:lnTo>
                <a:lnTo>
                  <a:pt x="1128" y="880"/>
                </a:lnTo>
                <a:lnTo>
                  <a:pt x="1149" y="880"/>
                </a:lnTo>
                <a:lnTo>
                  <a:pt x="1176" y="880"/>
                </a:lnTo>
                <a:lnTo>
                  <a:pt x="1189" y="907"/>
                </a:lnTo>
                <a:lnTo>
                  <a:pt x="1168" y="921"/>
                </a:lnTo>
                <a:lnTo>
                  <a:pt x="1142" y="921"/>
                </a:lnTo>
                <a:lnTo>
                  <a:pt x="1115" y="921"/>
                </a:lnTo>
                <a:lnTo>
                  <a:pt x="1088" y="914"/>
                </a:lnTo>
                <a:lnTo>
                  <a:pt x="1061" y="914"/>
                </a:lnTo>
                <a:lnTo>
                  <a:pt x="1034" y="900"/>
                </a:lnTo>
                <a:lnTo>
                  <a:pt x="1007" y="900"/>
                </a:lnTo>
                <a:lnTo>
                  <a:pt x="980" y="894"/>
                </a:lnTo>
                <a:lnTo>
                  <a:pt x="954" y="887"/>
                </a:lnTo>
                <a:lnTo>
                  <a:pt x="927" y="880"/>
                </a:lnTo>
                <a:lnTo>
                  <a:pt x="900" y="873"/>
                </a:lnTo>
                <a:lnTo>
                  <a:pt x="873" y="867"/>
                </a:lnTo>
                <a:lnTo>
                  <a:pt x="846" y="867"/>
                </a:lnTo>
                <a:lnTo>
                  <a:pt x="819" y="860"/>
                </a:lnTo>
                <a:lnTo>
                  <a:pt x="786" y="860"/>
                </a:lnTo>
                <a:lnTo>
                  <a:pt x="766" y="860"/>
                </a:lnTo>
                <a:lnTo>
                  <a:pt x="739" y="860"/>
                </a:lnTo>
                <a:lnTo>
                  <a:pt x="712" y="860"/>
                </a:lnTo>
                <a:lnTo>
                  <a:pt x="685" y="860"/>
                </a:lnTo>
                <a:lnTo>
                  <a:pt x="658" y="860"/>
                </a:lnTo>
                <a:lnTo>
                  <a:pt x="631" y="867"/>
                </a:lnTo>
                <a:lnTo>
                  <a:pt x="604" y="873"/>
                </a:lnTo>
                <a:lnTo>
                  <a:pt x="577" y="880"/>
                </a:lnTo>
                <a:lnTo>
                  <a:pt x="551" y="894"/>
                </a:lnTo>
                <a:lnTo>
                  <a:pt x="524" y="907"/>
                </a:lnTo>
                <a:lnTo>
                  <a:pt x="497" y="934"/>
                </a:lnTo>
                <a:lnTo>
                  <a:pt x="470" y="961"/>
                </a:lnTo>
                <a:lnTo>
                  <a:pt x="457" y="988"/>
                </a:lnTo>
                <a:lnTo>
                  <a:pt x="450" y="1015"/>
                </a:lnTo>
                <a:lnTo>
                  <a:pt x="437" y="1042"/>
                </a:lnTo>
                <a:lnTo>
                  <a:pt x="430" y="1068"/>
                </a:lnTo>
                <a:lnTo>
                  <a:pt x="416" y="1095"/>
                </a:lnTo>
                <a:lnTo>
                  <a:pt x="403" y="1122"/>
                </a:lnTo>
                <a:lnTo>
                  <a:pt x="383" y="1149"/>
                </a:lnTo>
                <a:lnTo>
                  <a:pt x="363" y="1163"/>
                </a:lnTo>
                <a:lnTo>
                  <a:pt x="336" y="1182"/>
                </a:lnTo>
                <a:lnTo>
                  <a:pt x="309" y="1203"/>
                </a:lnTo>
                <a:lnTo>
                  <a:pt x="282" y="1223"/>
                </a:lnTo>
                <a:lnTo>
                  <a:pt x="255" y="1243"/>
                </a:lnTo>
                <a:lnTo>
                  <a:pt x="228" y="1257"/>
                </a:lnTo>
                <a:lnTo>
                  <a:pt x="201" y="1270"/>
                </a:lnTo>
                <a:lnTo>
                  <a:pt x="175" y="1270"/>
                </a:lnTo>
                <a:lnTo>
                  <a:pt x="148" y="1249"/>
                </a:lnTo>
                <a:lnTo>
                  <a:pt x="115" y="1236"/>
                </a:lnTo>
                <a:lnTo>
                  <a:pt x="94" y="1223"/>
                </a:lnTo>
                <a:lnTo>
                  <a:pt x="67" y="1209"/>
                </a:lnTo>
                <a:lnTo>
                  <a:pt x="40" y="1196"/>
                </a:lnTo>
                <a:lnTo>
                  <a:pt x="13" y="1203"/>
                </a:lnTo>
                <a:lnTo>
                  <a:pt x="0" y="1182"/>
                </a:lnTo>
                <a:lnTo>
                  <a:pt x="7" y="1155"/>
                </a:lnTo>
                <a:lnTo>
                  <a:pt x="27" y="1128"/>
                </a:lnTo>
                <a:lnTo>
                  <a:pt x="47" y="1115"/>
                </a:lnTo>
                <a:lnTo>
                  <a:pt x="74" y="1102"/>
                </a:lnTo>
                <a:lnTo>
                  <a:pt x="94" y="1075"/>
                </a:lnTo>
                <a:lnTo>
                  <a:pt x="115" y="1061"/>
                </a:lnTo>
                <a:lnTo>
                  <a:pt x="121" y="1034"/>
                </a:lnTo>
                <a:lnTo>
                  <a:pt x="121" y="1001"/>
                </a:lnTo>
                <a:lnTo>
                  <a:pt x="115" y="981"/>
                </a:lnTo>
                <a:lnTo>
                  <a:pt x="121" y="954"/>
                </a:lnTo>
                <a:lnTo>
                  <a:pt x="128" y="927"/>
                </a:lnTo>
                <a:lnTo>
                  <a:pt x="134" y="900"/>
                </a:lnTo>
                <a:lnTo>
                  <a:pt x="134" y="873"/>
                </a:lnTo>
                <a:lnTo>
                  <a:pt x="134" y="840"/>
                </a:lnTo>
                <a:lnTo>
                  <a:pt x="134" y="819"/>
                </a:lnTo>
                <a:lnTo>
                  <a:pt x="134" y="786"/>
                </a:lnTo>
                <a:lnTo>
                  <a:pt x="134" y="766"/>
                </a:lnTo>
                <a:lnTo>
                  <a:pt x="134" y="739"/>
                </a:lnTo>
                <a:lnTo>
                  <a:pt x="134" y="712"/>
                </a:lnTo>
                <a:lnTo>
                  <a:pt x="141" y="685"/>
                </a:lnTo>
                <a:lnTo>
                  <a:pt x="155" y="658"/>
                </a:lnTo>
                <a:lnTo>
                  <a:pt x="161" y="631"/>
                </a:lnTo>
                <a:lnTo>
                  <a:pt x="175" y="605"/>
                </a:lnTo>
                <a:lnTo>
                  <a:pt x="175" y="578"/>
                </a:lnTo>
                <a:lnTo>
                  <a:pt x="168" y="551"/>
                </a:lnTo>
                <a:lnTo>
                  <a:pt x="168" y="524"/>
                </a:lnTo>
                <a:lnTo>
                  <a:pt x="161" y="497"/>
                </a:lnTo>
                <a:lnTo>
                  <a:pt x="148" y="470"/>
                </a:lnTo>
                <a:lnTo>
                  <a:pt x="141" y="443"/>
                </a:lnTo>
                <a:lnTo>
                  <a:pt x="141" y="416"/>
                </a:lnTo>
                <a:lnTo>
                  <a:pt x="141" y="390"/>
                </a:lnTo>
                <a:lnTo>
                  <a:pt x="168" y="363"/>
                </a:lnTo>
                <a:lnTo>
                  <a:pt x="148" y="349"/>
                </a:lnTo>
                <a:lnTo>
                  <a:pt x="141" y="322"/>
                </a:lnTo>
                <a:lnTo>
                  <a:pt x="128" y="296"/>
                </a:lnTo>
                <a:lnTo>
                  <a:pt x="121" y="269"/>
                </a:lnTo>
                <a:lnTo>
                  <a:pt x="121" y="242"/>
                </a:lnTo>
                <a:lnTo>
                  <a:pt x="134" y="215"/>
                </a:lnTo>
                <a:lnTo>
                  <a:pt x="155" y="188"/>
                </a:lnTo>
                <a:lnTo>
                  <a:pt x="175" y="161"/>
                </a:lnTo>
                <a:lnTo>
                  <a:pt x="188" y="134"/>
                </a:lnTo>
                <a:lnTo>
                  <a:pt x="201" y="107"/>
                </a:lnTo>
                <a:lnTo>
                  <a:pt x="209" y="81"/>
                </a:lnTo>
                <a:lnTo>
                  <a:pt x="222" y="54"/>
                </a:lnTo>
                <a:lnTo>
                  <a:pt x="235" y="27"/>
                </a:lnTo>
                <a:lnTo>
                  <a:pt x="235" y="0"/>
                </a:lnTo>
                <a:lnTo>
                  <a:pt x="262" y="13"/>
                </a:lnTo>
                <a:lnTo>
                  <a:pt x="276" y="34"/>
                </a:lnTo>
                <a:lnTo>
                  <a:pt x="303" y="67"/>
                </a:lnTo>
                <a:lnTo>
                  <a:pt x="322" y="88"/>
                </a:lnTo>
                <a:lnTo>
                  <a:pt x="343" y="101"/>
                </a:lnTo>
                <a:lnTo>
                  <a:pt x="370" y="115"/>
                </a:lnTo>
                <a:lnTo>
                  <a:pt x="397" y="121"/>
                </a:lnTo>
                <a:lnTo>
                  <a:pt x="423" y="128"/>
                </a:lnTo>
                <a:lnTo>
                  <a:pt x="450" y="128"/>
                </a:lnTo>
                <a:lnTo>
                  <a:pt x="477" y="134"/>
                </a:lnTo>
                <a:lnTo>
                  <a:pt x="504" y="134"/>
                </a:lnTo>
                <a:lnTo>
                  <a:pt x="531" y="142"/>
                </a:lnTo>
                <a:lnTo>
                  <a:pt x="558" y="148"/>
                </a:lnTo>
                <a:lnTo>
                  <a:pt x="585" y="161"/>
                </a:lnTo>
                <a:lnTo>
                  <a:pt x="612" y="175"/>
                </a:lnTo>
                <a:lnTo>
                  <a:pt x="638" y="188"/>
                </a:lnTo>
                <a:lnTo>
                  <a:pt x="665" y="202"/>
                </a:lnTo>
                <a:lnTo>
                  <a:pt x="679" y="222"/>
                </a:lnTo>
                <a:lnTo>
                  <a:pt x="706" y="242"/>
                </a:lnTo>
                <a:lnTo>
                  <a:pt x="706" y="262"/>
                </a:lnTo>
                <a:lnTo>
                  <a:pt x="712" y="289"/>
                </a:lnTo>
                <a:lnTo>
                  <a:pt x="706" y="316"/>
                </a:lnTo>
                <a:lnTo>
                  <a:pt x="706" y="343"/>
                </a:lnTo>
                <a:lnTo>
                  <a:pt x="725" y="370"/>
                </a:lnTo>
                <a:lnTo>
                  <a:pt x="732" y="397"/>
                </a:lnTo>
                <a:lnTo>
                  <a:pt x="732" y="424"/>
                </a:lnTo>
                <a:lnTo>
                  <a:pt x="725" y="451"/>
                </a:lnTo>
                <a:lnTo>
                  <a:pt x="725" y="477"/>
                </a:lnTo>
                <a:lnTo>
                  <a:pt x="739" y="504"/>
                </a:lnTo>
                <a:lnTo>
                  <a:pt x="746" y="531"/>
                </a:lnTo>
                <a:lnTo>
                  <a:pt x="752" y="558"/>
                </a:lnTo>
                <a:lnTo>
                  <a:pt x="766" y="585"/>
                </a:lnTo>
                <a:lnTo>
                  <a:pt x="766" y="612"/>
                </a:lnTo>
                <a:lnTo>
                  <a:pt x="766" y="639"/>
                </a:lnTo>
                <a:lnTo>
                  <a:pt x="773" y="665"/>
                </a:lnTo>
                <a:lnTo>
                  <a:pt x="792" y="692"/>
                </a:lnTo>
                <a:lnTo>
                  <a:pt x="806" y="719"/>
                </a:lnTo>
                <a:lnTo>
                  <a:pt x="826" y="739"/>
                </a:lnTo>
                <a:lnTo>
                  <a:pt x="846" y="759"/>
                </a:lnTo>
                <a:lnTo>
                  <a:pt x="867" y="773"/>
                </a:lnTo>
                <a:lnTo>
                  <a:pt x="886" y="800"/>
                </a:lnTo>
                <a:lnTo>
                  <a:pt x="907" y="806"/>
                </a:lnTo>
                <a:lnTo>
                  <a:pt x="934" y="827"/>
                </a:lnTo>
                <a:lnTo>
                  <a:pt x="961" y="833"/>
                </a:lnTo>
                <a:lnTo>
                  <a:pt x="988" y="840"/>
                </a:lnTo>
                <a:lnTo>
                  <a:pt x="1014" y="846"/>
                </a:lnTo>
                <a:lnTo>
                  <a:pt x="1041" y="840"/>
                </a:lnTo>
                <a:lnTo>
                  <a:pt x="1034" y="819"/>
                </a:lnTo>
                <a:lnTo>
                  <a:pt x="1007" y="800"/>
                </a:lnTo>
                <a:lnTo>
                  <a:pt x="1021" y="779"/>
                </a:lnTo>
              </a:path>
            </a:pathLst>
          </a:custGeom>
          <a:solidFill>
            <a:srgbClr val="51DC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96" name="Freeform 22"/>
          <p:cNvSpPr>
            <a:spLocks/>
          </p:cNvSpPr>
          <p:nvPr/>
        </p:nvSpPr>
        <p:spPr bwMode="auto">
          <a:xfrm>
            <a:off x="4427538" y="1485900"/>
            <a:ext cx="1008062" cy="1506538"/>
          </a:xfrm>
          <a:custGeom>
            <a:avLst/>
            <a:gdLst>
              <a:gd name="T0" fmla="*/ 2147483647 w 714"/>
              <a:gd name="T1" fmla="*/ 2147483647 h 949"/>
              <a:gd name="T2" fmla="*/ 2147483647 w 714"/>
              <a:gd name="T3" fmla="*/ 2147483647 h 949"/>
              <a:gd name="T4" fmla="*/ 2147483647 w 714"/>
              <a:gd name="T5" fmla="*/ 2147483647 h 949"/>
              <a:gd name="T6" fmla="*/ 2147483647 w 714"/>
              <a:gd name="T7" fmla="*/ 2147483647 h 949"/>
              <a:gd name="T8" fmla="*/ 2147483647 w 714"/>
              <a:gd name="T9" fmla="*/ 2147483647 h 949"/>
              <a:gd name="T10" fmla="*/ 2147483647 w 714"/>
              <a:gd name="T11" fmla="*/ 2147483647 h 949"/>
              <a:gd name="T12" fmla="*/ 2147483647 w 714"/>
              <a:gd name="T13" fmla="*/ 2147483647 h 949"/>
              <a:gd name="T14" fmla="*/ 2147483647 w 714"/>
              <a:gd name="T15" fmla="*/ 2147483647 h 949"/>
              <a:gd name="T16" fmla="*/ 2147483647 w 714"/>
              <a:gd name="T17" fmla="*/ 2147483647 h 949"/>
              <a:gd name="T18" fmla="*/ 2147483647 w 714"/>
              <a:gd name="T19" fmla="*/ 2147483647 h 949"/>
              <a:gd name="T20" fmla="*/ 2147483647 w 714"/>
              <a:gd name="T21" fmla="*/ 2147483647 h 949"/>
              <a:gd name="T22" fmla="*/ 2147483647 w 714"/>
              <a:gd name="T23" fmla="*/ 2147483647 h 949"/>
              <a:gd name="T24" fmla="*/ 2147483647 w 714"/>
              <a:gd name="T25" fmla="*/ 2147483647 h 949"/>
              <a:gd name="T26" fmla="*/ 2147483647 w 714"/>
              <a:gd name="T27" fmla="*/ 2147483647 h 949"/>
              <a:gd name="T28" fmla="*/ 2147483647 w 714"/>
              <a:gd name="T29" fmla="*/ 2147483647 h 949"/>
              <a:gd name="T30" fmla="*/ 2147483647 w 714"/>
              <a:gd name="T31" fmla="*/ 2147483647 h 949"/>
              <a:gd name="T32" fmla="*/ 2147483647 w 714"/>
              <a:gd name="T33" fmla="*/ 2147483647 h 949"/>
              <a:gd name="T34" fmla="*/ 2147483647 w 714"/>
              <a:gd name="T35" fmla="*/ 2147483647 h 949"/>
              <a:gd name="T36" fmla="*/ 2147483647 w 714"/>
              <a:gd name="T37" fmla="*/ 2147483647 h 949"/>
              <a:gd name="T38" fmla="*/ 2147483647 w 714"/>
              <a:gd name="T39" fmla="*/ 2147483647 h 949"/>
              <a:gd name="T40" fmla="*/ 2147483647 w 714"/>
              <a:gd name="T41" fmla="*/ 2147483647 h 949"/>
              <a:gd name="T42" fmla="*/ 2147483647 w 714"/>
              <a:gd name="T43" fmla="*/ 2147483647 h 949"/>
              <a:gd name="T44" fmla="*/ 2147483647 w 714"/>
              <a:gd name="T45" fmla="*/ 2147483647 h 949"/>
              <a:gd name="T46" fmla="*/ 2147483647 w 714"/>
              <a:gd name="T47" fmla="*/ 2147483647 h 949"/>
              <a:gd name="T48" fmla="*/ 2147483647 w 714"/>
              <a:gd name="T49" fmla="*/ 2147483647 h 949"/>
              <a:gd name="T50" fmla="*/ 2147483647 w 714"/>
              <a:gd name="T51" fmla="*/ 2147483647 h 949"/>
              <a:gd name="T52" fmla="*/ 2147483647 w 714"/>
              <a:gd name="T53" fmla="*/ 2147483647 h 949"/>
              <a:gd name="T54" fmla="*/ 2147483647 w 714"/>
              <a:gd name="T55" fmla="*/ 2147483647 h 949"/>
              <a:gd name="T56" fmla="*/ 2147483647 w 714"/>
              <a:gd name="T57" fmla="*/ 2147483647 h 949"/>
              <a:gd name="T58" fmla="*/ 2147483647 w 714"/>
              <a:gd name="T59" fmla="*/ 2147483647 h 949"/>
              <a:gd name="T60" fmla="*/ 2147483647 w 714"/>
              <a:gd name="T61" fmla="*/ 2147483647 h 949"/>
              <a:gd name="T62" fmla="*/ 2147483647 w 714"/>
              <a:gd name="T63" fmla="*/ 2147483647 h 949"/>
              <a:gd name="T64" fmla="*/ 2147483647 w 714"/>
              <a:gd name="T65" fmla="*/ 2147483647 h 949"/>
              <a:gd name="T66" fmla="*/ 2147483647 w 714"/>
              <a:gd name="T67" fmla="*/ 2147483647 h 949"/>
              <a:gd name="T68" fmla="*/ 2147483647 w 714"/>
              <a:gd name="T69" fmla="*/ 2147483647 h 949"/>
              <a:gd name="T70" fmla="*/ 2147483647 w 714"/>
              <a:gd name="T71" fmla="*/ 2147483647 h 949"/>
              <a:gd name="T72" fmla="*/ 2147483647 w 714"/>
              <a:gd name="T73" fmla="*/ 2147483647 h 949"/>
              <a:gd name="T74" fmla="*/ 2147483647 w 714"/>
              <a:gd name="T75" fmla="*/ 2147483647 h 949"/>
              <a:gd name="T76" fmla="*/ 2147483647 w 714"/>
              <a:gd name="T77" fmla="*/ 2147483647 h 949"/>
              <a:gd name="T78" fmla="*/ 2147483647 w 714"/>
              <a:gd name="T79" fmla="*/ 2147483647 h 949"/>
              <a:gd name="T80" fmla="*/ 2147483647 w 714"/>
              <a:gd name="T81" fmla="*/ 2147483647 h 949"/>
              <a:gd name="T82" fmla="*/ 2147483647 w 714"/>
              <a:gd name="T83" fmla="*/ 2147483647 h 949"/>
              <a:gd name="T84" fmla="*/ 2147483647 w 714"/>
              <a:gd name="T85" fmla="*/ 2147483647 h 949"/>
              <a:gd name="T86" fmla="*/ 2147483647 w 714"/>
              <a:gd name="T87" fmla="*/ 2147483647 h 949"/>
              <a:gd name="T88" fmla="*/ 2147483647 w 714"/>
              <a:gd name="T89" fmla="*/ 2147483647 h 94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14"/>
              <a:gd name="T136" fmla="*/ 0 h 949"/>
              <a:gd name="T137" fmla="*/ 714 w 714"/>
              <a:gd name="T138" fmla="*/ 949 h 94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14" h="949">
                <a:moveTo>
                  <a:pt x="713" y="168"/>
                </a:moveTo>
                <a:lnTo>
                  <a:pt x="686" y="188"/>
                </a:lnTo>
                <a:lnTo>
                  <a:pt x="659" y="188"/>
                </a:lnTo>
                <a:lnTo>
                  <a:pt x="632" y="188"/>
                </a:lnTo>
                <a:lnTo>
                  <a:pt x="605" y="175"/>
                </a:lnTo>
                <a:lnTo>
                  <a:pt x="592" y="154"/>
                </a:lnTo>
                <a:lnTo>
                  <a:pt x="586" y="127"/>
                </a:lnTo>
                <a:lnTo>
                  <a:pt x="565" y="127"/>
                </a:lnTo>
                <a:lnTo>
                  <a:pt x="538" y="135"/>
                </a:lnTo>
                <a:lnTo>
                  <a:pt x="511" y="148"/>
                </a:lnTo>
                <a:lnTo>
                  <a:pt x="498" y="127"/>
                </a:lnTo>
                <a:lnTo>
                  <a:pt x="471" y="108"/>
                </a:lnTo>
                <a:lnTo>
                  <a:pt x="465" y="87"/>
                </a:lnTo>
                <a:lnTo>
                  <a:pt x="451" y="60"/>
                </a:lnTo>
                <a:lnTo>
                  <a:pt x="438" y="27"/>
                </a:lnTo>
                <a:lnTo>
                  <a:pt x="430" y="6"/>
                </a:lnTo>
                <a:lnTo>
                  <a:pt x="404" y="0"/>
                </a:lnTo>
                <a:lnTo>
                  <a:pt x="384" y="27"/>
                </a:lnTo>
                <a:lnTo>
                  <a:pt x="390" y="60"/>
                </a:lnTo>
                <a:lnTo>
                  <a:pt x="411" y="74"/>
                </a:lnTo>
                <a:lnTo>
                  <a:pt x="411" y="94"/>
                </a:lnTo>
                <a:lnTo>
                  <a:pt x="390" y="121"/>
                </a:lnTo>
                <a:lnTo>
                  <a:pt x="363" y="135"/>
                </a:lnTo>
                <a:lnTo>
                  <a:pt x="336" y="154"/>
                </a:lnTo>
                <a:lnTo>
                  <a:pt x="309" y="168"/>
                </a:lnTo>
                <a:lnTo>
                  <a:pt x="317" y="188"/>
                </a:lnTo>
                <a:lnTo>
                  <a:pt x="303" y="215"/>
                </a:lnTo>
                <a:lnTo>
                  <a:pt x="283" y="235"/>
                </a:lnTo>
                <a:lnTo>
                  <a:pt x="283" y="256"/>
                </a:lnTo>
                <a:lnTo>
                  <a:pt x="290" y="283"/>
                </a:lnTo>
                <a:lnTo>
                  <a:pt x="303" y="309"/>
                </a:lnTo>
                <a:lnTo>
                  <a:pt x="283" y="323"/>
                </a:lnTo>
                <a:lnTo>
                  <a:pt x="256" y="336"/>
                </a:lnTo>
                <a:lnTo>
                  <a:pt x="229" y="350"/>
                </a:lnTo>
                <a:lnTo>
                  <a:pt x="229" y="377"/>
                </a:lnTo>
                <a:lnTo>
                  <a:pt x="229" y="404"/>
                </a:lnTo>
                <a:lnTo>
                  <a:pt x="249" y="417"/>
                </a:lnTo>
                <a:lnTo>
                  <a:pt x="263" y="444"/>
                </a:lnTo>
                <a:lnTo>
                  <a:pt x="249" y="471"/>
                </a:lnTo>
                <a:lnTo>
                  <a:pt x="222" y="477"/>
                </a:lnTo>
                <a:lnTo>
                  <a:pt x="202" y="484"/>
                </a:lnTo>
                <a:lnTo>
                  <a:pt x="175" y="491"/>
                </a:lnTo>
                <a:lnTo>
                  <a:pt x="161" y="511"/>
                </a:lnTo>
                <a:lnTo>
                  <a:pt x="135" y="525"/>
                </a:lnTo>
                <a:lnTo>
                  <a:pt x="108" y="517"/>
                </a:lnTo>
                <a:lnTo>
                  <a:pt x="88" y="538"/>
                </a:lnTo>
                <a:lnTo>
                  <a:pt x="101" y="565"/>
                </a:lnTo>
                <a:lnTo>
                  <a:pt x="128" y="571"/>
                </a:lnTo>
                <a:lnTo>
                  <a:pt x="155" y="571"/>
                </a:lnTo>
                <a:lnTo>
                  <a:pt x="182" y="552"/>
                </a:lnTo>
                <a:lnTo>
                  <a:pt x="202" y="578"/>
                </a:lnTo>
                <a:lnTo>
                  <a:pt x="188" y="605"/>
                </a:lnTo>
                <a:lnTo>
                  <a:pt x="182" y="632"/>
                </a:lnTo>
                <a:lnTo>
                  <a:pt x="161" y="652"/>
                </a:lnTo>
                <a:lnTo>
                  <a:pt x="135" y="673"/>
                </a:lnTo>
                <a:lnTo>
                  <a:pt x="108" y="679"/>
                </a:lnTo>
                <a:lnTo>
                  <a:pt x="101" y="700"/>
                </a:lnTo>
                <a:lnTo>
                  <a:pt x="81" y="713"/>
                </a:lnTo>
                <a:lnTo>
                  <a:pt x="54" y="719"/>
                </a:lnTo>
                <a:lnTo>
                  <a:pt x="27" y="733"/>
                </a:lnTo>
                <a:lnTo>
                  <a:pt x="13" y="753"/>
                </a:lnTo>
                <a:lnTo>
                  <a:pt x="0" y="780"/>
                </a:lnTo>
                <a:lnTo>
                  <a:pt x="21" y="787"/>
                </a:lnTo>
                <a:lnTo>
                  <a:pt x="48" y="800"/>
                </a:lnTo>
                <a:lnTo>
                  <a:pt x="74" y="807"/>
                </a:lnTo>
                <a:lnTo>
                  <a:pt x="101" y="821"/>
                </a:lnTo>
                <a:lnTo>
                  <a:pt x="128" y="834"/>
                </a:lnTo>
                <a:lnTo>
                  <a:pt x="155" y="840"/>
                </a:lnTo>
                <a:lnTo>
                  <a:pt x="135" y="854"/>
                </a:lnTo>
                <a:lnTo>
                  <a:pt x="108" y="854"/>
                </a:lnTo>
                <a:lnTo>
                  <a:pt x="81" y="867"/>
                </a:lnTo>
                <a:lnTo>
                  <a:pt x="54" y="888"/>
                </a:lnTo>
                <a:lnTo>
                  <a:pt x="74" y="915"/>
                </a:lnTo>
                <a:lnTo>
                  <a:pt x="54" y="935"/>
                </a:lnTo>
                <a:lnTo>
                  <a:pt x="74" y="948"/>
                </a:lnTo>
                <a:lnTo>
                  <a:pt x="101" y="948"/>
                </a:lnTo>
                <a:lnTo>
                  <a:pt x="128" y="942"/>
                </a:lnTo>
                <a:lnTo>
                  <a:pt x="155" y="921"/>
                </a:lnTo>
                <a:lnTo>
                  <a:pt x="182" y="908"/>
                </a:lnTo>
                <a:lnTo>
                  <a:pt x="209" y="888"/>
                </a:lnTo>
                <a:lnTo>
                  <a:pt x="236" y="874"/>
                </a:lnTo>
                <a:lnTo>
                  <a:pt x="263" y="867"/>
                </a:lnTo>
                <a:lnTo>
                  <a:pt x="296" y="861"/>
                </a:lnTo>
                <a:lnTo>
                  <a:pt x="317" y="861"/>
                </a:lnTo>
                <a:lnTo>
                  <a:pt x="330" y="840"/>
                </a:lnTo>
                <a:lnTo>
                  <a:pt x="309" y="827"/>
                </a:lnTo>
                <a:lnTo>
                  <a:pt x="283" y="827"/>
                </a:lnTo>
                <a:lnTo>
                  <a:pt x="256" y="821"/>
                </a:lnTo>
                <a:lnTo>
                  <a:pt x="229" y="813"/>
                </a:lnTo>
                <a:lnTo>
                  <a:pt x="202" y="794"/>
                </a:lnTo>
                <a:lnTo>
                  <a:pt x="175" y="787"/>
                </a:lnTo>
                <a:lnTo>
                  <a:pt x="148" y="773"/>
                </a:lnTo>
                <a:lnTo>
                  <a:pt x="121" y="760"/>
                </a:lnTo>
                <a:lnTo>
                  <a:pt x="94" y="753"/>
                </a:lnTo>
                <a:lnTo>
                  <a:pt x="115" y="746"/>
                </a:lnTo>
                <a:lnTo>
                  <a:pt x="142" y="733"/>
                </a:lnTo>
                <a:lnTo>
                  <a:pt x="169" y="719"/>
                </a:lnTo>
                <a:lnTo>
                  <a:pt x="182" y="692"/>
                </a:lnTo>
                <a:lnTo>
                  <a:pt x="196" y="665"/>
                </a:lnTo>
                <a:lnTo>
                  <a:pt x="215" y="639"/>
                </a:lnTo>
                <a:lnTo>
                  <a:pt x="222" y="612"/>
                </a:lnTo>
                <a:lnTo>
                  <a:pt x="229" y="578"/>
                </a:lnTo>
                <a:lnTo>
                  <a:pt x="229" y="558"/>
                </a:lnTo>
                <a:lnTo>
                  <a:pt x="249" y="538"/>
                </a:lnTo>
                <a:lnTo>
                  <a:pt x="283" y="531"/>
                </a:lnTo>
                <a:lnTo>
                  <a:pt x="303" y="525"/>
                </a:lnTo>
                <a:lnTo>
                  <a:pt x="317" y="504"/>
                </a:lnTo>
                <a:lnTo>
                  <a:pt x="309" y="477"/>
                </a:lnTo>
                <a:lnTo>
                  <a:pt x="296" y="450"/>
                </a:lnTo>
                <a:lnTo>
                  <a:pt x="317" y="437"/>
                </a:lnTo>
                <a:lnTo>
                  <a:pt x="343" y="417"/>
                </a:lnTo>
                <a:lnTo>
                  <a:pt x="370" y="396"/>
                </a:lnTo>
                <a:lnTo>
                  <a:pt x="397" y="377"/>
                </a:lnTo>
                <a:lnTo>
                  <a:pt x="424" y="363"/>
                </a:lnTo>
                <a:lnTo>
                  <a:pt x="404" y="356"/>
                </a:lnTo>
                <a:lnTo>
                  <a:pt x="377" y="350"/>
                </a:lnTo>
                <a:lnTo>
                  <a:pt x="377" y="329"/>
                </a:lnTo>
                <a:lnTo>
                  <a:pt x="390" y="302"/>
                </a:lnTo>
                <a:lnTo>
                  <a:pt x="411" y="283"/>
                </a:lnTo>
                <a:lnTo>
                  <a:pt x="438" y="296"/>
                </a:lnTo>
                <a:lnTo>
                  <a:pt x="465" y="302"/>
                </a:lnTo>
                <a:lnTo>
                  <a:pt x="491" y="302"/>
                </a:lnTo>
                <a:lnTo>
                  <a:pt x="518" y="302"/>
                </a:lnTo>
                <a:lnTo>
                  <a:pt x="545" y="296"/>
                </a:lnTo>
                <a:lnTo>
                  <a:pt x="572" y="275"/>
                </a:lnTo>
                <a:lnTo>
                  <a:pt x="599" y="256"/>
                </a:lnTo>
                <a:lnTo>
                  <a:pt x="605" y="235"/>
                </a:lnTo>
                <a:lnTo>
                  <a:pt x="605" y="208"/>
                </a:lnTo>
                <a:lnTo>
                  <a:pt x="578" y="188"/>
                </a:lnTo>
                <a:lnTo>
                  <a:pt x="586" y="168"/>
                </a:lnTo>
                <a:lnTo>
                  <a:pt x="586" y="141"/>
                </a:lnTo>
                <a:lnTo>
                  <a:pt x="613" y="135"/>
                </a:lnTo>
                <a:lnTo>
                  <a:pt x="626" y="161"/>
                </a:lnTo>
                <a:lnTo>
                  <a:pt x="639" y="188"/>
                </a:lnTo>
                <a:lnTo>
                  <a:pt x="666" y="208"/>
                </a:lnTo>
                <a:lnTo>
                  <a:pt x="693" y="208"/>
                </a:lnTo>
                <a:lnTo>
                  <a:pt x="713" y="168"/>
                </a:lnTo>
              </a:path>
            </a:pathLst>
          </a:custGeom>
          <a:solidFill>
            <a:srgbClr val="000066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97" name="Freeform 23"/>
          <p:cNvSpPr>
            <a:spLocks/>
          </p:cNvSpPr>
          <p:nvPr/>
        </p:nvSpPr>
        <p:spPr bwMode="auto">
          <a:xfrm>
            <a:off x="4962525" y="1685925"/>
            <a:ext cx="265113" cy="257175"/>
          </a:xfrm>
          <a:custGeom>
            <a:avLst/>
            <a:gdLst>
              <a:gd name="T0" fmla="*/ 0 w 188"/>
              <a:gd name="T1" fmla="*/ 2147483647 h 162"/>
              <a:gd name="T2" fmla="*/ 2147483647 w 188"/>
              <a:gd name="T3" fmla="*/ 2147483647 h 162"/>
              <a:gd name="T4" fmla="*/ 2147483647 w 188"/>
              <a:gd name="T5" fmla="*/ 2147483647 h 162"/>
              <a:gd name="T6" fmla="*/ 2147483647 w 188"/>
              <a:gd name="T7" fmla="*/ 2147483647 h 162"/>
              <a:gd name="T8" fmla="*/ 2147483647 w 188"/>
              <a:gd name="T9" fmla="*/ 2147483647 h 162"/>
              <a:gd name="T10" fmla="*/ 2147483647 w 188"/>
              <a:gd name="T11" fmla="*/ 2147483647 h 162"/>
              <a:gd name="T12" fmla="*/ 2147483647 w 188"/>
              <a:gd name="T13" fmla="*/ 2147483647 h 162"/>
              <a:gd name="T14" fmla="*/ 2147483647 w 188"/>
              <a:gd name="T15" fmla="*/ 2147483647 h 162"/>
              <a:gd name="T16" fmla="*/ 2147483647 w 188"/>
              <a:gd name="T17" fmla="*/ 2147483647 h 162"/>
              <a:gd name="T18" fmla="*/ 2147483647 w 188"/>
              <a:gd name="T19" fmla="*/ 2147483647 h 162"/>
              <a:gd name="T20" fmla="*/ 2147483647 w 188"/>
              <a:gd name="T21" fmla="*/ 2147483647 h 162"/>
              <a:gd name="T22" fmla="*/ 2147483647 w 188"/>
              <a:gd name="T23" fmla="*/ 2147483647 h 162"/>
              <a:gd name="T24" fmla="*/ 2147483647 w 188"/>
              <a:gd name="T25" fmla="*/ 2147483647 h 162"/>
              <a:gd name="T26" fmla="*/ 2147483647 w 188"/>
              <a:gd name="T27" fmla="*/ 2147483647 h 162"/>
              <a:gd name="T28" fmla="*/ 2147483647 w 188"/>
              <a:gd name="T29" fmla="*/ 0 h 162"/>
              <a:gd name="T30" fmla="*/ 2147483647 w 188"/>
              <a:gd name="T31" fmla="*/ 0 h 162"/>
              <a:gd name="T32" fmla="*/ 2147483647 w 188"/>
              <a:gd name="T33" fmla="*/ 0 h 162"/>
              <a:gd name="T34" fmla="*/ 2147483647 w 188"/>
              <a:gd name="T35" fmla="*/ 2147483647 h 162"/>
              <a:gd name="T36" fmla="*/ 2147483647 w 188"/>
              <a:gd name="T37" fmla="*/ 2147483647 h 162"/>
              <a:gd name="T38" fmla="*/ 2147483647 w 188"/>
              <a:gd name="T39" fmla="*/ 2147483647 h 162"/>
              <a:gd name="T40" fmla="*/ 2147483647 w 188"/>
              <a:gd name="T41" fmla="*/ 2147483647 h 162"/>
              <a:gd name="T42" fmla="*/ 2147483647 w 188"/>
              <a:gd name="T43" fmla="*/ 2147483647 h 162"/>
              <a:gd name="T44" fmla="*/ 2147483647 w 188"/>
              <a:gd name="T45" fmla="*/ 2147483647 h 162"/>
              <a:gd name="T46" fmla="*/ 0 w 188"/>
              <a:gd name="T47" fmla="*/ 2147483647 h 16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88"/>
              <a:gd name="T73" fmla="*/ 0 h 162"/>
              <a:gd name="T74" fmla="*/ 188 w 188"/>
              <a:gd name="T75" fmla="*/ 162 h 16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88" h="162">
                <a:moveTo>
                  <a:pt x="0" y="148"/>
                </a:moveTo>
                <a:lnTo>
                  <a:pt x="20" y="141"/>
                </a:lnTo>
                <a:lnTo>
                  <a:pt x="47" y="148"/>
                </a:lnTo>
                <a:lnTo>
                  <a:pt x="74" y="161"/>
                </a:lnTo>
                <a:lnTo>
                  <a:pt x="101" y="161"/>
                </a:lnTo>
                <a:lnTo>
                  <a:pt x="127" y="155"/>
                </a:lnTo>
                <a:lnTo>
                  <a:pt x="154" y="148"/>
                </a:lnTo>
                <a:lnTo>
                  <a:pt x="181" y="141"/>
                </a:lnTo>
                <a:lnTo>
                  <a:pt x="187" y="121"/>
                </a:lnTo>
                <a:lnTo>
                  <a:pt x="174" y="94"/>
                </a:lnTo>
                <a:lnTo>
                  <a:pt x="141" y="88"/>
                </a:lnTo>
                <a:lnTo>
                  <a:pt x="134" y="67"/>
                </a:lnTo>
                <a:lnTo>
                  <a:pt x="154" y="54"/>
                </a:lnTo>
                <a:lnTo>
                  <a:pt x="167" y="27"/>
                </a:lnTo>
                <a:lnTo>
                  <a:pt x="181" y="0"/>
                </a:lnTo>
                <a:lnTo>
                  <a:pt x="160" y="0"/>
                </a:lnTo>
                <a:lnTo>
                  <a:pt x="134" y="0"/>
                </a:lnTo>
                <a:lnTo>
                  <a:pt x="107" y="7"/>
                </a:lnTo>
                <a:lnTo>
                  <a:pt x="87" y="34"/>
                </a:lnTo>
                <a:lnTo>
                  <a:pt x="67" y="34"/>
                </a:lnTo>
                <a:lnTo>
                  <a:pt x="47" y="61"/>
                </a:lnTo>
                <a:lnTo>
                  <a:pt x="47" y="88"/>
                </a:lnTo>
                <a:lnTo>
                  <a:pt x="27" y="114"/>
                </a:lnTo>
                <a:lnTo>
                  <a:pt x="0" y="148"/>
                </a:lnTo>
              </a:path>
            </a:pathLst>
          </a:custGeom>
          <a:solidFill>
            <a:srgbClr val="51DC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98" name="Freeform 24"/>
          <p:cNvSpPr>
            <a:spLocks/>
          </p:cNvSpPr>
          <p:nvPr/>
        </p:nvSpPr>
        <p:spPr bwMode="auto">
          <a:xfrm>
            <a:off x="3032125" y="3321050"/>
            <a:ext cx="354013" cy="269875"/>
          </a:xfrm>
          <a:custGeom>
            <a:avLst/>
            <a:gdLst>
              <a:gd name="T0" fmla="*/ 2147483647 w 251"/>
              <a:gd name="T1" fmla="*/ 2147483647 h 170"/>
              <a:gd name="T2" fmla="*/ 2147483647 w 251"/>
              <a:gd name="T3" fmla="*/ 2147483647 h 170"/>
              <a:gd name="T4" fmla="*/ 2147483647 w 251"/>
              <a:gd name="T5" fmla="*/ 2147483647 h 170"/>
              <a:gd name="T6" fmla="*/ 2147483647 w 251"/>
              <a:gd name="T7" fmla="*/ 2147483647 h 170"/>
              <a:gd name="T8" fmla="*/ 2147483647 w 251"/>
              <a:gd name="T9" fmla="*/ 2147483647 h 170"/>
              <a:gd name="T10" fmla="*/ 2147483647 w 251"/>
              <a:gd name="T11" fmla="*/ 2147483647 h 170"/>
              <a:gd name="T12" fmla="*/ 2147483647 w 251"/>
              <a:gd name="T13" fmla="*/ 2147483647 h 170"/>
              <a:gd name="T14" fmla="*/ 2147483647 w 251"/>
              <a:gd name="T15" fmla="*/ 2147483647 h 170"/>
              <a:gd name="T16" fmla="*/ 2147483647 w 251"/>
              <a:gd name="T17" fmla="*/ 0 h 170"/>
              <a:gd name="T18" fmla="*/ 2147483647 w 251"/>
              <a:gd name="T19" fmla="*/ 2147483647 h 170"/>
              <a:gd name="T20" fmla="*/ 2147483647 w 251"/>
              <a:gd name="T21" fmla="*/ 2147483647 h 170"/>
              <a:gd name="T22" fmla="*/ 2147483647 w 251"/>
              <a:gd name="T23" fmla="*/ 2147483647 h 170"/>
              <a:gd name="T24" fmla="*/ 2147483647 w 251"/>
              <a:gd name="T25" fmla="*/ 2147483647 h 170"/>
              <a:gd name="T26" fmla="*/ 2147483647 w 251"/>
              <a:gd name="T27" fmla="*/ 2147483647 h 170"/>
              <a:gd name="T28" fmla="*/ 2147483647 w 251"/>
              <a:gd name="T29" fmla="*/ 2147483647 h 170"/>
              <a:gd name="T30" fmla="*/ 2147483647 w 251"/>
              <a:gd name="T31" fmla="*/ 2147483647 h 170"/>
              <a:gd name="T32" fmla="*/ 0 w 251"/>
              <a:gd name="T33" fmla="*/ 2147483647 h 170"/>
              <a:gd name="T34" fmla="*/ 2147483647 w 251"/>
              <a:gd name="T35" fmla="*/ 2147483647 h 170"/>
              <a:gd name="T36" fmla="*/ 2147483647 w 251"/>
              <a:gd name="T37" fmla="*/ 2147483647 h 1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51"/>
              <a:gd name="T58" fmla="*/ 0 h 170"/>
              <a:gd name="T59" fmla="*/ 251 w 251"/>
              <a:gd name="T60" fmla="*/ 170 h 1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51" h="170">
                <a:moveTo>
                  <a:pt x="75" y="94"/>
                </a:moveTo>
                <a:lnTo>
                  <a:pt x="102" y="88"/>
                </a:lnTo>
                <a:lnTo>
                  <a:pt x="129" y="75"/>
                </a:lnTo>
                <a:lnTo>
                  <a:pt x="156" y="67"/>
                </a:lnTo>
                <a:lnTo>
                  <a:pt x="175" y="40"/>
                </a:lnTo>
                <a:lnTo>
                  <a:pt x="183" y="20"/>
                </a:lnTo>
                <a:lnTo>
                  <a:pt x="162" y="13"/>
                </a:lnTo>
                <a:lnTo>
                  <a:pt x="183" y="6"/>
                </a:lnTo>
                <a:lnTo>
                  <a:pt x="210" y="0"/>
                </a:lnTo>
                <a:lnTo>
                  <a:pt x="216" y="27"/>
                </a:lnTo>
                <a:lnTo>
                  <a:pt x="210" y="48"/>
                </a:lnTo>
                <a:lnTo>
                  <a:pt x="216" y="75"/>
                </a:lnTo>
                <a:lnTo>
                  <a:pt x="223" y="102"/>
                </a:lnTo>
                <a:lnTo>
                  <a:pt x="250" y="121"/>
                </a:lnTo>
                <a:lnTo>
                  <a:pt x="135" y="108"/>
                </a:lnTo>
                <a:lnTo>
                  <a:pt x="67" y="169"/>
                </a:lnTo>
                <a:lnTo>
                  <a:pt x="0" y="169"/>
                </a:lnTo>
                <a:lnTo>
                  <a:pt x="13" y="102"/>
                </a:lnTo>
                <a:lnTo>
                  <a:pt x="75" y="94"/>
                </a:lnTo>
              </a:path>
            </a:pathLst>
          </a:custGeom>
          <a:solidFill>
            <a:srgbClr val="000066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99" name="Rectangle 25"/>
          <p:cNvSpPr>
            <a:spLocks noChangeArrowheads="1"/>
          </p:cNvSpPr>
          <p:nvPr/>
        </p:nvSpPr>
        <p:spPr bwMode="auto">
          <a:xfrm>
            <a:off x="3143250" y="4391025"/>
            <a:ext cx="19399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200" b="1">
                <a:solidFill>
                  <a:schemeClr val="bg1"/>
                </a:solidFill>
              </a:rPr>
              <a:t>40’ FEDERAL CHANNEL</a:t>
            </a:r>
            <a:br>
              <a:rPr lang="en-US" sz="1200" b="1">
                <a:solidFill>
                  <a:schemeClr val="bg1"/>
                </a:solidFill>
              </a:rPr>
            </a:br>
            <a:r>
              <a:rPr lang="en-US" sz="1200" b="1">
                <a:solidFill>
                  <a:schemeClr val="bg1"/>
                </a:solidFill>
              </a:rPr>
              <a:t>400’ – 1200’ wide</a:t>
            </a:r>
          </a:p>
        </p:txBody>
      </p:sp>
      <p:sp>
        <p:nvSpPr>
          <p:cNvPr id="24600" name="Rectangle 26"/>
          <p:cNvSpPr>
            <a:spLocks noChangeArrowheads="1"/>
          </p:cNvSpPr>
          <p:nvPr/>
        </p:nvSpPr>
        <p:spPr bwMode="auto">
          <a:xfrm>
            <a:off x="5697538" y="1922463"/>
            <a:ext cx="619125" cy="511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900" b="1">
                <a:solidFill>
                  <a:schemeClr val="tx2"/>
                </a:solidFill>
              </a:rPr>
              <a:t>FORT </a:t>
            </a:r>
          </a:p>
          <a:p>
            <a:pPr algn="ctr" eaLnBrk="0" hangingPunct="0"/>
            <a:r>
              <a:rPr lang="en-US" sz="900" b="1">
                <a:solidFill>
                  <a:schemeClr val="tx2"/>
                </a:solidFill>
              </a:rPr>
              <a:t>GEORGE</a:t>
            </a:r>
          </a:p>
          <a:p>
            <a:pPr algn="ctr" eaLnBrk="0" hangingPunct="0"/>
            <a:r>
              <a:rPr lang="en-US" sz="900" b="1">
                <a:solidFill>
                  <a:schemeClr val="tx2"/>
                </a:solidFill>
              </a:rPr>
              <a:t>ISLAND</a:t>
            </a:r>
          </a:p>
        </p:txBody>
      </p:sp>
      <p:sp>
        <p:nvSpPr>
          <p:cNvPr id="24601" name="Line 27"/>
          <p:cNvSpPr>
            <a:spLocks noChangeShapeType="1"/>
          </p:cNvSpPr>
          <p:nvPr/>
        </p:nvSpPr>
        <p:spPr bwMode="auto">
          <a:xfrm flipV="1">
            <a:off x="6597650" y="3071813"/>
            <a:ext cx="133350" cy="2825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03238" y="125413"/>
            <a:ext cx="584041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en-US" sz="3600" b="1" dirty="0" smtClean="0">
                <a:solidFill>
                  <a:srgbClr val="FAFD00"/>
                </a:solidFill>
                <a:latin typeface="Arial" charset="0"/>
              </a:rPr>
              <a:t>Study Overview   </a:t>
            </a:r>
            <a:endParaRPr lang="en-US" sz="2000" b="1" dirty="0">
              <a:solidFill>
                <a:srgbClr val="FAFD00"/>
              </a:solidFill>
              <a:latin typeface="Arial" charset="0"/>
            </a:endParaRP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773113" y="6075363"/>
            <a:ext cx="513238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en-US" sz="2800" b="1">
                <a:solidFill>
                  <a:srgbClr val="FFFFFF"/>
                </a:solidFill>
                <a:latin typeface="Tahoma" pitchFamily="34" charset="0"/>
              </a:rPr>
              <a:t>Jacksonville Harbor, Florida</a:t>
            </a:r>
          </a:p>
        </p:txBody>
      </p:sp>
      <p:sp>
        <p:nvSpPr>
          <p:cNvPr id="24604" name="Rectangle 30"/>
          <p:cNvSpPr>
            <a:spLocks noChangeArrowheads="1"/>
          </p:cNvSpPr>
          <p:nvPr/>
        </p:nvSpPr>
        <p:spPr bwMode="auto">
          <a:xfrm>
            <a:off x="838200" y="1600200"/>
            <a:ext cx="1069975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900" b="1">
                <a:solidFill>
                  <a:srgbClr val="000000"/>
                </a:solidFill>
              </a:rPr>
              <a:t>OIL TERMINALS</a:t>
            </a:r>
          </a:p>
        </p:txBody>
      </p:sp>
      <p:sp>
        <p:nvSpPr>
          <p:cNvPr id="24605" name="Oval 31"/>
          <p:cNvSpPr>
            <a:spLocks noChangeArrowheads="1"/>
          </p:cNvSpPr>
          <p:nvPr/>
        </p:nvSpPr>
        <p:spPr bwMode="auto">
          <a:xfrm>
            <a:off x="1474788" y="2306638"/>
            <a:ext cx="90487" cy="7302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6" name="Oval 32"/>
          <p:cNvSpPr>
            <a:spLocks noChangeArrowheads="1"/>
          </p:cNvSpPr>
          <p:nvPr/>
        </p:nvSpPr>
        <p:spPr bwMode="auto">
          <a:xfrm>
            <a:off x="1898650" y="2230438"/>
            <a:ext cx="88900" cy="7302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7" name="Rectangle 33"/>
          <p:cNvSpPr>
            <a:spLocks noChangeArrowheads="1"/>
          </p:cNvSpPr>
          <p:nvPr/>
        </p:nvSpPr>
        <p:spPr bwMode="auto">
          <a:xfrm rot="2580000">
            <a:off x="2274888" y="2373313"/>
            <a:ext cx="179387" cy="130175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8" name="Freeform 35"/>
          <p:cNvSpPr>
            <a:spLocks/>
          </p:cNvSpPr>
          <p:nvPr/>
        </p:nvSpPr>
        <p:spPr bwMode="auto">
          <a:xfrm>
            <a:off x="2971800" y="2428875"/>
            <a:ext cx="407988" cy="715963"/>
          </a:xfrm>
          <a:custGeom>
            <a:avLst/>
            <a:gdLst>
              <a:gd name="T0" fmla="*/ 0 w 289"/>
              <a:gd name="T1" fmla="*/ 2147483647 h 451"/>
              <a:gd name="T2" fmla="*/ 2147483647 w 289"/>
              <a:gd name="T3" fmla="*/ 2147483647 h 451"/>
              <a:gd name="T4" fmla="*/ 2147483647 w 289"/>
              <a:gd name="T5" fmla="*/ 2147483647 h 451"/>
              <a:gd name="T6" fmla="*/ 2147483647 w 289"/>
              <a:gd name="T7" fmla="*/ 2147483647 h 451"/>
              <a:gd name="T8" fmla="*/ 2147483647 w 289"/>
              <a:gd name="T9" fmla="*/ 0 h 451"/>
              <a:gd name="T10" fmla="*/ 2147483647 w 289"/>
              <a:gd name="T11" fmla="*/ 2147483647 h 451"/>
              <a:gd name="T12" fmla="*/ 0 w 289"/>
              <a:gd name="T13" fmla="*/ 2147483647 h 4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9"/>
              <a:gd name="T22" fmla="*/ 0 h 451"/>
              <a:gd name="T23" fmla="*/ 289 w 289"/>
              <a:gd name="T24" fmla="*/ 451 h 45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9" h="451">
                <a:moveTo>
                  <a:pt x="0" y="450"/>
                </a:moveTo>
                <a:lnTo>
                  <a:pt x="63" y="306"/>
                </a:lnTo>
                <a:lnTo>
                  <a:pt x="144" y="144"/>
                </a:lnTo>
                <a:lnTo>
                  <a:pt x="216" y="27"/>
                </a:lnTo>
                <a:lnTo>
                  <a:pt x="288" y="0"/>
                </a:lnTo>
                <a:lnTo>
                  <a:pt x="252" y="387"/>
                </a:lnTo>
                <a:lnTo>
                  <a:pt x="0" y="450"/>
                </a:lnTo>
              </a:path>
            </a:pathLst>
          </a:custGeom>
          <a:solidFill>
            <a:schemeClr val="hlink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09" name="Freeform 36"/>
          <p:cNvSpPr>
            <a:spLocks/>
          </p:cNvSpPr>
          <p:nvPr/>
        </p:nvSpPr>
        <p:spPr bwMode="auto">
          <a:xfrm>
            <a:off x="3340100" y="2428875"/>
            <a:ext cx="268288" cy="473075"/>
          </a:xfrm>
          <a:custGeom>
            <a:avLst/>
            <a:gdLst>
              <a:gd name="T0" fmla="*/ 2147483647 w 190"/>
              <a:gd name="T1" fmla="*/ 0 h 298"/>
              <a:gd name="T2" fmla="*/ 0 w 190"/>
              <a:gd name="T3" fmla="*/ 2147483647 h 298"/>
              <a:gd name="T4" fmla="*/ 2147483647 w 190"/>
              <a:gd name="T5" fmla="*/ 2147483647 h 298"/>
              <a:gd name="T6" fmla="*/ 2147483647 w 190"/>
              <a:gd name="T7" fmla="*/ 2147483647 h 298"/>
              <a:gd name="T8" fmla="*/ 2147483647 w 190"/>
              <a:gd name="T9" fmla="*/ 0 h 298"/>
              <a:gd name="T10" fmla="*/ 2147483647 w 190"/>
              <a:gd name="T11" fmla="*/ 0 h 2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0"/>
              <a:gd name="T19" fmla="*/ 0 h 298"/>
              <a:gd name="T20" fmla="*/ 190 w 190"/>
              <a:gd name="T21" fmla="*/ 298 h 2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0" h="298">
                <a:moveTo>
                  <a:pt x="27" y="0"/>
                </a:moveTo>
                <a:lnTo>
                  <a:pt x="0" y="297"/>
                </a:lnTo>
                <a:lnTo>
                  <a:pt x="189" y="288"/>
                </a:lnTo>
                <a:lnTo>
                  <a:pt x="144" y="9"/>
                </a:lnTo>
                <a:lnTo>
                  <a:pt x="99" y="0"/>
                </a:lnTo>
                <a:lnTo>
                  <a:pt x="27" y="0"/>
                </a:lnTo>
              </a:path>
            </a:pathLst>
          </a:custGeom>
          <a:solidFill>
            <a:schemeClr val="hlink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10" name="Freeform 37"/>
          <p:cNvSpPr>
            <a:spLocks/>
          </p:cNvSpPr>
          <p:nvPr/>
        </p:nvSpPr>
        <p:spPr bwMode="auto">
          <a:xfrm>
            <a:off x="3429000" y="2928938"/>
            <a:ext cx="280988" cy="101600"/>
          </a:xfrm>
          <a:custGeom>
            <a:avLst/>
            <a:gdLst>
              <a:gd name="T0" fmla="*/ 0 w 199"/>
              <a:gd name="T1" fmla="*/ 2147483647 h 64"/>
              <a:gd name="T2" fmla="*/ 2147483647 w 199"/>
              <a:gd name="T3" fmla="*/ 0 h 64"/>
              <a:gd name="T4" fmla="*/ 2147483647 w 199"/>
              <a:gd name="T5" fmla="*/ 2147483647 h 64"/>
              <a:gd name="T6" fmla="*/ 0 w 199"/>
              <a:gd name="T7" fmla="*/ 2147483647 h 64"/>
              <a:gd name="T8" fmla="*/ 0 w 199"/>
              <a:gd name="T9" fmla="*/ 2147483647 h 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9"/>
              <a:gd name="T16" fmla="*/ 0 h 64"/>
              <a:gd name="T17" fmla="*/ 199 w 199"/>
              <a:gd name="T18" fmla="*/ 64 h 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9" h="64">
                <a:moveTo>
                  <a:pt x="0" y="9"/>
                </a:moveTo>
                <a:lnTo>
                  <a:pt x="180" y="0"/>
                </a:lnTo>
                <a:lnTo>
                  <a:pt x="198" y="45"/>
                </a:lnTo>
                <a:lnTo>
                  <a:pt x="0" y="63"/>
                </a:lnTo>
                <a:lnTo>
                  <a:pt x="0" y="9"/>
                </a:lnTo>
              </a:path>
            </a:pathLst>
          </a:custGeom>
          <a:solidFill>
            <a:schemeClr val="hlink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11" name="Freeform 38"/>
          <p:cNvSpPr>
            <a:spLocks/>
          </p:cNvSpPr>
          <p:nvPr/>
        </p:nvSpPr>
        <p:spPr bwMode="auto">
          <a:xfrm>
            <a:off x="4686300" y="3200400"/>
            <a:ext cx="357188" cy="373063"/>
          </a:xfrm>
          <a:custGeom>
            <a:avLst/>
            <a:gdLst>
              <a:gd name="T0" fmla="*/ 2147483647 w 253"/>
              <a:gd name="T1" fmla="*/ 2147483647 h 235"/>
              <a:gd name="T2" fmla="*/ 2147483647 w 253"/>
              <a:gd name="T3" fmla="*/ 0 h 235"/>
              <a:gd name="T4" fmla="*/ 2147483647 w 253"/>
              <a:gd name="T5" fmla="*/ 2147483647 h 235"/>
              <a:gd name="T6" fmla="*/ 2147483647 w 253"/>
              <a:gd name="T7" fmla="*/ 2147483647 h 235"/>
              <a:gd name="T8" fmla="*/ 2147483647 w 253"/>
              <a:gd name="T9" fmla="*/ 2147483647 h 235"/>
              <a:gd name="T10" fmla="*/ 2147483647 w 253"/>
              <a:gd name="T11" fmla="*/ 2147483647 h 235"/>
              <a:gd name="T12" fmla="*/ 2147483647 w 253"/>
              <a:gd name="T13" fmla="*/ 2147483647 h 235"/>
              <a:gd name="T14" fmla="*/ 2147483647 w 253"/>
              <a:gd name="T15" fmla="*/ 2147483647 h 235"/>
              <a:gd name="T16" fmla="*/ 2147483647 w 253"/>
              <a:gd name="T17" fmla="*/ 2147483647 h 235"/>
              <a:gd name="T18" fmla="*/ 2147483647 w 253"/>
              <a:gd name="T19" fmla="*/ 2147483647 h 235"/>
              <a:gd name="T20" fmla="*/ 2147483647 w 253"/>
              <a:gd name="T21" fmla="*/ 2147483647 h 235"/>
              <a:gd name="T22" fmla="*/ 0 w 253"/>
              <a:gd name="T23" fmla="*/ 2147483647 h 235"/>
              <a:gd name="T24" fmla="*/ 2147483647 w 253"/>
              <a:gd name="T25" fmla="*/ 2147483647 h 235"/>
              <a:gd name="T26" fmla="*/ 2147483647 w 253"/>
              <a:gd name="T27" fmla="*/ 2147483647 h 23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53"/>
              <a:gd name="T43" fmla="*/ 0 h 235"/>
              <a:gd name="T44" fmla="*/ 253 w 253"/>
              <a:gd name="T45" fmla="*/ 235 h 23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53" h="235">
                <a:moveTo>
                  <a:pt x="45" y="9"/>
                </a:moveTo>
                <a:lnTo>
                  <a:pt x="117" y="0"/>
                </a:lnTo>
                <a:lnTo>
                  <a:pt x="207" y="9"/>
                </a:lnTo>
                <a:lnTo>
                  <a:pt x="243" y="36"/>
                </a:lnTo>
                <a:lnTo>
                  <a:pt x="252" y="72"/>
                </a:lnTo>
                <a:lnTo>
                  <a:pt x="252" y="117"/>
                </a:lnTo>
                <a:lnTo>
                  <a:pt x="225" y="198"/>
                </a:lnTo>
                <a:lnTo>
                  <a:pt x="189" y="225"/>
                </a:lnTo>
                <a:lnTo>
                  <a:pt x="153" y="234"/>
                </a:lnTo>
                <a:lnTo>
                  <a:pt x="99" y="216"/>
                </a:lnTo>
                <a:lnTo>
                  <a:pt x="63" y="162"/>
                </a:lnTo>
                <a:lnTo>
                  <a:pt x="0" y="81"/>
                </a:lnTo>
                <a:lnTo>
                  <a:pt x="9" y="54"/>
                </a:lnTo>
                <a:lnTo>
                  <a:pt x="45" y="9"/>
                </a:lnTo>
              </a:path>
            </a:pathLst>
          </a:custGeom>
          <a:solidFill>
            <a:srgbClr val="F6BF69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12" name="Rectangle 39"/>
          <p:cNvSpPr>
            <a:spLocks noChangeArrowheads="1"/>
          </p:cNvSpPr>
          <p:nvPr/>
        </p:nvSpPr>
        <p:spPr bwMode="auto">
          <a:xfrm>
            <a:off x="2752725" y="1524000"/>
            <a:ext cx="914400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900" b="1">
                <a:solidFill>
                  <a:schemeClr val="tx2"/>
                </a:solidFill>
              </a:rPr>
              <a:t>JEA</a:t>
            </a:r>
          </a:p>
          <a:p>
            <a:pPr algn="ctr" eaLnBrk="0" hangingPunct="0"/>
            <a:r>
              <a:rPr lang="en-US" sz="900" b="1">
                <a:solidFill>
                  <a:schemeClr val="tx2"/>
                </a:solidFill>
              </a:rPr>
              <a:t>FUEL DOCK</a:t>
            </a:r>
          </a:p>
        </p:txBody>
      </p:sp>
      <p:sp>
        <p:nvSpPr>
          <p:cNvPr id="24613" name="Rectangle 40"/>
          <p:cNvSpPr>
            <a:spLocks noChangeArrowheads="1"/>
          </p:cNvSpPr>
          <p:nvPr/>
        </p:nvSpPr>
        <p:spPr bwMode="auto">
          <a:xfrm>
            <a:off x="3048000" y="2667000"/>
            <a:ext cx="457200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900" b="1">
                <a:solidFill>
                  <a:schemeClr val="tx2"/>
                </a:solidFill>
              </a:rPr>
              <a:t>JPA</a:t>
            </a:r>
            <a:r>
              <a:rPr lang="en-US" sz="1000" b="1">
                <a:solidFill>
                  <a:schemeClr val="tx2"/>
                </a:solidFill>
              </a:rPr>
              <a:t>          </a:t>
            </a:r>
            <a:endParaRPr lang="en-US" sz="900" b="1">
              <a:solidFill>
                <a:schemeClr val="tx2"/>
              </a:solidFill>
            </a:endParaRPr>
          </a:p>
        </p:txBody>
      </p:sp>
      <p:sp>
        <p:nvSpPr>
          <p:cNvPr id="24614" name="Rectangle 41"/>
          <p:cNvSpPr>
            <a:spLocks noChangeArrowheads="1"/>
          </p:cNvSpPr>
          <p:nvPr/>
        </p:nvSpPr>
        <p:spPr bwMode="auto">
          <a:xfrm>
            <a:off x="1524000" y="3962400"/>
            <a:ext cx="1543050" cy="546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000" b="1">
                <a:solidFill>
                  <a:schemeClr val="tx2"/>
                </a:solidFill>
              </a:rPr>
              <a:t>BARTRAM ISLAND</a:t>
            </a:r>
          </a:p>
          <a:p>
            <a:pPr algn="ctr" eaLnBrk="0" hangingPunct="0"/>
            <a:r>
              <a:rPr lang="en-US" sz="1000" b="1">
                <a:solidFill>
                  <a:schemeClr val="tx2"/>
                </a:solidFill>
              </a:rPr>
              <a:t>DREDGED MATERIAL </a:t>
            </a:r>
          </a:p>
          <a:p>
            <a:pPr algn="ctr" eaLnBrk="0" hangingPunct="0"/>
            <a:r>
              <a:rPr lang="en-US" sz="1000" b="1">
                <a:solidFill>
                  <a:schemeClr val="tx2"/>
                </a:solidFill>
              </a:rPr>
              <a:t>SITES</a:t>
            </a:r>
          </a:p>
        </p:txBody>
      </p:sp>
      <p:sp>
        <p:nvSpPr>
          <p:cNvPr id="24615" name="Line 42"/>
          <p:cNvSpPr>
            <a:spLocks noChangeShapeType="1"/>
          </p:cNvSpPr>
          <p:nvPr/>
        </p:nvSpPr>
        <p:spPr bwMode="auto">
          <a:xfrm flipV="1">
            <a:off x="3146425" y="1905000"/>
            <a:ext cx="15875" cy="4222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16" name="Oval 43"/>
          <p:cNvSpPr>
            <a:spLocks noChangeArrowheads="1"/>
          </p:cNvSpPr>
          <p:nvPr/>
        </p:nvSpPr>
        <p:spPr bwMode="auto">
          <a:xfrm>
            <a:off x="3074988" y="2273300"/>
            <a:ext cx="90487" cy="7302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17" name="Freeform 44"/>
          <p:cNvSpPr>
            <a:spLocks/>
          </p:cNvSpPr>
          <p:nvPr/>
        </p:nvSpPr>
        <p:spPr bwMode="auto">
          <a:xfrm>
            <a:off x="4105275" y="3219450"/>
            <a:ext cx="246063" cy="1209675"/>
          </a:xfrm>
          <a:custGeom>
            <a:avLst/>
            <a:gdLst>
              <a:gd name="T0" fmla="*/ 0 w 397"/>
              <a:gd name="T1" fmla="*/ 2147483647 h 1135"/>
              <a:gd name="T2" fmla="*/ 2147483647 w 397"/>
              <a:gd name="T3" fmla="*/ 0 h 1135"/>
              <a:gd name="T4" fmla="*/ 0 60000 65536"/>
              <a:gd name="T5" fmla="*/ 0 60000 65536"/>
              <a:gd name="T6" fmla="*/ 0 w 397"/>
              <a:gd name="T7" fmla="*/ 0 h 1135"/>
              <a:gd name="T8" fmla="*/ 397 w 397"/>
              <a:gd name="T9" fmla="*/ 1135 h 11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97" h="1135">
                <a:moveTo>
                  <a:pt x="0" y="1134"/>
                </a:moveTo>
                <a:lnTo>
                  <a:pt x="396" y="0"/>
                </a:lnTo>
              </a:path>
            </a:pathLst>
          </a:custGeom>
          <a:noFill/>
          <a:ln w="28575" cap="rnd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18" name="Rectangle 46"/>
          <p:cNvSpPr>
            <a:spLocks noChangeArrowheads="1"/>
          </p:cNvSpPr>
          <p:nvPr/>
        </p:nvSpPr>
        <p:spPr bwMode="auto">
          <a:xfrm>
            <a:off x="7285038" y="3214688"/>
            <a:ext cx="1331912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100" b="1" dirty="0">
                <a:solidFill>
                  <a:srgbClr val="FFFFFF"/>
                </a:solidFill>
                <a:latin typeface="Tahoma" pitchFamily="34" charset="0"/>
              </a:rPr>
              <a:t>BEACH QUALITY</a:t>
            </a:r>
          </a:p>
          <a:p>
            <a:pPr algn="ctr" eaLnBrk="0" hangingPunct="0"/>
            <a:r>
              <a:rPr lang="en-US" sz="1100" b="1" dirty="0">
                <a:solidFill>
                  <a:srgbClr val="FFFFFF"/>
                </a:solidFill>
                <a:latin typeface="Tahoma" pitchFamily="34" charset="0"/>
              </a:rPr>
              <a:t>DREDGED</a:t>
            </a:r>
          </a:p>
          <a:p>
            <a:pPr algn="ctr" eaLnBrk="0" hangingPunct="0"/>
            <a:r>
              <a:rPr lang="en-US" sz="1100" b="1" dirty="0">
                <a:solidFill>
                  <a:srgbClr val="FFFFFF"/>
                </a:solidFill>
                <a:latin typeface="Tahoma" pitchFamily="34" charset="0"/>
              </a:rPr>
              <a:t> MATERIAL</a:t>
            </a:r>
          </a:p>
          <a:p>
            <a:pPr algn="ctr" eaLnBrk="0" hangingPunct="0"/>
            <a:r>
              <a:rPr lang="en-US" sz="1100" b="1" dirty="0">
                <a:solidFill>
                  <a:srgbClr val="FFFFFF"/>
                </a:solidFill>
                <a:latin typeface="Tahoma" pitchFamily="34" charset="0"/>
              </a:rPr>
              <a:t>PLACEMENT</a:t>
            </a:r>
          </a:p>
        </p:txBody>
      </p:sp>
      <p:sp>
        <p:nvSpPr>
          <p:cNvPr id="24619" name="Line 47"/>
          <p:cNvSpPr>
            <a:spLocks noChangeShapeType="1"/>
          </p:cNvSpPr>
          <p:nvPr/>
        </p:nvSpPr>
        <p:spPr bwMode="auto">
          <a:xfrm flipH="1" flipV="1">
            <a:off x="1330325" y="1779588"/>
            <a:ext cx="203200" cy="547687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20" name="Freeform 48"/>
          <p:cNvSpPr>
            <a:spLocks/>
          </p:cNvSpPr>
          <p:nvPr/>
        </p:nvSpPr>
        <p:spPr bwMode="auto">
          <a:xfrm>
            <a:off x="1333500" y="1778000"/>
            <a:ext cx="588963" cy="441325"/>
          </a:xfrm>
          <a:custGeom>
            <a:avLst/>
            <a:gdLst>
              <a:gd name="T0" fmla="*/ 2147483647 w 459"/>
              <a:gd name="T1" fmla="*/ 2147483647 h 380"/>
              <a:gd name="T2" fmla="*/ 0 w 459"/>
              <a:gd name="T3" fmla="*/ 0 h 380"/>
              <a:gd name="T4" fmla="*/ 0 60000 65536"/>
              <a:gd name="T5" fmla="*/ 0 60000 65536"/>
              <a:gd name="T6" fmla="*/ 0 w 459"/>
              <a:gd name="T7" fmla="*/ 0 h 380"/>
              <a:gd name="T8" fmla="*/ 459 w 459"/>
              <a:gd name="T9" fmla="*/ 380 h 3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9" h="380">
                <a:moveTo>
                  <a:pt x="459" y="380"/>
                </a:moveTo>
                <a:lnTo>
                  <a:pt x="0" y="0"/>
                </a:ln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21" name="Line 49"/>
          <p:cNvSpPr>
            <a:spLocks noChangeShapeType="1"/>
          </p:cNvSpPr>
          <p:nvPr/>
        </p:nvSpPr>
        <p:spPr bwMode="auto">
          <a:xfrm flipH="1">
            <a:off x="3505200" y="1600200"/>
            <a:ext cx="390525" cy="1371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22" name="Line 50"/>
          <p:cNvSpPr>
            <a:spLocks noChangeShapeType="1"/>
          </p:cNvSpPr>
          <p:nvPr/>
        </p:nvSpPr>
        <p:spPr bwMode="auto">
          <a:xfrm flipH="1" flipV="1">
            <a:off x="7151688" y="3260725"/>
            <a:ext cx="134937" cy="5238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23" name="Rectangle 51"/>
          <p:cNvSpPr>
            <a:spLocks noChangeArrowheads="1"/>
          </p:cNvSpPr>
          <p:nvPr/>
        </p:nvSpPr>
        <p:spPr bwMode="auto">
          <a:xfrm rot="600000">
            <a:off x="1062038" y="4487863"/>
            <a:ext cx="396875" cy="46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</a:rPr>
              <a:t>40’</a:t>
            </a:r>
          </a:p>
          <a:p>
            <a:pPr eaLnBrk="0" hangingPunct="0"/>
            <a:r>
              <a:rPr lang="en-US" sz="1200" b="1">
                <a:solidFill>
                  <a:srgbClr val="FFFFFF"/>
                </a:solidFill>
              </a:rPr>
              <a:t>34’</a:t>
            </a:r>
          </a:p>
        </p:txBody>
      </p:sp>
      <p:sp>
        <p:nvSpPr>
          <p:cNvPr id="24624" name="Line 52"/>
          <p:cNvSpPr>
            <a:spLocks noChangeShapeType="1"/>
          </p:cNvSpPr>
          <p:nvPr/>
        </p:nvSpPr>
        <p:spPr bwMode="auto">
          <a:xfrm>
            <a:off x="820738" y="4643438"/>
            <a:ext cx="695325" cy="112712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25" name="Line 53"/>
          <p:cNvSpPr>
            <a:spLocks noChangeShapeType="1"/>
          </p:cNvSpPr>
          <p:nvPr/>
        </p:nvSpPr>
        <p:spPr bwMode="auto">
          <a:xfrm flipV="1">
            <a:off x="7180263" y="2128838"/>
            <a:ext cx="0" cy="620712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26" name="Rectangle 54"/>
          <p:cNvSpPr>
            <a:spLocks noChangeArrowheads="1"/>
          </p:cNvSpPr>
          <p:nvPr/>
        </p:nvSpPr>
        <p:spPr bwMode="auto">
          <a:xfrm>
            <a:off x="6905625" y="2235200"/>
            <a:ext cx="94932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1000" b="1">
                <a:solidFill>
                  <a:srgbClr val="FFFFFF"/>
                </a:solidFill>
              </a:rPr>
              <a:t>40’   42’</a:t>
            </a:r>
          </a:p>
        </p:txBody>
      </p:sp>
      <p:sp>
        <p:nvSpPr>
          <p:cNvPr id="24627" name="Line 55"/>
          <p:cNvSpPr>
            <a:spLocks noChangeShapeType="1"/>
          </p:cNvSpPr>
          <p:nvPr/>
        </p:nvSpPr>
        <p:spPr bwMode="auto">
          <a:xfrm>
            <a:off x="7173913" y="2879725"/>
            <a:ext cx="792162" cy="95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28" name="Line 56"/>
          <p:cNvSpPr>
            <a:spLocks noChangeShapeType="1"/>
          </p:cNvSpPr>
          <p:nvPr/>
        </p:nvSpPr>
        <p:spPr bwMode="auto">
          <a:xfrm flipV="1">
            <a:off x="7978775" y="2865438"/>
            <a:ext cx="3175" cy="120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29" name="Line 57"/>
          <p:cNvSpPr>
            <a:spLocks noChangeShapeType="1"/>
          </p:cNvSpPr>
          <p:nvPr/>
        </p:nvSpPr>
        <p:spPr bwMode="auto">
          <a:xfrm flipH="1" flipV="1">
            <a:off x="7162800" y="2767013"/>
            <a:ext cx="831850" cy="1158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30" name="Line 58"/>
          <p:cNvSpPr>
            <a:spLocks noChangeShapeType="1"/>
          </p:cNvSpPr>
          <p:nvPr/>
        </p:nvSpPr>
        <p:spPr bwMode="auto">
          <a:xfrm flipH="1">
            <a:off x="6815138" y="2846388"/>
            <a:ext cx="273050" cy="104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31" name="Freeform 59"/>
          <p:cNvSpPr>
            <a:spLocks/>
          </p:cNvSpPr>
          <p:nvPr/>
        </p:nvSpPr>
        <p:spPr bwMode="auto">
          <a:xfrm>
            <a:off x="762000" y="4648200"/>
            <a:ext cx="388938" cy="1000125"/>
          </a:xfrm>
          <a:custGeom>
            <a:avLst/>
            <a:gdLst>
              <a:gd name="T0" fmla="*/ 2147483647 w 245"/>
              <a:gd name="T1" fmla="*/ 2147483647 h 630"/>
              <a:gd name="T2" fmla="*/ 2147483647 w 245"/>
              <a:gd name="T3" fmla="*/ 2147483647 h 630"/>
              <a:gd name="T4" fmla="*/ 2147483647 w 245"/>
              <a:gd name="T5" fmla="*/ 2147483647 h 630"/>
              <a:gd name="T6" fmla="*/ 0 w 245"/>
              <a:gd name="T7" fmla="*/ 2147483647 h 630"/>
              <a:gd name="T8" fmla="*/ 2147483647 w 245"/>
              <a:gd name="T9" fmla="*/ 2147483647 h 630"/>
              <a:gd name="T10" fmla="*/ 2147483647 w 245"/>
              <a:gd name="T11" fmla="*/ 2147483647 h 630"/>
              <a:gd name="T12" fmla="*/ 2147483647 w 245"/>
              <a:gd name="T13" fmla="*/ 2147483647 h 630"/>
              <a:gd name="T14" fmla="*/ 2147483647 w 245"/>
              <a:gd name="T15" fmla="*/ 2147483647 h 630"/>
              <a:gd name="T16" fmla="*/ 2147483647 w 245"/>
              <a:gd name="T17" fmla="*/ 2147483647 h 630"/>
              <a:gd name="T18" fmla="*/ 2147483647 w 245"/>
              <a:gd name="T19" fmla="*/ 0 h 630"/>
              <a:gd name="T20" fmla="*/ 2147483647 w 245"/>
              <a:gd name="T21" fmla="*/ 0 h 63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5"/>
              <a:gd name="T34" fmla="*/ 0 h 630"/>
              <a:gd name="T35" fmla="*/ 245 w 245"/>
              <a:gd name="T36" fmla="*/ 630 h 63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5" h="630">
                <a:moveTo>
                  <a:pt x="206" y="31"/>
                </a:moveTo>
                <a:lnTo>
                  <a:pt x="141" y="403"/>
                </a:lnTo>
                <a:lnTo>
                  <a:pt x="93" y="528"/>
                </a:lnTo>
                <a:lnTo>
                  <a:pt x="0" y="585"/>
                </a:lnTo>
                <a:lnTo>
                  <a:pt x="32" y="630"/>
                </a:lnTo>
                <a:lnTo>
                  <a:pt x="180" y="573"/>
                </a:lnTo>
                <a:lnTo>
                  <a:pt x="198" y="479"/>
                </a:lnTo>
                <a:lnTo>
                  <a:pt x="187" y="398"/>
                </a:lnTo>
                <a:lnTo>
                  <a:pt x="245" y="34"/>
                </a:lnTo>
                <a:lnTo>
                  <a:pt x="214" y="0"/>
                </a:lnTo>
              </a:path>
            </a:pathLst>
          </a:custGeom>
          <a:solidFill>
            <a:srgbClr val="99CCFF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32" name="Freeform 60" descr="Dark downward diagonal"/>
          <p:cNvSpPr>
            <a:spLocks/>
          </p:cNvSpPr>
          <p:nvPr/>
        </p:nvSpPr>
        <p:spPr bwMode="auto">
          <a:xfrm>
            <a:off x="2598738" y="2914650"/>
            <a:ext cx="263525" cy="238125"/>
          </a:xfrm>
          <a:custGeom>
            <a:avLst/>
            <a:gdLst>
              <a:gd name="T0" fmla="*/ 0 w 186"/>
              <a:gd name="T1" fmla="*/ 2147483647 h 150"/>
              <a:gd name="T2" fmla="*/ 2147483647 w 186"/>
              <a:gd name="T3" fmla="*/ 2147483647 h 150"/>
              <a:gd name="T4" fmla="*/ 2147483647 w 186"/>
              <a:gd name="T5" fmla="*/ 2147483647 h 150"/>
              <a:gd name="T6" fmla="*/ 2147483647 w 186"/>
              <a:gd name="T7" fmla="*/ 2147483647 h 150"/>
              <a:gd name="T8" fmla="*/ 2147483647 w 186"/>
              <a:gd name="T9" fmla="*/ 2147483647 h 150"/>
              <a:gd name="T10" fmla="*/ 2147483647 w 186"/>
              <a:gd name="T11" fmla="*/ 0 h 150"/>
              <a:gd name="T12" fmla="*/ 0 w 186"/>
              <a:gd name="T13" fmla="*/ 2147483647 h 1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6"/>
              <a:gd name="T22" fmla="*/ 0 h 150"/>
              <a:gd name="T23" fmla="*/ 186 w 186"/>
              <a:gd name="T24" fmla="*/ 150 h 1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6" h="150">
                <a:moveTo>
                  <a:pt x="0" y="30"/>
                </a:moveTo>
                <a:lnTo>
                  <a:pt x="72" y="96"/>
                </a:lnTo>
                <a:lnTo>
                  <a:pt x="150" y="150"/>
                </a:lnTo>
                <a:lnTo>
                  <a:pt x="186" y="66"/>
                </a:lnTo>
                <a:lnTo>
                  <a:pt x="150" y="12"/>
                </a:lnTo>
                <a:lnTo>
                  <a:pt x="78" y="0"/>
                </a:lnTo>
                <a:lnTo>
                  <a:pt x="0" y="30"/>
                </a:lnTo>
                <a:close/>
              </a:path>
            </a:pathLst>
          </a:custGeom>
          <a:pattFill prst="dkDnDiag">
            <a:fgClr>
              <a:srgbClr val="FFFFFF"/>
            </a:fgClr>
            <a:bgClr>
              <a:schemeClr val="accent2"/>
            </a:bgClr>
          </a:pattFill>
          <a:ln w="12700" cap="rnd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33" name="Oval 61"/>
          <p:cNvSpPr>
            <a:spLocks noChangeArrowheads="1"/>
          </p:cNvSpPr>
          <p:nvPr/>
        </p:nvSpPr>
        <p:spPr bwMode="auto">
          <a:xfrm>
            <a:off x="941388" y="2678113"/>
            <a:ext cx="90487" cy="7302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34" name="Rectangle 62"/>
          <p:cNvSpPr>
            <a:spLocks noChangeArrowheads="1"/>
          </p:cNvSpPr>
          <p:nvPr/>
        </p:nvSpPr>
        <p:spPr bwMode="auto">
          <a:xfrm>
            <a:off x="682625" y="2081213"/>
            <a:ext cx="688975" cy="63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900" b="1">
                <a:solidFill>
                  <a:schemeClr val="tx2"/>
                </a:solidFill>
              </a:rPr>
              <a:t>U.S. NAVY FUEL DEPOT</a:t>
            </a:r>
          </a:p>
        </p:txBody>
      </p:sp>
      <p:sp>
        <p:nvSpPr>
          <p:cNvPr id="24635" name="Oval 63"/>
          <p:cNvSpPr>
            <a:spLocks noChangeArrowheads="1"/>
          </p:cNvSpPr>
          <p:nvPr/>
        </p:nvSpPr>
        <p:spPr bwMode="auto">
          <a:xfrm>
            <a:off x="654050" y="3430588"/>
            <a:ext cx="88900" cy="7302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36" name="Rectangle 64"/>
          <p:cNvSpPr>
            <a:spLocks noChangeArrowheads="1"/>
          </p:cNvSpPr>
          <p:nvPr/>
        </p:nvSpPr>
        <p:spPr bwMode="auto">
          <a:xfrm>
            <a:off x="153988" y="3409950"/>
            <a:ext cx="674687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900" b="1">
                <a:solidFill>
                  <a:schemeClr val="tx2"/>
                </a:solidFill>
              </a:rPr>
              <a:t>ST</a:t>
            </a:r>
          </a:p>
          <a:p>
            <a:pPr algn="ctr" eaLnBrk="0" hangingPunct="0"/>
            <a:r>
              <a:rPr lang="en-US" sz="900" b="1">
                <a:solidFill>
                  <a:schemeClr val="tx2"/>
                </a:solidFill>
              </a:rPr>
              <a:t>SERVICES</a:t>
            </a:r>
          </a:p>
        </p:txBody>
      </p:sp>
      <p:sp>
        <p:nvSpPr>
          <p:cNvPr id="24637" name="Freeform 65"/>
          <p:cNvSpPr>
            <a:spLocks/>
          </p:cNvSpPr>
          <p:nvPr/>
        </p:nvSpPr>
        <p:spPr bwMode="auto">
          <a:xfrm>
            <a:off x="939800" y="4295775"/>
            <a:ext cx="195263" cy="238125"/>
          </a:xfrm>
          <a:custGeom>
            <a:avLst/>
            <a:gdLst>
              <a:gd name="T0" fmla="*/ 2147483647 w 138"/>
              <a:gd name="T1" fmla="*/ 2147483647 h 150"/>
              <a:gd name="T2" fmla="*/ 0 w 138"/>
              <a:gd name="T3" fmla="*/ 2147483647 h 150"/>
              <a:gd name="T4" fmla="*/ 2147483647 w 138"/>
              <a:gd name="T5" fmla="*/ 0 h 150"/>
              <a:gd name="T6" fmla="*/ 2147483647 w 138"/>
              <a:gd name="T7" fmla="*/ 2147483647 h 150"/>
              <a:gd name="T8" fmla="*/ 2147483647 w 138"/>
              <a:gd name="T9" fmla="*/ 2147483647 h 1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8"/>
              <a:gd name="T16" fmla="*/ 0 h 150"/>
              <a:gd name="T17" fmla="*/ 138 w 138"/>
              <a:gd name="T18" fmla="*/ 150 h 1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8" h="150">
                <a:moveTo>
                  <a:pt x="108" y="150"/>
                </a:moveTo>
                <a:lnTo>
                  <a:pt x="0" y="132"/>
                </a:lnTo>
                <a:lnTo>
                  <a:pt x="36" y="0"/>
                </a:lnTo>
                <a:lnTo>
                  <a:pt x="138" y="24"/>
                </a:lnTo>
                <a:lnTo>
                  <a:pt x="108" y="150"/>
                </a:lnTo>
                <a:close/>
              </a:path>
            </a:pathLst>
          </a:custGeom>
          <a:solidFill>
            <a:schemeClr val="hlink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38" name="Oval 66"/>
          <p:cNvSpPr>
            <a:spLocks noChangeArrowheads="1"/>
          </p:cNvSpPr>
          <p:nvPr/>
        </p:nvSpPr>
        <p:spPr bwMode="auto">
          <a:xfrm>
            <a:off x="1035050" y="4097338"/>
            <a:ext cx="80963" cy="777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39" name="Rectangle 67"/>
          <p:cNvSpPr>
            <a:spLocks noChangeArrowheads="1"/>
          </p:cNvSpPr>
          <p:nvPr/>
        </p:nvSpPr>
        <p:spPr bwMode="auto">
          <a:xfrm>
            <a:off x="276225" y="3771900"/>
            <a:ext cx="669925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r" eaLnBrk="0" hangingPunct="0"/>
            <a:r>
              <a:rPr lang="en-US" sz="900" b="1">
                <a:solidFill>
                  <a:schemeClr val="tx2"/>
                </a:solidFill>
              </a:rPr>
              <a:t>CHEVRON</a:t>
            </a:r>
            <a:br>
              <a:rPr lang="en-US" sz="900" b="1">
                <a:solidFill>
                  <a:schemeClr val="tx2"/>
                </a:solidFill>
              </a:rPr>
            </a:br>
            <a:r>
              <a:rPr lang="en-US" sz="900" b="1">
                <a:solidFill>
                  <a:schemeClr val="tx2"/>
                </a:solidFill>
              </a:rPr>
              <a:t>USA</a:t>
            </a:r>
          </a:p>
        </p:txBody>
      </p:sp>
      <p:sp>
        <p:nvSpPr>
          <p:cNvPr id="24640" name="Line 69"/>
          <p:cNvSpPr>
            <a:spLocks noChangeShapeType="1"/>
          </p:cNvSpPr>
          <p:nvPr/>
        </p:nvSpPr>
        <p:spPr bwMode="auto">
          <a:xfrm>
            <a:off x="881063" y="3962400"/>
            <a:ext cx="185737" cy="157163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41" name="Line 70"/>
          <p:cNvSpPr>
            <a:spLocks noChangeShapeType="1"/>
          </p:cNvSpPr>
          <p:nvPr/>
        </p:nvSpPr>
        <p:spPr bwMode="auto">
          <a:xfrm rot="2713480">
            <a:off x="1247518" y="2602284"/>
            <a:ext cx="326557" cy="73197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42" name="Rectangle 72"/>
          <p:cNvSpPr>
            <a:spLocks noChangeArrowheads="1"/>
          </p:cNvSpPr>
          <p:nvPr/>
        </p:nvSpPr>
        <p:spPr bwMode="auto">
          <a:xfrm rot="-5779">
            <a:off x="2790825" y="2308225"/>
            <a:ext cx="387350" cy="407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200" b="1">
                <a:solidFill>
                  <a:srgbClr val="FFFFFF"/>
                </a:solidFill>
              </a:rPr>
              <a:t>38 ’</a:t>
            </a:r>
          </a:p>
          <a:p>
            <a:pPr algn="ctr"/>
            <a:endParaRPr lang="en-US" sz="900" b="1">
              <a:solidFill>
                <a:srgbClr val="FFFFFF"/>
              </a:solidFill>
            </a:endParaRPr>
          </a:p>
        </p:txBody>
      </p:sp>
      <p:sp>
        <p:nvSpPr>
          <p:cNvPr id="24643" name="Freeform 73" descr="Dark horizontal"/>
          <p:cNvSpPr>
            <a:spLocks/>
          </p:cNvSpPr>
          <p:nvPr/>
        </p:nvSpPr>
        <p:spPr bwMode="auto">
          <a:xfrm>
            <a:off x="2806700" y="2403475"/>
            <a:ext cx="401638" cy="815975"/>
          </a:xfrm>
          <a:custGeom>
            <a:avLst/>
            <a:gdLst>
              <a:gd name="T0" fmla="*/ 0 w 253"/>
              <a:gd name="T1" fmla="*/ 2147483647 h 514"/>
              <a:gd name="T2" fmla="*/ 2147483647 w 253"/>
              <a:gd name="T3" fmla="*/ 2147483647 h 514"/>
              <a:gd name="T4" fmla="*/ 2147483647 w 253"/>
              <a:gd name="T5" fmla="*/ 2147483647 h 514"/>
              <a:gd name="T6" fmla="*/ 2147483647 w 253"/>
              <a:gd name="T7" fmla="*/ 2147483647 h 514"/>
              <a:gd name="T8" fmla="*/ 2147483647 w 253"/>
              <a:gd name="T9" fmla="*/ 0 h 514"/>
              <a:gd name="T10" fmla="*/ 2147483647 w 253"/>
              <a:gd name="T11" fmla="*/ 2147483647 h 514"/>
              <a:gd name="T12" fmla="*/ 2147483647 w 253"/>
              <a:gd name="T13" fmla="*/ 2147483647 h 514"/>
              <a:gd name="T14" fmla="*/ 2147483647 w 253"/>
              <a:gd name="T15" fmla="*/ 2147483647 h 514"/>
              <a:gd name="T16" fmla="*/ 2147483647 w 253"/>
              <a:gd name="T17" fmla="*/ 2147483647 h 514"/>
              <a:gd name="T18" fmla="*/ 0 w 253"/>
              <a:gd name="T19" fmla="*/ 2147483647 h 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3"/>
              <a:gd name="T31" fmla="*/ 0 h 514"/>
              <a:gd name="T32" fmla="*/ 253 w 253"/>
              <a:gd name="T33" fmla="*/ 514 h 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3" h="514">
                <a:moveTo>
                  <a:pt x="0" y="514"/>
                </a:moveTo>
                <a:lnTo>
                  <a:pt x="5" y="505"/>
                </a:lnTo>
                <a:lnTo>
                  <a:pt x="37" y="484"/>
                </a:lnTo>
                <a:lnTo>
                  <a:pt x="184" y="100"/>
                </a:lnTo>
                <a:lnTo>
                  <a:pt x="234" y="0"/>
                </a:lnTo>
                <a:lnTo>
                  <a:pt x="253" y="19"/>
                </a:lnTo>
                <a:lnTo>
                  <a:pt x="216" y="73"/>
                </a:lnTo>
                <a:lnTo>
                  <a:pt x="194" y="121"/>
                </a:lnTo>
                <a:lnTo>
                  <a:pt x="59" y="504"/>
                </a:lnTo>
                <a:lnTo>
                  <a:pt x="0" y="514"/>
                </a:lnTo>
              </a:path>
            </a:pathLst>
          </a:custGeom>
          <a:pattFill prst="dkHorz">
            <a:fgClr>
              <a:srgbClr val="00FFFF"/>
            </a:fgClr>
            <a:bgClr>
              <a:srgbClr val="FFFFFF"/>
            </a:bgClr>
          </a:patt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44" name="Line 74"/>
          <p:cNvSpPr>
            <a:spLocks noChangeShapeType="1"/>
          </p:cNvSpPr>
          <p:nvPr/>
        </p:nvSpPr>
        <p:spPr bwMode="auto">
          <a:xfrm flipH="1" flipV="1">
            <a:off x="2971800" y="2530475"/>
            <a:ext cx="25400" cy="32385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45" name="Rectangle 75"/>
          <p:cNvSpPr>
            <a:spLocks noChangeArrowheads="1"/>
          </p:cNvSpPr>
          <p:nvPr/>
        </p:nvSpPr>
        <p:spPr bwMode="auto">
          <a:xfrm>
            <a:off x="2476500" y="1971675"/>
            <a:ext cx="771525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900" b="1">
                <a:solidFill>
                  <a:schemeClr val="tx2"/>
                </a:solidFill>
              </a:rPr>
              <a:t>JPA BULK</a:t>
            </a:r>
          </a:p>
          <a:p>
            <a:pPr eaLnBrk="0" hangingPunct="0"/>
            <a:r>
              <a:rPr lang="en-US" sz="900" b="1">
                <a:solidFill>
                  <a:schemeClr val="tx2"/>
                </a:solidFill>
              </a:rPr>
              <a:t>TERMINAL</a:t>
            </a:r>
          </a:p>
        </p:txBody>
      </p:sp>
      <p:sp>
        <p:nvSpPr>
          <p:cNvPr id="24646" name="Line 76"/>
          <p:cNvSpPr>
            <a:spLocks noChangeShapeType="1"/>
          </p:cNvSpPr>
          <p:nvPr/>
        </p:nvSpPr>
        <p:spPr bwMode="auto">
          <a:xfrm flipV="1">
            <a:off x="2800350" y="2333625"/>
            <a:ext cx="9525" cy="6762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47" name="Rectangle 77"/>
          <p:cNvSpPr>
            <a:spLocks noChangeArrowheads="1"/>
          </p:cNvSpPr>
          <p:nvPr/>
        </p:nvSpPr>
        <p:spPr bwMode="auto">
          <a:xfrm>
            <a:off x="3806825" y="1304925"/>
            <a:ext cx="771525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900" b="1">
                <a:solidFill>
                  <a:schemeClr val="tx2"/>
                </a:solidFill>
              </a:rPr>
              <a:t>JEA COAL</a:t>
            </a:r>
          </a:p>
          <a:p>
            <a:pPr algn="ctr" eaLnBrk="0" hangingPunct="0"/>
            <a:r>
              <a:rPr lang="en-US" sz="900" b="1">
                <a:solidFill>
                  <a:schemeClr val="tx2"/>
                </a:solidFill>
              </a:rPr>
              <a:t>TERMINAL</a:t>
            </a:r>
          </a:p>
        </p:txBody>
      </p:sp>
      <p:sp>
        <p:nvSpPr>
          <p:cNvPr id="24648" name="Line 78"/>
          <p:cNvSpPr>
            <a:spLocks noChangeShapeType="1"/>
          </p:cNvSpPr>
          <p:nvPr/>
        </p:nvSpPr>
        <p:spPr bwMode="auto">
          <a:xfrm flipH="1">
            <a:off x="3962400" y="2362200"/>
            <a:ext cx="152400" cy="2286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49" name="Freeform 79" descr="80%"/>
          <p:cNvSpPr>
            <a:spLocks/>
          </p:cNvSpPr>
          <p:nvPr/>
        </p:nvSpPr>
        <p:spPr bwMode="auto">
          <a:xfrm>
            <a:off x="1093788" y="4008438"/>
            <a:ext cx="171450" cy="693737"/>
          </a:xfrm>
          <a:custGeom>
            <a:avLst/>
            <a:gdLst>
              <a:gd name="T0" fmla="*/ 0 w 108"/>
              <a:gd name="T1" fmla="*/ 2147483647 h 437"/>
              <a:gd name="T2" fmla="*/ 2147483647 w 108"/>
              <a:gd name="T3" fmla="*/ 2147483647 h 437"/>
              <a:gd name="T4" fmla="*/ 2147483647 w 108"/>
              <a:gd name="T5" fmla="*/ 2147483647 h 437"/>
              <a:gd name="T6" fmla="*/ 2147483647 w 108"/>
              <a:gd name="T7" fmla="*/ 0 h 437"/>
              <a:gd name="T8" fmla="*/ 2147483647 w 108"/>
              <a:gd name="T9" fmla="*/ 2147483647 h 437"/>
              <a:gd name="T10" fmla="*/ 2147483647 w 108"/>
              <a:gd name="T11" fmla="*/ 2147483647 h 4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8"/>
              <a:gd name="T19" fmla="*/ 0 h 437"/>
              <a:gd name="T20" fmla="*/ 108 w 108"/>
              <a:gd name="T21" fmla="*/ 437 h 4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8" h="437">
                <a:moveTo>
                  <a:pt x="0" y="429"/>
                </a:moveTo>
                <a:lnTo>
                  <a:pt x="60" y="187"/>
                </a:lnTo>
                <a:lnTo>
                  <a:pt x="33" y="19"/>
                </a:lnTo>
                <a:lnTo>
                  <a:pt x="84" y="0"/>
                </a:lnTo>
                <a:lnTo>
                  <a:pt x="108" y="187"/>
                </a:lnTo>
                <a:lnTo>
                  <a:pt x="37" y="437"/>
                </a:lnTo>
              </a:path>
            </a:pathLst>
          </a:custGeom>
          <a:pattFill prst="pct80">
            <a:fgClr>
              <a:srgbClr val="FF5050"/>
            </a:fgClr>
            <a:bgClr>
              <a:schemeClr val="bg1"/>
            </a:bgClr>
          </a:patt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50" name="Rectangle 80"/>
          <p:cNvSpPr>
            <a:spLocks noChangeArrowheads="1"/>
          </p:cNvSpPr>
          <p:nvPr/>
        </p:nvSpPr>
        <p:spPr bwMode="auto">
          <a:xfrm>
            <a:off x="2209800" y="2286000"/>
            <a:ext cx="403225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900" b="1">
                <a:solidFill>
                  <a:schemeClr val="tx2"/>
                </a:solidFill>
              </a:rPr>
              <a:t>JPA</a:t>
            </a:r>
          </a:p>
        </p:txBody>
      </p:sp>
      <p:sp>
        <p:nvSpPr>
          <p:cNvPr id="24651" name="Line 81"/>
          <p:cNvSpPr>
            <a:spLocks noChangeShapeType="1"/>
          </p:cNvSpPr>
          <p:nvPr/>
        </p:nvSpPr>
        <p:spPr bwMode="auto">
          <a:xfrm flipH="1" flipV="1">
            <a:off x="1981200" y="2819400"/>
            <a:ext cx="381000" cy="1066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52" name="Line 82"/>
          <p:cNvSpPr>
            <a:spLocks noChangeShapeType="1"/>
          </p:cNvSpPr>
          <p:nvPr/>
        </p:nvSpPr>
        <p:spPr bwMode="auto">
          <a:xfrm flipV="1">
            <a:off x="2362200" y="3429000"/>
            <a:ext cx="533400" cy="457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53" name="Rectangle 83"/>
          <p:cNvSpPr>
            <a:spLocks noChangeArrowheads="1"/>
          </p:cNvSpPr>
          <p:nvPr/>
        </p:nvSpPr>
        <p:spPr bwMode="auto">
          <a:xfrm>
            <a:off x="4213225" y="3789363"/>
            <a:ext cx="12842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1000" b="1">
                <a:solidFill>
                  <a:schemeClr val="tx2"/>
                </a:solidFill>
              </a:rPr>
              <a:t>BUCK ISLAND</a:t>
            </a:r>
          </a:p>
        </p:txBody>
      </p:sp>
      <p:sp>
        <p:nvSpPr>
          <p:cNvPr id="24654" name="Freeform 84"/>
          <p:cNvSpPr>
            <a:spLocks/>
          </p:cNvSpPr>
          <p:nvPr/>
        </p:nvSpPr>
        <p:spPr bwMode="auto">
          <a:xfrm>
            <a:off x="5187950" y="3433763"/>
            <a:ext cx="341313" cy="1236662"/>
          </a:xfrm>
          <a:custGeom>
            <a:avLst/>
            <a:gdLst>
              <a:gd name="T0" fmla="*/ 2147483647 w 215"/>
              <a:gd name="T1" fmla="*/ 2147483647 h 779"/>
              <a:gd name="T2" fmla="*/ 2147483647 w 215"/>
              <a:gd name="T3" fmla="*/ 2147483647 h 779"/>
              <a:gd name="T4" fmla="*/ 2147483647 w 215"/>
              <a:gd name="T5" fmla="*/ 2147483647 h 779"/>
              <a:gd name="T6" fmla="*/ 2147483647 w 215"/>
              <a:gd name="T7" fmla="*/ 2147483647 h 779"/>
              <a:gd name="T8" fmla="*/ 2147483647 w 215"/>
              <a:gd name="T9" fmla="*/ 2147483647 h 779"/>
              <a:gd name="T10" fmla="*/ 2147483647 w 215"/>
              <a:gd name="T11" fmla="*/ 2147483647 h 779"/>
              <a:gd name="T12" fmla="*/ 2147483647 w 215"/>
              <a:gd name="T13" fmla="*/ 2147483647 h 779"/>
              <a:gd name="T14" fmla="*/ 2147483647 w 215"/>
              <a:gd name="T15" fmla="*/ 2147483647 h 779"/>
              <a:gd name="T16" fmla="*/ 2147483647 w 215"/>
              <a:gd name="T17" fmla="*/ 2147483647 h 779"/>
              <a:gd name="T18" fmla="*/ 2147483647 w 215"/>
              <a:gd name="T19" fmla="*/ 2147483647 h 779"/>
              <a:gd name="T20" fmla="*/ 2147483647 w 215"/>
              <a:gd name="T21" fmla="*/ 2147483647 h 779"/>
              <a:gd name="T22" fmla="*/ 2147483647 w 215"/>
              <a:gd name="T23" fmla="*/ 2147483647 h 779"/>
              <a:gd name="T24" fmla="*/ 2147483647 w 215"/>
              <a:gd name="T25" fmla="*/ 2147483647 h 779"/>
              <a:gd name="T26" fmla="*/ 2147483647 w 215"/>
              <a:gd name="T27" fmla="*/ 2147483647 h 779"/>
              <a:gd name="T28" fmla="*/ 2147483647 w 215"/>
              <a:gd name="T29" fmla="*/ 2147483647 h 779"/>
              <a:gd name="T30" fmla="*/ 2147483647 w 215"/>
              <a:gd name="T31" fmla="*/ 2147483647 h 779"/>
              <a:gd name="T32" fmla="*/ 2147483647 w 215"/>
              <a:gd name="T33" fmla="*/ 2147483647 h 779"/>
              <a:gd name="T34" fmla="*/ 2147483647 w 215"/>
              <a:gd name="T35" fmla="*/ 2147483647 h 779"/>
              <a:gd name="T36" fmla="*/ 2147483647 w 215"/>
              <a:gd name="T37" fmla="*/ 2147483647 h 779"/>
              <a:gd name="T38" fmla="*/ 2147483647 w 215"/>
              <a:gd name="T39" fmla="*/ 2147483647 h 779"/>
              <a:gd name="T40" fmla="*/ 2147483647 w 215"/>
              <a:gd name="T41" fmla="*/ 2147483647 h 779"/>
              <a:gd name="T42" fmla="*/ 2147483647 w 215"/>
              <a:gd name="T43" fmla="*/ 2147483647 h 779"/>
              <a:gd name="T44" fmla="*/ 2147483647 w 215"/>
              <a:gd name="T45" fmla="*/ 2147483647 h 779"/>
              <a:gd name="T46" fmla="*/ 2147483647 w 215"/>
              <a:gd name="T47" fmla="*/ 2147483647 h 779"/>
              <a:gd name="T48" fmla="*/ 2147483647 w 215"/>
              <a:gd name="T49" fmla="*/ 2147483647 h 779"/>
              <a:gd name="T50" fmla="*/ 2147483647 w 215"/>
              <a:gd name="T51" fmla="*/ 0 h 779"/>
              <a:gd name="T52" fmla="*/ 2147483647 w 215"/>
              <a:gd name="T53" fmla="*/ 2147483647 h 779"/>
              <a:gd name="T54" fmla="*/ 2147483647 w 215"/>
              <a:gd name="T55" fmla="*/ 2147483647 h 779"/>
              <a:gd name="T56" fmla="*/ 2147483647 w 215"/>
              <a:gd name="T57" fmla="*/ 2147483647 h 77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15"/>
              <a:gd name="T88" fmla="*/ 0 h 779"/>
              <a:gd name="T89" fmla="*/ 215 w 215"/>
              <a:gd name="T90" fmla="*/ 779 h 77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15" h="779">
                <a:moveTo>
                  <a:pt x="78" y="42"/>
                </a:moveTo>
                <a:cubicBezTo>
                  <a:pt x="89" y="101"/>
                  <a:pt x="59" y="96"/>
                  <a:pt x="91" y="141"/>
                </a:cubicBezTo>
                <a:cubicBezTo>
                  <a:pt x="76" y="184"/>
                  <a:pt x="111" y="175"/>
                  <a:pt x="91" y="204"/>
                </a:cubicBezTo>
                <a:cubicBezTo>
                  <a:pt x="93" y="228"/>
                  <a:pt x="111" y="252"/>
                  <a:pt x="110" y="276"/>
                </a:cubicBezTo>
                <a:cubicBezTo>
                  <a:pt x="109" y="289"/>
                  <a:pt x="97" y="312"/>
                  <a:pt x="97" y="312"/>
                </a:cubicBezTo>
                <a:cubicBezTo>
                  <a:pt x="103" y="343"/>
                  <a:pt x="135" y="362"/>
                  <a:pt x="145" y="390"/>
                </a:cubicBezTo>
                <a:cubicBezTo>
                  <a:pt x="135" y="433"/>
                  <a:pt x="113" y="478"/>
                  <a:pt x="72" y="504"/>
                </a:cubicBezTo>
                <a:cubicBezTo>
                  <a:pt x="59" y="522"/>
                  <a:pt x="41" y="537"/>
                  <a:pt x="34" y="558"/>
                </a:cubicBezTo>
                <a:cubicBezTo>
                  <a:pt x="30" y="570"/>
                  <a:pt x="21" y="594"/>
                  <a:pt x="21" y="594"/>
                </a:cubicBezTo>
                <a:cubicBezTo>
                  <a:pt x="23" y="620"/>
                  <a:pt x="29" y="646"/>
                  <a:pt x="27" y="672"/>
                </a:cubicBezTo>
                <a:cubicBezTo>
                  <a:pt x="26" y="690"/>
                  <a:pt x="20" y="708"/>
                  <a:pt x="15" y="726"/>
                </a:cubicBezTo>
                <a:cubicBezTo>
                  <a:pt x="0" y="779"/>
                  <a:pt x="33" y="748"/>
                  <a:pt x="109" y="732"/>
                </a:cubicBezTo>
                <a:cubicBezTo>
                  <a:pt x="102" y="692"/>
                  <a:pt x="96" y="690"/>
                  <a:pt x="91" y="648"/>
                </a:cubicBezTo>
                <a:cubicBezTo>
                  <a:pt x="103" y="615"/>
                  <a:pt x="108" y="612"/>
                  <a:pt x="145" y="600"/>
                </a:cubicBezTo>
                <a:cubicBezTo>
                  <a:pt x="153" y="588"/>
                  <a:pt x="149" y="552"/>
                  <a:pt x="157" y="540"/>
                </a:cubicBezTo>
                <a:cubicBezTo>
                  <a:pt x="215" y="498"/>
                  <a:pt x="199" y="468"/>
                  <a:pt x="199" y="468"/>
                </a:cubicBezTo>
                <a:cubicBezTo>
                  <a:pt x="208" y="413"/>
                  <a:pt x="182" y="468"/>
                  <a:pt x="205" y="402"/>
                </a:cubicBezTo>
                <a:cubicBezTo>
                  <a:pt x="207" y="396"/>
                  <a:pt x="193" y="366"/>
                  <a:pt x="193" y="366"/>
                </a:cubicBezTo>
                <a:cubicBezTo>
                  <a:pt x="186" y="328"/>
                  <a:pt x="179" y="320"/>
                  <a:pt x="169" y="282"/>
                </a:cubicBezTo>
                <a:cubicBezTo>
                  <a:pt x="181" y="249"/>
                  <a:pt x="182" y="238"/>
                  <a:pt x="175" y="204"/>
                </a:cubicBezTo>
                <a:cubicBezTo>
                  <a:pt x="178" y="192"/>
                  <a:pt x="176" y="173"/>
                  <a:pt x="181" y="162"/>
                </a:cubicBezTo>
                <a:cubicBezTo>
                  <a:pt x="187" y="149"/>
                  <a:pt x="186" y="126"/>
                  <a:pt x="186" y="126"/>
                </a:cubicBezTo>
                <a:cubicBezTo>
                  <a:pt x="189" y="108"/>
                  <a:pt x="200" y="72"/>
                  <a:pt x="186" y="54"/>
                </a:cubicBezTo>
                <a:cubicBezTo>
                  <a:pt x="178" y="42"/>
                  <a:pt x="148" y="30"/>
                  <a:pt x="148" y="30"/>
                </a:cubicBezTo>
                <a:cubicBezTo>
                  <a:pt x="144" y="24"/>
                  <a:pt x="142" y="16"/>
                  <a:pt x="135" y="12"/>
                </a:cubicBezTo>
                <a:cubicBezTo>
                  <a:pt x="124" y="5"/>
                  <a:pt x="97" y="0"/>
                  <a:pt x="97" y="0"/>
                </a:cubicBezTo>
                <a:cubicBezTo>
                  <a:pt x="95" y="6"/>
                  <a:pt x="94" y="12"/>
                  <a:pt x="91" y="18"/>
                </a:cubicBezTo>
                <a:cubicBezTo>
                  <a:pt x="85" y="30"/>
                  <a:pt x="72" y="39"/>
                  <a:pt x="72" y="54"/>
                </a:cubicBezTo>
                <a:cubicBezTo>
                  <a:pt x="72" y="58"/>
                  <a:pt x="76" y="46"/>
                  <a:pt x="78" y="42"/>
                </a:cubicBezTo>
                <a:close/>
              </a:path>
            </a:pathLst>
          </a:custGeom>
          <a:solidFill>
            <a:srgbClr val="000066"/>
          </a:solidFill>
          <a:ln w="12700" cap="rnd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55" name="Line 86"/>
          <p:cNvSpPr>
            <a:spLocks noChangeShapeType="1"/>
          </p:cNvSpPr>
          <p:nvPr/>
        </p:nvSpPr>
        <p:spPr bwMode="auto">
          <a:xfrm flipH="1" flipV="1">
            <a:off x="4918075" y="3478213"/>
            <a:ext cx="69850" cy="3175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56" name="Text Box 87"/>
          <p:cNvSpPr txBox="1">
            <a:spLocks noChangeArrowheads="1"/>
          </p:cNvSpPr>
          <p:nvPr/>
        </p:nvSpPr>
        <p:spPr bwMode="auto">
          <a:xfrm>
            <a:off x="6156325" y="928688"/>
            <a:ext cx="2746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ahoma" pitchFamily="34" charset="0"/>
            </a:endParaRPr>
          </a:p>
        </p:txBody>
      </p:sp>
      <p:sp>
        <p:nvSpPr>
          <p:cNvPr id="24657" name="Rectangle 88"/>
          <p:cNvSpPr>
            <a:spLocks noChangeArrowheads="1"/>
          </p:cNvSpPr>
          <p:nvPr/>
        </p:nvSpPr>
        <p:spPr bwMode="auto">
          <a:xfrm>
            <a:off x="5786438" y="952500"/>
            <a:ext cx="954087" cy="257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100" b="1">
                <a:solidFill>
                  <a:srgbClr val="FF6600"/>
                </a:solidFill>
              </a:rPr>
              <a:t>River Mile 0</a:t>
            </a:r>
          </a:p>
        </p:txBody>
      </p:sp>
      <p:sp>
        <p:nvSpPr>
          <p:cNvPr id="24658" name="Line 89"/>
          <p:cNvSpPr>
            <a:spLocks noChangeShapeType="1"/>
          </p:cNvSpPr>
          <p:nvPr/>
        </p:nvSpPr>
        <p:spPr bwMode="auto">
          <a:xfrm>
            <a:off x="6264275" y="1143000"/>
            <a:ext cx="914400" cy="97472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59" name="Rectangle 90" descr="10%"/>
          <p:cNvSpPr>
            <a:spLocks noChangeArrowheads="1"/>
          </p:cNvSpPr>
          <p:nvPr/>
        </p:nvSpPr>
        <p:spPr bwMode="auto">
          <a:xfrm rot="3022224">
            <a:off x="2028031" y="2897982"/>
            <a:ext cx="858837" cy="69850"/>
          </a:xfrm>
          <a:prstGeom prst="rect">
            <a:avLst/>
          </a:prstGeom>
          <a:pattFill prst="pct10">
            <a:fgClr>
              <a:schemeClr val="bg1"/>
            </a:fgClr>
            <a:bgClr>
              <a:srgbClr val="FF0066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60" name="Freeform 91"/>
          <p:cNvSpPr>
            <a:spLocks/>
          </p:cNvSpPr>
          <p:nvPr/>
        </p:nvSpPr>
        <p:spPr bwMode="auto">
          <a:xfrm rot="3749609">
            <a:off x="2409031" y="2636044"/>
            <a:ext cx="306388" cy="184150"/>
          </a:xfrm>
          <a:custGeom>
            <a:avLst/>
            <a:gdLst>
              <a:gd name="T0" fmla="*/ 0 w 199"/>
              <a:gd name="T1" fmla="*/ 2147483647 h 64"/>
              <a:gd name="T2" fmla="*/ 2147483647 w 199"/>
              <a:gd name="T3" fmla="*/ 0 h 64"/>
              <a:gd name="T4" fmla="*/ 2147483647 w 199"/>
              <a:gd name="T5" fmla="*/ 2147483647 h 64"/>
              <a:gd name="T6" fmla="*/ 0 w 199"/>
              <a:gd name="T7" fmla="*/ 2147483647 h 64"/>
              <a:gd name="T8" fmla="*/ 0 w 199"/>
              <a:gd name="T9" fmla="*/ 2147483647 h 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9"/>
              <a:gd name="T16" fmla="*/ 0 h 64"/>
              <a:gd name="T17" fmla="*/ 199 w 199"/>
              <a:gd name="T18" fmla="*/ 64 h 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9" h="64">
                <a:moveTo>
                  <a:pt x="0" y="9"/>
                </a:moveTo>
                <a:lnTo>
                  <a:pt x="180" y="0"/>
                </a:lnTo>
                <a:lnTo>
                  <a:pt x="198" y="45"/>
                </a:lnTo>
                <a:lnTo>
                  <a:pt x="0" y="63"/>
                </a:lnTo>
                <a:lnTo>
                  <a:pt x="0" y="9"/>
                </a:lnTo>
              </a:path>
            </a:pathLst>
          </a:custGeom>
          <a:solidFill>
            <a:schemeClr val="hlink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61" name="Rectangle 92"/>
          <p:cNvSpPr>
            <a:spLocks noChangeArrowheads="1"/>
          </p:cNvSpPr>
          <p:nvPr/>
        </p:nvSpPr>
        <p:spPr bwMode="auto">
          <a:xfrm>
            <a:off x="2133600" y="1666875"/>
            <a:ext cx="771525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900" b="1">
                <a:solidFill>
                  <a:schemeClr val="tx2"/>
                </a:solidFill>
              </a:rPr>
              <a:t>JPA MOL</a:t>
            </a:r>
            <a:br>
              <a:rPr lang="en-US" sz="900" b="1">
                <a:solidFill>
                  <a:schemeClr val="tx2"/>
                </a:solidFill>
              </a:rPr>
            </a:br>
            <a:r>
              <a:rPr lang="en-US" sz="900" b="1">
                <a:solidFill>
                  <a:schemeClr val="tx2"/>
                </a:solidFill>
              </a:rPr>
              <a:t>TERMINAL</a:t>
            </a:r>
          </a:p>
        </p:txBody>
      </p:sp>
      <p:sp>
        <p:nvSpPr>
          <p:cNvPr id="24662" name="Line 93"/>
          <p:cNvSpPr>
            <a:spLocks noChangeShapeType="1"/>
          </p:cNvSpPr>
          <p:nvPr/>
        </p:nvSpPr>
        <p:spPr bwMode="auto">
          <a:xfrm flipH="1" flipV="1">
            <a:off x="2533650" y="2009775"/>
            <a:ext cx="381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64" name="Rectangle 97"/>
          <p:cNvSpPr>
            <a:spLocks noChangeArrowheads="1"/>
          </p:cNvSpPr>
          <p:nvPr/>
        </p:nvSpPr>
        <p:spPr bwMode="auto">
          <a:xfrm>
            <a:off x="4895118" y="2291556"/>
            <a:ext cx="882650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000" b="1" dirty="0">
                <a:solidFill>
                  <a:srgbClr val="FF6600"/>
                </a:solidFill>
              </a:rPr>
              <a:t>River Mile 5</a:t>
            </a:r>
          </a:p>
        </p:txBody>
      </p:sp>
      <p:sp>
        <p:nvSpPr>
          <p:cNvPr id="24665" name="Line 98"/>
          <p:cNvSpPr>
            <a:spLocks noChangeShapeType="1"/>
          </p:cNvSpPr>
          <p:nvPr/>
        </p:nvSpPr>
        <p:spPr bwMode="auto">
          <a:xfrm flipH="1">
            <a:off x="5274039" y="2508250"/>
            <a:ext cx="50800" cy="585423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66" name="Rectangle 99"/>
          <p:cNvSpPr>
            <a:spLocks noChangeArrowheads="1"/>
          </p:cNvSpPr>
          <p:nvPr/>
        </p:nvSpPr>
        <p:spPr bwMode="auto">
          <a:xfrm>
            <a:off x="1260475" y="3321050"/>
            <a:ext cx="644525" cy="425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100" b="1" dirty="0">
                <a:solidFill>
                  <a:srgbClr val="FF6600"/>
                </a:solidFill>
              </a:rPr>
              <a:t>River </a:t>
            </a:r>
            <a:br>
              <a:rPr lang="en-US" sz="1100" b="1" dirty="0">
                <a:solidFill>
                  <a:srgbClr val="FF6600"/>
                </a:solidFill>
              </a:rPr>
            </a:br>
            <a:r>
              <a:rPr lang="en-US" sz="1100" b="1" dirty="0">
                <a:solidFill>
                  <a:srgbClr val="FF6600"/>
                </a:solidFill>
              </a:rPr>
              <a:t>Mile 15</a:t>
            </a:r>
          </a:p>
        </p:txBody>
      </p:sp>
      <p:sp>
        <p:nvSpPr>
          <p:cNvPr id="24667" name="Line 100"/>
          <p:cNvSpPr>
            <a:spLocks noChangeShapeType="1"/>
          </p:cNvSpPr>
          <p:nvPr/>
        </p:nvSpPr>
        <p:spPr bwMode="auto">
          <a:xfrm flipH="1" flipV="1">
            <a:off x="1474788" y="2780567"/>
            <a:ext cx="76990" cy="540481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68" name="Line 103"/>
          <p:cNvSpPr>
            <a:spLocks noChangeShapeType="1"/>
          </p:cNvSpPr>
          <p:nvPr/>
        </p:nvSpPr>
        <p:spPr bwMode="auto">
          <a:xfrm flipV="1">
            <a:off x="5187950" y="3038110"/>
            <a:ext cx="136889" cy="209914"/>
          </a:xfrm>
          <a:prstGeom prst="line">
            <a:avLst/>
          </a:prstGeom>
          <a:noFill/>
          <a:ln w="19050" cap="rnd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69" name="Rectangle 104"/>
          <p:cNvSpPr>
            <a:spLocks noChangeArrowheads="1"/>
          </p:cNvSpPr>
          <p:nvPr/>
        </p:nvSpPr>
        <p:spPr bwMode="auto">
          <a:xfrm>
            <a:off x="3651801" y="3197225"/>
            <a:ext cx="6016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000" b="1" dirty="0">
                <a:solidFill>
                  <a:srgbClr val="FF6600"/>
                </a:solidFill>
              </a:rPr>
              <a:t>River </a:t>
            </a:r>
            <a:br>
              <a:rPr lang="en-US" sz="1000" b="1" dirty="0">
                <a:solidFill>
                  <a:srgbClr val="FF6600"/>
                </a:solidFill>
              </a:rPr>
            </a:br>
            <a:r>
              <a:rPr lang="en-US" sz="1000" b="1" dirty="0">
                <a:solidFill>
                  <a:srgbClr val="FF6600"/>
                </a:solidFill>
              </a:rPr>
              <a:t>Mile 10</a:t>
            </a:r>
          </a:p>
        </p:txBody>
      </p:sp>
      <p:sp>
        <p:nvSpPr>
          <p:cNvPr id="24670" name="Line 105"/>
          <p:cNvSpPr>
            <a:spLocks noChangeShapeType="1"/>
          </p:cNvSpPr>
          <p:nvPr/>
        </p:nvSpPr>
        <p:spPr bwMode="auto">
          <a:xfrm flipH="1" flipV="1">
            <a:off x="3105760" y="3248757"/>
            <a:ext cx="604227" cy="11112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71" name="Line 106"/>
          <p:cNvSpPr>
            <a:spLocks noChangeShapeType="1"/>
          </p:cNvSpPr>
          <p:nvPr/>
        </p:nvSpPr>
        <p:spPr bwMode="auto">
          <a:xfrm flipH="1" flipV="1">
            <a:off x="3097824" y="3134458"/>
            <a:ext cx="11112" cy="16668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72" name="Rectangle 107"/>
          <p:cNvSpPr>
            <a:spLocks noChangeArrowheads="1"/>
          </p:cNvSpPr>
          <p:nvPr/>
        </p:nvSpPr>
        <p:spPr bwMode="auto">
          <a:xfrm>
            <a:off x="6781800" y="5133975"/>
            <a:ext cx="2133600" cy="14954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73" name="Rectangle 109" descr="Dark downward diagonal"/>
          <p:cNvSpPr>
            <a:spLocks noChangeArrowheads="1"/>
          </p:cNvSpPr>
          <p:nvPr/>
        </p:nvSpPr>
        <p:spPr bwMode="auto">
          <a:xfrm>
            <a:off x="6943725" y="5619750"/>
            <a:ext cx="304800" cy="152400"/>
          </a:xfrm>
          <a:prstGeom prst="rect">
            <a:avLst/>
          </a:prstGeom>
          <a:pattFill prst="dkDnDiag">
            <a:fgClr>
              <a:srgbClr val="33CCCC"/>
            </a:fgClr>
            <a:bgClr>
              <a:schemeClr val="bg1"/>
            </a:bgClr>
          </a:pattFill>
          <a:ln w="12700" algn="ctr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24674" name="Freeform 110"/>
          <p:cNvSpPr>
            <a:spLocks/>
          </p:cNvSpPr>
          <p:nvPr/>
        </p:nvSpPr>
        <p:spPr bwMode="auto">
          <a:xfrm>
            <a:off x="7019925" y="5924550"/>
            <a:ext cx="228600" cy="238125"/>
          </a:xfrm>
          <a:custGeom>
            <a:avLst/>
            <a:gdLst>
              <a:gd name="T0" fmla="*/ 2147483647 w 138"/>
              <a:gd name="T1" fmla="*/ 2147483647 h 150"/>
              <a:gd name="T2" fmla="*/ 0 w 138"/>
              <a:gd name="T3" fmla="*/ 2147483647 h 150"/>
              <a:gd name="T4" fmla="*/ 2147483647 w 138"/>
              <a:gd name="T5" fmla="*/ 0 h 150"/>
              <a:gd name="T6" fmla="*/ 2147483647 w 138"/>
              <a:gd name="T7" fmla="*/ 2147483647 h 150"/>
              <a:gd name="T8" fmla="*/ 2147483647 w 138"/>
              <a:gd name="T9" fmla="*/ 2147483647 h 1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8"/>
              <a:gd name="T16" fmla="*/ 0 h 150"/>
              <a:gd name="T17" fmla="*/ 138 w 138"/>
              <a:gd name="T18" fmla="*/ 150 h 1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8" h="150">
                <a:moveTo>
                  <a:pt x="108" y="150"/>
                </a:moveTo>
                <a:lnTo>
                  <a:pt x="0" y="132"/>
                </a:lnTo>
                <a:lnTo>
                  <a:pt x="36" y="0"/>
                </a:lnTo>
                <a:lnTo>
                  <a:pt x="138" y="24"/>
                </a:lnTo>
                <a:lnTo>
                  <a:pt x="108" y="150"/>
                </a:lnTo>
                <a:close/>
              </a:path>
            </a:pathLst>
          </a:custGeom>
          <a:solidFill>
            <a:schemeClr val="hlink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75" name="Rectangle 112"/>
          <p:cNvSpPr>
            <a:spLocks noChangeArrowheads="1"/>
          </p:cNvSpPr>
          <p:nvPr/>
        </p:nvSpPr>
        <p:spPr bwMode="auto">
          <a:xfrm>
            <a:off x="6858000" y="6324600"/>
            <a:ext cx="4572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76" name="Rectangle 113"/>
          <p:cNvSpPr>
            <a:spLocks noChangeArrowheads="1"/>
          </p:cNvSpPr>
          <p:nvPr/>
        </p:nvSpPr>
        <p:spPr bwMode="auto">
          <a:xfrm>
            <a:off x="7324725" y="5200650"/>
            <a:ext cx="1012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u="sng">
                <a:latin typeface="Tahoma" pitchFamily="34" charset="0"/>
              </a:rPr>
              <a:t>LEGEND</a:t>
            </a:r>
          </a:p>
        </p:txBody>
      </p:sp>
      <p:sp>
        <p:nvSpPr>
          <p:cNvPr id="24677" name="Text Box 114"/>
          <p:cNvSpPr txBox="1">
            <a:spLocks noChangeArrowheads="1"/>
          </p:cNvSpPr>
          <p:nvPr/>
        </p:nvSpPr>
        <p:spPr bwMode="auto">
          <a:xfrm>
            <a:off x="7410450" y="5553075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Tahoma" pitchFamily="34" charset="0"/>
              </a:rPr>
              <a:t>Cuts F and G</a:t>
            </a:r>
          </a:p>
        </p:txBody>
      </p:sp>
      <p:sp>
        <p:nvSpPr>
          <p:cNvPr id="24678" name="Text Box 115"/>
          <p:cNvSpPr txBox="1">
            <a:spLocks noChangeArrowheads="1"/>
          </p:cNvSpPr>
          <p:nvPr/>
        </p:nvSpPr>
        <p:spPr bwMode="auto">
          <a:xfrm>
            <a:off x="7419975" y="592455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Tahoma" pitchFamily="34" charset="0"/>
              </a:rPr>
              <a:t>JPA Facility</a:t>
            </a:r>
          </a:p>
        </p:txBody>
      </p:sp>
      <p:sp>
        <p:nvSpPr>
          <p:cNvPr id="24679" name="Text Box 117"/>
          <p:cNvSpPr txBox="1">
            <a:spLocks noChangeArrowheads="1"/>
          </p:cNvSpPr>
          <p:nvPr/>
        </p:nvSpPr>
        <p:spPr bwMode="auto">
          <a:xfrm>
            <a:off x="7391400" y="62484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Tahoma" pitchFamily="34" charset="0"/>
              </a:rPr>
              <a:t>Federal Channel</a:t>
            </a:r>
          </a:p>
        </p:txBody>
      </p:sp>
      <p:sp>
        <p:nvSpPr>
          <p:cNvPr id="106" name="Line 100"/>
          <p:cNvSpPr>
            <a:spLocks noChangeShapeType="1"/>
          </p:cNvSpPr>
          <p:nvPr/>
        </p:nvSpPr>
        <p:spPr bwMode="auto">
          <a:xfrm flipH="1" flipV="1">
            <a:off x="1425093" y="4741984"/>
            <a:ext cx="377331" cy="417634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7" name="Rectangle 99"/>
          <p:cNvSpPr>
            <a:spLocks noChangeArrowheads="1"/>
          </p:cNvSpPr>
          <p:nvPr/>
        </p:nvSpPr>
        <p:spPr bwMode="auto">
          <a:xfrm>
            <a:off x="1711568" y="4978281"/>
            <a:ext cx="650820" cy="4283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100" b="1" dirty="0">
                <a:solidFill>
                  <a:srgbClr val="FF6600"/>
                </a:solidFill>
              </a:rPr>
              <a:t>River </a:t>
            </a:r>
            <a:br>
              <a:rPr lang="en-US" sz="1100" b="1" dirty="0">
                <a:solidFill>
                  <a:srgbClr val="FF6600"/>
                </a:solidFill>
              </a:rPr>
            </a:br>
            <a:r>
              <a:rPr lang="en-US" sz="1100" b="1" dirty="0">
                <a:solidFill>
                  <a:srgbClr val="FF6600"/>
                </a:solidFill>
              </a:rPr>
              <a:t>Mile </a:t>
            </a:r>
            <a:r>
              <a:rPr lang="en-US" sz="1100" b="1" dirty="0" smtClean="0">
                <a:solidFill>
                  <a:srgbClr val="FF6600"/>
                </a:solidFill>
              </a:rPr>
              <a:t>20</a:t>
            </a:r>
            <a:endParaRPr lang="en-US" sz="1100" b="1" dirty="0">
              <a:solidFill>
                <a:srgbClr val="FF6600"/>
              </a:solidFill>
            </a:endParaRPr>
          </a:p>
        </p:txBody>
      </p:sp>
      <p:sp>
        <p:nvSpPr>
          <p:cNvPr id="108" name="Line 106"/>
          <p:cNvSpPr>
            <a:spLocks noChangeShapeType="1"/>
          </p:cNvSpPr>
          <p:nvPr/>
        </p:nvSpPr>
        <p:spPr bwMode="auto">
          <a:xfrm flipV="1">
            <a:off x="2133600" y="2590800"/>
            <a:ext cx="228600" cy="22860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" name="Line 100"/>
          <p:cNvSpPr>
            <a:spLocks noChangeShapeType="1"/>
          </p:cNvSpPr>
          <p:nvPr/>
        </p:nvSpPr>
        <p:spPr bwMode="auto">
          <a:xfrm flipH="1" flipV="1">
            <a:off x="2133600" y="2819400"/>
            <a:ext cx="152400" cy="38100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0" name="Rectangle 99"/>
          <p:cNvSpPr>
            <a:spLocks noChangeArrowheads="1"/>
          </p:cNvSpPr>
          <p:nvPr/>
        </p:nvSpPr>
        <p:spPr bwMode="auto">
          <a:xfrm>
            <a:off x="2206652" y="3200400"/>
            <a:ext cx="650820" cy="4283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100" b="1" dirty="0">
                <a:solidFill>
                  <a:srgbClr val="FF6600"/>
                </a:solidFill>
              </a:rPr>
              <a:t>River </a:t>
            </a:r>
            <a:br>
              <a:rPr lang="en-US" sz="1100" b="1" dirty="0">
                <a:solidFill>
                  <a:srgbClr val="FF6600"/>
                </a:solidFill>
              </a:rPr>
            </a:br>
            <a:r>
              <a:rPr lang="en-US" sz="1100" b="1" dirty="0">
                <a:solidFill>
                  <a:srgbClr val="FF6600"/>
                </a:solidFill>
              </a:rPr>
              <a:t>Mile </a:t>
            </a:r>
            <a:r>
              <a:rPr lang="en-US" sz="1100" b="1" dirty="0" smtClean="0">
                <a:solidFill>
                  <a:srgbClr val="FF6600"/>
                </a:solidFill>
              </a:rPr>
              <a:t>13</a:t>
            </a:r>
            <a:endParaRPr lang="en-US" sz="1100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04800"/>
            <a:ext cx="8270875" cy="1143000"/>
          </a:xfrm>
          <a:noFill/>
        </p:spPr>
        <p:txBody>
          <a:bodyPr anchor="t"/>
          <a:lstStyle/>
          <a:p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EFDC Hydrodynamic &amp; Salinity </a:t>
            </a:r>
            <a:b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Model Mesh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853480" cy="52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1295400"/>
            <a:ext cx="3871721" cy="52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" y="5486400"/>
            <a:ext cx="1960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SJRWMD Mesh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5486400"/>
            <a:ext cx="1960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USACE Mesh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Line 100"/>
          <p:cNvSpPr>
            <a:spLocks noChangeShapeType="1"/>
          </p:cNvSpPr>
          <p:nvPr/>
        </p:nvSpPr>
        <p:spPr bwMode="auto">
          <a:xfrm flipV="1">
            <a:off x="6238142" y="3998159"/>
            <a:ext cx="659513" cy="46658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99"/>
          <p:cNvSpPr>
            <a:spLocks noChangeArrowheads="1"/>
          </p:cNvSpPr>
          <p:nvPr/>
        </p:nvSpPr>
        <p:spPr bwMode="auto">
          <a:xfrm>
            <a:off x="5139197" y="4165945"/>
            <a:ext cx="1172305" cy="5975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/>
            <a:r>
              <a:rPr lang="en-US" sz="1100" dirty="0" smtClean="0">
                <a:solidFill>
                  <a:schemeClr val="bg1"/>
                </a:solidFill>
              </a:rPr>
              <a:t>finer cells</a:t>
            </a:r>
          </a:p>
          <a:p>
            <a:pPr algn="ctr" eaLnBrk="0" hangingPunct="0"/>
            <a:r>
              <a:rPr lang="en-US" sz="1100" dirty="0" smtClean="0">
                <a:solidFill>
                  <a:schemeClr val="bg1"/>
                </a:solidFill>
              </a:rPr>
              <a:t>in navigation channel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390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04800"/>
            <a:ext cx="8270875" cy="1143000"/>
          </a:xfrm>
          <a:noFill/>
        </p:spPr>
        <p:txBody>
          <a:bodyPr anchor="t"/>
          <a:lstStyle/>
          <a:p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USACE EFDC Model Mesh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3999"/>
            <a:ext cx="4648200" cy="477837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/>
              <a:t>model domain comprises 4,824 curvilinear horizontal water cells 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/>
              <a:t>six equally divided layers in the vertical direction</a:t>
            </a:r>
            <a:endParaRPr lang="en-US" sz="2400" dirty="0" smtClean="0">
              <a:latin typeface="Tahoma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model variables are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water surface elevation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velocity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salinity</a:t>
            </a:r>
            <a:endParaRPr lang="en-US" sz="2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1066800"/>
            <a:ext cx="4029075" cy="546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100" y="3517075"/>
            <a:ext cx="2924175" cy="266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9978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04800"/>
            <a:ext cx="8270875" cy="1143000"/>
          </a:xfrm>
          <a:noFill/>
        </p:spPr>
        <p:txBody>
          <a:bodyPr anchor="t"/>
          <a:lstStyle/>
          <a:p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Model Boundary Conditions</a:t>
            </a: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38" y="1143000"/>
            <a:ext cx="4442862" cy="223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457200" y="1066800"/>
            <a:ext cx="4648200" cy="4778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Arial" pitchFamily="34" charset="0"/>
              <a:buChar char="►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Wingdings 3" pitchFamily="18" charset="2"/>
              <a:buChar char="w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/>
              <a:t>Ocean water level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/>
              <a:t>Lateral inflows</a:t>
            </a:r>
            <a:endParaRPr lang="en-US" sz="2400" dirty="0" smtClean="0">
              <a:latin typeface="Tahoma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Rainfall and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Evaporation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Jax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Int’l Airport, </a:t>
            </a:r>
            <a:r>
              <a:rPr lang="en-US" sz="18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Jax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Beach, </a:t>
            </a:r>
            <a:b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Federal Point, Crescent City, </a:t>
            </a:r>
            <a:b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and Deland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Wind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Jax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Int’l Airport,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Hastings,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Gainesville Reg. Airport, </a:t>
            </a:r>
            <a:b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Daytona Beach Int’l Airport, and</a:t>
            </a:r>
            <a:b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Umatilla</a:t>
            </a:r>
            <a:endParaRPr lang="en-US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Salinity</a:t>
            </a: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530" y="3686998"/>
            <a:ext cx="4389120" cy="2485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7031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04800"/>
            <a:ext cx="8270875" cy="1143000"/>
          </a:xfrm>
          <a:noFill/>
        </p:spPr>
        <p:txBody>
          <a:bodyPr anchor="t"/>
          <a:lstStyle/>
          <a:p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EFDC Model Lateral Inflows Conditions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08362" y="914400"/>
            <a:ext cx="4648200" cy="477837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146 point source </a:t>
            </a:r>
            <a:r>
              <a:rPr lang="en-US" sz="2400" dirty="0" smtClean="0"/>
              <a:t>discharges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surface tributaries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springs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wastewater </a:t>
            </a:r>
            <a:r>
              <a:rPr lang="en-US" sz="2000" dirty="0"/>
              <a:t>treatment outfalls</a:t>
            </a:r>
            <a:endParaRPr lang="en-US" sz="2000" dirty="0" smtClean="0"/>
          </a:p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en-US" sz="2400" dirty="0" smtClean="0"/>
              <a:t>Gauged inflows for model validation</a:t>
            </a:r>
            <a:endParaRPr lang="en-US" sz="2400" dirty="0">
              <a:latin typeface="Tahoma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SJRWMD HSPF Model flows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 err="1" smtClean="0"/>
              <a:t>ungauged</a:t>
            </a:r>
            <a:r>
              <a:rPr lang="en-US" sz="2000" dirty="0" smtClean="0"/>
              <a:t> inflows (validation)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production runs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1995 </a:t>
            </a:r>
            <a:r>
              <a:rPr lang="en-US" sz="2000" dirty="0" err="1" smtClean="0"/>
              <a:t>landuse</a:t>
            </a:r>
            <a:endParaRPr lang="en-US" sz="20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small wastewater treatment </a:t>
            </a:r>
            <a:r>
              <a:rPr lang="en-US" sz="2400" dirty="0" smtClean="0"/>
              <a:t>outfalls, GW </a:t>
            </a:r>
            <a:r>
              <a:rPr lang="en-US" sz="2400" dirty="0"/>
              <a:t>inflows </a:t>
            </a:r>
            <a:r>
              <a:rPr lang="en-US" sz="2400" dirty="0" smtClean="0"/>
              <a:t>— as annual </a:t>
            </a:r>
            <a:r>
              <a:rPr lang="en-US" sz="2400" dirty="0"/>
              <a:t>average values</a:t>
            </a:r>
            <a:r>
              <a:rPr lang="en-US" sz="2400" dirty="0" smtClean="0"/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624" y="1028914"/>
            <a:ext cx="4093376" cy="550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4548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04800"/>
            <a:ext cx="8270875" cy="1143000"/>
          </a:xfrm>
          <a:noFill/>
        </p:spPr>
        <p:txBody>
          <a:bodyPr anchor="t"/>
          <a:lstStyle/>
          <a:p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Hydrologic Conditions </a:t>
            </a:r>
            <a:b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Based on USGS Gage Discharges 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229600" cy="455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47800" y="13716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The 3 year period, 1999 </a:t>
            </a:r>
            <a:r>
              <a:rPr lang="en-US" dirty="0" smtClean="0">
                <a:solidFill>
                  <a:srgbClr val="0033CC"/>
                </a:solidFill>
              </a:rPr>
              <a:t>— 2001</a:t>
            </a:r>
            <a:r>
              <a:rPr lang="en-US" dirty="0">
                <a:solidFill>
                  <a:srgbClr val="0033CC"/>
                </a:solidFill>
              </a:rPr>
              <a:t>, </a:t>
            </a:r>
            <a:r>
              <a:rPr lang="en-US" dirty="0" smtClean="0">
                <a:solidFill>
                  <a:srgbClr val="0033CC"/>
                </a:solidFill>
              </a:rPr>
              <a:t>is </a:t>
            </a:r>
            <a:r>
              <a:rPr lang="en-US" dirty="0">
                <a:solidFill>
                  <a:srgbClr val="0033CC"/>
                </a:solidFill>
              </a:rPr>
              <a:t>lowest </a:t>
            </a:r>
            <a:r>
              <a:rPr lang="en-US" dirty="0" smtClean="0">
                <a:solidFill>
                  <a:srgbClr val="0033CC"/>
                </a:solidFill>
              </a:rPr>
              <a:t>3 </a:t>
            </a:r>
            <a:r>
              <a:rPr lang="en-US" dirty="0">
                <a:solidFill>
                  <a:srgbClr val="0033CC"/>
                </a:solidFill>
              </a:rPr>
              <a:t>consecutive year flow in the 78 year record.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362200" y="2286000"/>
            <a:ext cx="2209800" cy="3429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90800" y="2286000"/>
            <a:ext cx="175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Evaluation  Period </a:t>
            </a:r>
            <a:endParaRPr lang="en-US" sz="14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352676" y="2438401"/>
            <a:ext cx="238124" cy="14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343400" y="2438400"/>
            <a:ext cx="228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6200000">
            <a:off x="-167757" y="3497163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Discharge (</a:t>
            </a:r>
            <a:r>
              <a:rPr lang="en-US" sz="1400" b="1" dirty="0" err="1" smtClean="0"/>
              <a:t>cfs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76750" y="5599211"/>
            <a:ext cx="725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Year</a:t>
            </a:r>
            <a:endParaRPr lang="en-US" sz="14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6343649" y="1428750"/>
            <a:ext cx="2286001" cy="1434704"/>
            <a:chOff x="6343649" y="1428750"/>
            <a:chExt cx="2286001" cy="1434704"/>
          </a:xfrm>
        </p:grpSpPr>
        <p:sp>
          <p:nvSpPr>
            <p:cNvPr id="12" name="TextBox 11"/>
            <p:cNvSpPr txBox="1"/>
            <p:nvPr/>
          </p:nvSpPr>
          <p:spPr>
            <a:xfrm>
              <a:off x="6343649" y="1809155"/>
              <a:ext cx="218122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Astor Annual Q (</a:t>
              </a:r>
              <a:r>
                <a:rPr lang="en-US" sz="1400" dirty="0" err="1" smtClean="0">
                  <a:latin typeface="Calibri" pitchFamily="34" charset="0"/>
                  <a:cs typeface="Calibri" pitchFamily="34" charset="0"/>
                </a:rPr>
                <a:t>cfs</a:t>
              </a:r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)</a:t>
              </a:r>
              <a:endParaRPr lang="en-US" sz="14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43649" y="1428750"/>
              <a:ext cx="218122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Deland Annual Q (</a:t>
              </a:r>
              <a:r>
                <a:rPr lang="en-US" sz="1400" dirty="0" err="1" smtClean="0">
                  <a:latin typeface="Calibri" pitchFamily="34" charset="0"/>
                  <a:cs typeface="Calibri" pitchFamily="34" charset="0"/>
                </a:rPr>
                <a:t>cfs</a:t>
              </a:r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)</a:t>
              </a:r>
              <a:endParaRPr lang="en-US" sz="14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53175" y="2178248"/>
              <a:ext cx="218122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Buffalo Bluff Annual Q (</a:t>
              </a:r>
              <a:r>
                <a:rPr lang="en-US" sz="1400" dirty="0" err="1" smtClean="0">
                  <a:latin typeface="Calibri" pitchFamily="34" charset="0"/>
                  <a:cs typeface="Calibri" pitchFamily="34" charset="0"/>
                </a:rPr>
                <a:t>cfs</a:t>
              </a:r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)</a:t>
              </a:r>
              <a:endParaRPr lang="en-US" sz="14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53175" y="2555677"/>
              <a:ext cx="227647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LSJR Annual Q (</a:t>
              </a:r>
              <a:r>
                <a:rPr lang="en-US" sz="1400" dirty="0" err="1" smtClean="0">
                  <a:latin typeface="Calibri" pitchFamily="34" charset="0"/>
                  <a:cs typeface="Calibri" pitchFamily="34" charset="0"/>
                </a:rPr>
                <a:t>cfs</a:t>
              </a:r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) (75–80%)</a:t>
              </a:r>
              <a:endParaRPr lang="en-US" sz="1400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90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63600"/>
            <a:ext cx="4194175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04800"/>
            <a:ext cx="8270875" cy="1143000"/>
          </a:xfrm>
          <a:noFill/>
        </p:spPr>
        <p:txBody>
          <a:bodyPr anchor="t"/>
          <a:lstStyle/>
          <a:p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Model Validation Stations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61950"/>
            <a:ext cx="4114800" cy="566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1007927"/>
            <a:ext cx="1960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Water Level Stations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5417" y="1007927"/>
            <a:ext cx="1960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Salinity Stations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62100"/>
            <a:ext cx="26638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8768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ppt5B9C.tmp</Template>
  <TotalTime>0</TotalTime>
  <Words>910</Words>
  <Application>Microsoft Office PowerPoint</Application>
  <PresentationFormat>On-screen Show (4:3)</PresentationFormat>
  <Paragraphs>347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Slide Master</vt:lpstr>
      <vt:lpstr>Slide 1</vt:lpstr>
      <vt:lpstr>Study Area and Project Area</vt:lpstr>
      <vt:lpstr>Slide 3</vt:lpstr>
      <vt:lpstr>EFDC Hydrodynamic &amp; Salinity  Model Mesh</vt:lpstr>
      <vt:lpstr>USACE EFDC Model Mesh</vt:lpstr>
      <vt:lpstr>Model Boundary Conditions</vt:lpstr>
      <vt:lpstr>EFDC Model Lateral Inflows Conditions</vt:lpstr>
      <vt:lpstr>Hydrologic Conditions  Based on USGS Gage Discharges  </vt:lpstr>
      <vt:lpstr>Model Validation Stations</vt:lpstr>
      <vt:lpstr>Model Re-Calibration (Water Level)</vt:lpstr>
      <vt:lpstr>Model Re-Verification (Water Level)</vt:lpstr>
      <vt:lpstr>Model Re-Calibration (Salinity)</vt:lpstr>
      <vt:lpstr>Model Re-Calibration (Salinity)</vt:lpstr>
      <vt:lpstr>Model Re-Verification (Salinity)</vt:lpstr>
      <vt:lpstr>Model Re-Verification (Salinity)</vt:lpstr>
      <vt:lpstr>Model Validation</vt:lpstr>
      <vt:lpstr>Slide 17</vt:lpstr>
      <vt:lpstr>Slide 18</vt:lpstr>
      <vt:lpstr>EFDC Results (Animations)</vt:lpstr>
      <vt:lpstr>50-ft Channel Dredge Impact</vt:lpstr>
      <vt:lpstr>Salinity Impact (Acosta Bridge) Channel Deepening Only</vt:lpstr>
      <vt:lpstr>Salinity Impact (Acosta Bridge) with 0.39 ft SLR and 155 MGD Water Withdrawal</vt:lpstr>
      <vt:lpstr>Salinity Impact (Buckman Bridge) Channel Deepening Only</vt:lpstr>
      <vt:lpstr>Salinity Impact (Buckman Bridge) with 0.39 ft SLR and 155 MGD Water Withdrawal</vt:lpstr>
      <vt:lpstr>GRR Circulation and Salinity Modeling</vt:lpstr>
      <vt:lpstr>GRR Circulation and Salinity Modeling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280</cp:revision>
  <cp:lastPrinted>2012-03-09T20:43:34Z</cp:lastPrinted>
  <dcterms:created xsi:type="dcterms:W3CDTF">2012-03-05T20:15:54Z</dcterms:created>
  <dcterms:modified xsi:type="dcterms:W3CDTF">2012-11-05T18:24:10Z</dcterms:modified>
</cp:coreProperties>
</file>